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0" r:id="rId4"/>
    <p:sldMasterId id="214748370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9144000"/>
  <p:notesSz cx="6881800" cy="9296400"/>
  <p:embeddedFontLst>
    <p:embeddedFont>
      <p:font typeface="Playfair Display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724b250972_0_3546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g724b250972_0_3546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50" spcFirstLastPara="1" rIns="9215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4" name="Google Shape;514;g724b250972_0_3546:notes"/>
          <p:cNvSpPr txBox="1"/>
          <p:nvPr>
            <p:ph idx="12" type="sldNum"/>
          </p:nvPr>
        </p:nvSpPr>
        <p:spPr>
          <a:xfrm>
            <a:off x="3898094" y="8829967"/>
            <a:ext cx="2982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50" lIns="92150" spcFirstLastPara="1" rIns="92150" wrap="square" tIns="46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724b250972_0_3628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0" name="Google Shape;610;g724b250972_0_3628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724b250972_0_4082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0" name="Google Shape;620;g724b250972_0_4082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724b250972_0_3912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8" name="Google Shape;628;g724b250972_0_3912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d483da07bf_0_394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8" name="Google Shape;638;gd483da07bf_0_394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d483da07bf_0_374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9" name="Google Shape;649;gd483da07bf_0_374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d483da07bf_0_381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9" name="Google Shape;659;gd483da07bf_0_381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d483da07bf_0_415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8" name="Google Shape;668;gd483da07bf_0_415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724b250972_0_4038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0" name="Google Shape;520;g724b250972_0_4038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d483da07bf_0_323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0" name="Google Shape;530;gd483da07bf_0_323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d483da07bf_0_333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9" name="Google Shape;539;gd483da07bf_0_333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724b250972_0_4149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9" name="Google Shape;549;g724b250972_0_4149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724b250972_0_3060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3" name="Google Shape;563;g724b250972_0_3060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d483da07bf_0_356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2" name="Google Shape;572;gd483da07bf_0_356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724b252115_1_0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2" name="Google Shape;582;g724b252115_1_0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724b250972_0_3040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1" name="Google Shape;591;g724b250972_0_3040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7" name="Google Shape;107;p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1"/>
          <p:cNvSpPr txBox="1"/>
          <p:nvPr>
            <p:ph idx="1" type="body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3" name="Google Shape;113;p11"/>
          <p:cNvSpPr txBox="1"/>
          <p:nvPr>
            <p:ph idx="2" type="body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4" name="Google Shape;114;p11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5" name="Google Shape;115;p11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2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5" name="Google Shape;125;p13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0" name="Google Shape;130;p14"/>
          <p:cNvSpPr txBox="1"/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" type="body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238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6pPr>
            <a:lvl7pPr indent="-3238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7pPr>
            <a:lvl8pPr indent="-3238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8pPr>
            <a:lvl9pPr indent="-3238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/>
        </p:txBody>
      </p:sp>
      <p:sp>
        <p:nvSpPr>
          <p:cNvPr id="132" name="Google Shape;132;p14"/>
          <p:cNvSpPr txBox="1"/>
          <p:nvPr>
            <p:ph idx="2" type="body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33" name="Google Shape;133;p14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11" type="ftr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8" name="Google Shape;138;p15"/>
          <p:cNvSpPr txBox="1"/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5"/>
          <p:cNvSpPr/>
          <p:nvPr>
            <p:ph idx="2" type="pic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41" name="Google Shape;141;p15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>
  <p:cSld name="Picture above Ca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6"/>
          <p:cNvSpPr/>
          <p:nvPr>
            <p:ph idx="2" type="pic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49" name="Google Shape;149;p16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6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16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ictures with Caption">
  <p:cSld name="2 Pictures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7" name="Google Shape;157;p17"/>
          <p:cNvSpPr txBox="1"/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59" name="Google Shape;159;p17"/>
          <p:cNvSpPr txBox="1"/>
          <p:nvPr>
            <p:ph idx="10" type="dt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1" type="ftr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17"/>
          <p:cNvSpPr/>
          <p:nvPr>
            <p:ph idx="2" type="pic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5" name="Google Shape;165;p17"/>
          <p:cNvSpPr/>
          <p:nvPr>
            <p:ph idx="3" type="pic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">
  <p:cSld name="3 Pictures with Caption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8" name="Google Shape;168;p18"/>
          <p:cNvSpPr txBox="1"/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70" name="Google Shape;170;p18"/>
          <p:cNvSpPr txBox="1"/>
          <p:nvPr>
            <p:ph idx="10" type="dt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8"/>
          <p:cNvSpPr txBox="1"/>
          <p:nvPr>
            <p:ph idx="11" type="ftr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p18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7" name="Google Shape;177;p18"/>
          <p:cNvSpPr/>
          <p:nvPr>
            <p:ph idx="3" type="pic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8" name="Google Shape;178;p18"/>
          <p:cNvSpPr/>
          <p:nvPr>
            <p:ph idx="4" type="pic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, Alt.">
  <p:cSld name="3 Pictures with Caption, Alt.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1" name="Google Shape;181;p19"/>
          <p:cNvSpPr txBox="1"/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9"/>
          <p:cNvSpPr/>
          <p:nvPr>
            <p:ph idx="2" type="pic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3" name="Google Shape;183;p19"/>
          <p:cNvSpPr txBox="1"/>
          <p:nvPr>
            <p:ph idx="1" type="body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84" name="Google Shape;184;p19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9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9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/>
          <p:nvPr>
            <p:ph idx="3" type="pic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9" name="Google Shape;189;p19"/>
          <p:cNvSpPr/>
          <p:nvPr>
            <p:ph idx="4" type="pic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0"/>
          <p:cNvSpPr txBox="1"/>
          <p:nvPr>
            <p:ph idx="1" type="body"/>
          </p:nvPr>
        </p:nvSpPr>
        <p:spPr>
          <a:xfrm rot="5400000">
            <a:off x="2204149" y="275525"/>
            <a:ext cx="4144963" cy="755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" name="Google Shape;28;p3"/>
          <p:cNvSpPr txBox="1"/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658906" y="6248774"/>
            <a:ext cx="1474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8305800" y="624877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Google Shape;200;p21"/>
          <p:cNvSpPr txBox="1"/>
          <p:nvPr>
            <p:ph type="title"/>
          </p:nvPr>
        </p:nvSpPr>
        <p:spPr>
          <a:xfrm rot="5400000">
            <a:off x="5750720" y="3199794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1"/>
          <p:cNvSpPr txBox="1"/>
          <p:nvPr>
            <p:ph idx="1" type="body"/>
          </p:nvPr>
        </p:nvSpPr>
        <p:spPr>
          <a:xfrm rot="5400000">
            <a:off x="1293765" y="122191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02" name="Google Shape;202;p2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21"/>
          <p:cNvSpPr txBox="1"/>
          <p:nvPr/>
        </p:nvSpPr>
        <p:spPr>
          <a:xfrm rot="-5400000">
            <a:off x="8593111" y="561668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/>
          <p:nvPr/>
        </p:nvSpPr>
        <p:spPr>
          <a:xfrm>
            <a:off x="8210550" y="282574"/>
            <a:ext cx="6420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8068235" y="282574"/>
            <a:ext cx="9150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3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3"/>
          <p:cNvSpPr txBox="1"/>
          <p:nvPr>
            <p:ph idx="1" type="body"/>
          </p:nvPr>
        </p:nvSpPr>
        <p:spPr>
          <a:xfrm>
            <a:off x="498518" y="1985963"/>
            <a:ext cx="36576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18" name="Google Shape;218;p23"/>
          <p:cNvSpPr txBox="1"/>
          <p:nvPr>
            <p:ph idx="2" type="body"/>
          </p:nvPr>
        </p:nvSpPr>
        <p:spPr>
          <a:xfrm>
            <a:off x="4399878" y="1985963"/>
            <a:ext cx="36576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19" name="Google Shape;219;p2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/>
          <p:nvPr/>
        </p:nvSpPr>
        <p:spPr>
          <a:xfrm>
            <a:off x="8210550" y="282574"/>
            <a:ext cx="6420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4" name="Google Shape;224;p24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4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26" name="Google Shape;226;p24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4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4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24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8068235" y="282574"/>
            <a:ext cx="9150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5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498517" y="1985963"/>
            <a:ext cx="7569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35" name="Google Shape;235;p25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5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5"/>
          <p:cNvSpPr txBox="1"/>
          <p:nvPr>
            <p:ph idx="2" type="body"/>
          </p:nvPr>
        </p:nvSpPr>
        <p:spPr>
          <a:xfrm>
            <a:off x="498517" y="4164965"/>
            <a:ext cx="7569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38" name="Google Shape;238;p2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9" name="Google Shape;239;p25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/>
          <p:nvPr/>
        </p:nvSpPr>
        <p:spPr>
          <a:xfrm>
            <a:off x="658907" y="228600"/>
            <a:ext cx="82008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2" name="Google Shape;242;p26"/>
          <p:cNvSpPr txBox="1"/>
          <p:nvPr>
            <p:ph type="title"/>
          </p:nvPr>
        </p:nvSpPr>
        <p:spPr>
          <a:xfrm>
            <a:off x="2286000" y="3124200"/>
            <a:ext cx="5638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6"/>
          <p:cNvSpPr txBox="1"/>
          <p:nvPr>
            <p:ph idx="1" type="body"/>
          </p:nvPr>
        </p:nvSpPr>
        <p:spPr>
          <a:xfrm>
            <a:off x="2286000" y="4495800"/>
            <a:ext cx="56388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4" name="Google Shape;244;p26"/>
          <p:cNvSpPr txBox="1"/>
          <p:nvPr>
            <p:ph idx="10" type="dt"/>
          </p:nvPr>
        </p:nvSpPr>
        <p:spPr>
          <a:xfrm>
            <a:off x="658906" y="6248774"/>
            <a:ext cx="147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6"/>
          <p:cNvSpPr txBox="1"/>
          <p:nvPr>
            <p:ph idx="11" type="ftr"/>
          </p:nvPr>
        </p:nvSpPr>
        <p:spPr>
          <a:xfrm>
            <a:off x="2286000" y="6248774"/>
            <a:ext cx="56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6"/>
          <p:cNvSpPr txBox="1"/>
          <p:nvPr>
            <p:ph idx="12" type="sldNum"/>
          </p:nvPr>
        </p:nvSpPr>
        <p:spPr>
          <a:xfrm>
            <a:off x="8305800" y="624877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26"/>
          <p:cNvSpPr txBox="1"/>
          <p:nvPr/>
        </p:nvSpPr>
        <p:spPr>
          <a:xfrm>
            <a:off x="2003612" y="3110754"/>
            <a:ext cx="26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285750" y="228600"/>
            <a:ext cx="212700" cy="634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ictures with Caption">
  <p:cSld name="2 Pictures with Caption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282574" y="228600"/>
            <a:ext cx="63873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1" name="Google Shape;251;p27"/>
          <p:cNvSpPr txBox="1"/>
          <p:nvPr>
            <p:ph type="title"/>
          </p:nvPr>
        </p:nvSpPr>
        <p:spPr>
          <a:xfrm>
            <a:off x="380554" y="2571750"/>
            <a:ext cx="61815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7"/>
          <p:cNvSpPr txBox="1"/>
          <p:nvPr>
            <p:ph idx="1" type="body"/>
          </p:nvPr>
        </p:nvSpPr>
        <p:spPr>
          <a:xfrm>
            <a:off x="381094" y="3733800"/>
            <a:ext cx="61797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253" name="Google Shape;253;p27"/>
          <p:cNvSpPr txBox="1"/>
          <p:nvPr>
            <p:ph idx="10" type="dt"/>
          </p:nvPr>
        </p:nvSpPr>
        <p:spPr>
          <a:xfrm>
            <a:off x="5212262" y="6235607"/>
            <a:ext cx="134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7"/>
          <p:cNvSpPr txBox="1"/>
          <p:nvPr>
            <p:ph idx="11" type="ftr"/>
          </p:nvPr>
        </p:nvSpPr>
        <p:spPr>
          <a:xfrm>
            <a:off x="381095" y="6235607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7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27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8" name="Google Shape;258;p27"/>
          <p:cNvSpPr/>
          <p:nvPr>
            <p:ph idx="2" type="pic"/>
          </p:nvPr>
        </p:nvSpPr>
        <p:spPr>
          <a:xfrm>
            <a:off x="6802438" y="237494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59" name="Google Shape;259;p27"/>
          <p:cNvSpPr/>
          <p:nvPr>
            <p:ph idx="3" type="pic"/>
          </p:nvPr>
        </p:nvSpPr>
        <p:spPr>
          <a:xfrm>
            <a:off x="6802438" y="4535424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8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8"/>
          <p:cNvSpPr txBox="1"/>
          <p:nvPr>
            <p:ph idx="1" type="body"/>
          </p:nvPr>
        </p:nvSpPr>
        <p:spPr>
          <a:xfrm>
            <a:off x="497541" y="2447365"/>
            <a:ext cx="36576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65" name="Google Shape;265;p28"/>
          <p:cNvSpPr txBox="1"/>
          <p:nvPr>
            <p:ph idx="2" type="body"/>
          </p:nvPr>
        </p:nvSpPr>
        <p:spPr>
          <a:xfrm>
            <a:off x="4399878" y="2447365"/>
            <a:ext cx="36576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66" name="Google Shape;266;p28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8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8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28"/>
          <p:cNvSpPr txBox="1"/>
          <p:nvPr>
            <p:ph idx="3" type="body"/>
          </p:nvPr>
        </p:nvSpPr>
        <p:spPr>
          <a:xfrm>
            <a:off x="497541" y="2070847"/>
            <a:ext cx="3657600" cy="3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270" name="Google Shape;270;p28"/>
          <p:cNvSpPr txBox="1"/>
          <p:nvPr>
            <p:ph idx="4" type="body"/>
          </p:nvPr>
        </p:nvSpPr>
        <p:spPr>
          <a:xfrm>
            <a:off x="4399878" y="2070847"/>
            <a:ext cx="3657600" cy="322800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9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9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9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9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29"/>
          <p:cNvSpPr txBox="1"/>
          <p:nvPr>
            <p:ph idx="1" type="body"/>
          </p:nvPr>
        </p:nvSpPr>
        <p:spPr>
          <a:xfrm>
            <a:off x="502920" y="1985963"/>
            <a:ext cx="3657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79" name="Google Shape;279;p29"/>
          <p:cNvSpPr txBox="1"/>
          <p:nvPr>
            <p:ph idx="2" type="body"/>
          </p:nvPr>
        </p:nvSpPr>
        <p:spPr>
          <a:xfrm>
            <a:off x="502920" y="4164965"/>
            <a:ext cx="3657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80" name="Google Shape;280;p29"/>
          <p:cNvSpPr txBox="1"/>
          <p:nvPr>
            <p:ph idx="3" type="body"/>
          </p:nvPr>
        </p:nvSpPr>
        <p:spPr>
          <a:xfrm>
            <a:off x="4410075" y="1985963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81" name="Google Shape;281;p29"/>
          <p:cNvSpPr txBox="1"/>
          <p:nvPr>
            <p:ph idx="4" type="body"/>
          </p:nvPr>
        </p:nvSpPr>
        <p:spPr>
          <a:xfrm>
            <a:off x="4410075" y="4169664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4 Content">
  <p:cSld name="1_4 Conten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30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0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0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30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88" name="Google Shape;288;p30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89" name="Google Shape;289;p30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90" name="Google Shape;290;p30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4 Content">
  <p:cSld name="2_4 Conten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1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1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31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1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97" name="Google Shape;297;p31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98" name="Google Shape;298;p31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99" name="Google Shape;299;p31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40" name="Google Shape;40;p4"/>
          <p:cNvSpPr txBox="1"/>
          <p:nvPr>
            <p:ph idx="2" type="body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41" name="Google Shape;41;p4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4"/>
          <p:cNvSpPr txBox="1"/>
          <p:nvPr>
            <p:ph idx="3" type="body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45" name="Google Shape;45;p4"/>
          <p:cNvSpPr txBox="1"/>
          <p:nvPr>
            <p:ph idx="4" type="body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4 Content">
  <p:cSld name="3_4 Conten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2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2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32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2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06" name="Google Shape;306;p32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07" name="Google Shape;307;p32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08" name="Google Shape;308;p32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4 Content">
  <p:cSld name="4_4 Conten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33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15" name="Google Shape;315;p33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16" name="Google Shape;316;p33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17" name="Google Shape;317;p33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4 Content">
  <p:cSld name="5_4 Conten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34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34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34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34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24" name="Google Shape;324;p34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25" name="Google Shape;325;p34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26" name="Google Shape;326;p34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4 Content">
  <p:cSld name="6_4 Conten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35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5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35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35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33" name="Google Shape;333;p35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34" name="Google Shape;334;p35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35" name="Google Shape;335;p35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4 Content">
  <p:cSld name="7_4 Conten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36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36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6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1" name="Google Shape;341;p36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42" name="Google Shape;342;p36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43" name="Google Shape;343;p36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44" name="Google Shape;344;p36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4 Content">
  <p:cSld name="8_4 Conten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37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37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37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37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51" name="Google Shape;351;p37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52" name="Google Shape;352;p37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53" name="Google Shape;353;p37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4 Content">
  <p:cSld name="9_4 Conten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38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38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38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38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60" name="Google Shape;360;p38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61" name="Google Shape;361;p38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62" name="Google Shape;362;p38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4 Content">
  <p:cSld name="10_4 Conten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39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39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39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p39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69" name="Google Shape;369;p39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70" name="Google Shape;370;p39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71" name="Google Shape;371;p39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4 Content">
  <p:cSld name="11_4 Conten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40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40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40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40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78" name="Google Shape;378;p40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79" name="Google Shape;379;p40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80" name="Google Shape;380;p40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4 Content">
  <p:cSld name="12_4 Content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41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41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41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41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87" name="Google Shape;387;p41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88" name="Google Shape;388;p41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89" name="Google Shape;389;p41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52" name="Google Shape;52;p5"/>
          <p:cNvSpPr txBox="1"/>
          <p:nvPr>
            <p:ph idx="2" type="body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53" name="Google Shape;53;p5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2"/>
          <p:cNvSpPr txBox="1"/>
          <p:nvPr>
            <p:ph type="ctrTitle"/>
          </p:nvPr>
        </p:nvSpPr>
        <p:spPr>
          <a:xfrm>
            <a:off x="4800600" y="4624668"/>
            <a:ext cx="40386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42"/>
          <p:cNvSpPr txBox="1"/>
          <p:nvPr>
            <p:ph idx="1" type="subTitle"/>
          </p:nvPr>
        </p:nvSpPr>
        <p:spPr>
          <a:xfrm>
            <a:off x="4800600" y="5562599"/>
            <a:ext cx="4038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3" name="Google Shape;393;p42"/>
          <p:cNvSpPr txBox="1"/>
          <p:nvPr>
            <p:ph idx="10" type="dt"/>
          </p:nvPr>
        </p:nvSpPr>
        <p:spPr>
          <a:xfrm>
            <a:off x="4800600" y="6425640"/>
            <a:ext cx="123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42"/>
          <p:cNvSpPr txBox="1"/>
          <p:nvPr>
            <p:ph idx="11" type="ftr"/>
          </p:nvPr>
        </p:nvSpPr>
        <p:spPr>
          <a:xfrm>
            <a:off x="6311153" y="6425640"/>
            <a:ext cx="261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42"/>
          <p:cNvSpPr/>
          <p:nvPr/>
        </p:nvSpPr>
        <p:spPr>
          <a:xfrm>
            <a:off x="282575" y="228600"/>
            <a:ext cx="4235400" cy="41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6" name="Google Shape;396;p42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7" name="Google Shape;397;p42"/>
          <p:cNvSpPr/>
          <p:nvPr/>
        </p:nvSpPr>
        <p:spPr>
          <a:xfrm>
            <a:off x="4624388" y="2377440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8" name="Google Shape;398;p42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2"/>
          <p:cNvSpPr/>
          <p:nvPr/>
        </p:nvSpPr>
        <p:spPr>
          <a:xfrm>
            <a:off x="4624388" y="228600"/>
            <a:ext cx="2057400" cy="2039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0" name="Google Shape;400;p42"/>
          <p:cNvSpPr/>
          <p:nvPr/>
        </p:nvSpPr>
        <p:spPr>
          <a:xfrm>
            <a:off x="6802438" y="2377440"/>
            <a:ext cx="2057400" cy="20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, Alt.">
  <p:cSld name="Title and Content, Alt.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3" name="Google Shape;403;p43"/>
          <p:cNvSpPr txBox="1"/>
          <p:nvPr>
            <p:ph type="title"/>
          </p:nvPr>
        </p:nvSpPr>
        <p:spPr>
          <a:xfrm>
            <a:off x="498474" y="134471"/>
            <a:ext cx="75564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43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405" name="Google Shape;405;p4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4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4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43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3"/>
          <p:cNvSpPr txBox="1"/>
          <p:nvPr>
            <p:ph idx="2" type="body"/>
          </p:nvPr>
        </p:nvSpPr>
        <p:spPr>
          <a:xfrm>
            <a:off x="498518" y="112955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2 Pictures">
  <p:cSld name="Title Slide with 2 Pictures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 txBox="1"/>
          <p:nvPr>
            <p:ph type="ctrTitle"/>
          </p:nvPr>
        </p:nvSpPr>
        <p:spPr>
          <a:xfrm>
            <a:off x="4800600" y="4624668"/>
            <a:ext cx="40386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44"/>
          <p:cNvSpPr txBox="1"/>
          <p:nvPr>
            <p:ph idx="1" type="subTitle"/>
          </p:nvPr>
        </p:nvSpPr>
        <p:spPr>
          <a:xfrm>
            <a:off x="4800600" y="5562599"/>
            <a:ext cx="4038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3" name="Google Shape;413;p44"/>
          <p:cNvSpPr txBox="1"/>
          <p:nvPr>
            <p:ph idx="10" type="dt"/>
          </p:nvPr>
        </p:nvSpPr>
        <p:spPr>
          <a:xfrm>
            <a:off x="4800600" y="6425640"/>
            <a:ext cx="123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44"/>
          <p:cNvSpPr txBox="1"/>
          <p:nvPr>
            <p:ph idx="11" type="ftr"/>
          </p:nvPr>
        </p:nvSpPr>
        <p:spPr>
          <a:xfrm>
            <a:off x="6311153" y="6425640"/>
            <a:ext cx="261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44"/>
          <p:cNvSpPr/>
          <p:nvPr/>
        </p:nvSpPr>
        <p:spPr>
          <a:xfrm>
            <a:off x="282575" y="228600"/>
            <a:ext cx="4235400" cy="41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6" name="Google Shape;416;p44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7" name="Google Shape;417;p44"/>
          <p:cNvSpPr/>
          <p:nvPr/>
        </p:nvSpPr>
        <p:spPr>
          <a:xfrm>
            <a:off x="4624388" y="2377440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8" name="Google Shape;418;p44"/>
          <p:cNvSpPr/>
          <p:nvPr>
            <p:ph idx="2" type="pic"/>
          </p:nvPr>
        </p:nvSpPr>
        <p:spPr>
          <a:xfrm>
            <a:off x="4624388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19" name="Google Shape;419;p44"/>
          <p:cNvSpPr/>
          <p:nvPr>
            <p:ph idx="3" type="pic"/>
          </p:nvPr>
        </p:nvSpPr>
        <p:spPr>
          <a:xfrm>
            <a:off x="6802438" y="237744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20" name="Google Shape;420;p44"/>
          <p:cNvSpPr txBox="1"/>
          <p:nvPr>
            <p:ph idx="4" type="body"/>
          </p:nvPr>
        </p:nvSpPr>
        <p:spPr>
          <a:xfrm>
            <a:off x="857250" y="1779494"/>
            <a:ext cx="30861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50"/>
              <a:buNone/>
              <a:defRPr sz="4600">
                <a:solidFill>
                  <a:schemeClr val="lt1"/>
                </a:solidFill>
              </a:defRPr>
            </a:lvl1pPr>
            <a:lvl2pPr indent="-285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■"/>
              <a:defRPr sz="1200"/>
            </a:lvl2pPr>
            <a:lvl3pPr indent="-2762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Char char="■"/>
              <a:defRPr sz="1000"/>
            </a:lvl3pPr>
            <a:lvl4pPr indent="-271462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4pPr>
            <a:lvl5pPr indent="-271462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421" name="Google Shape;421;p44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4" name="Google Shape;424;p45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5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45"/>
          <p:cNvSpPr txBox="1"/>
          <p:nvPr>
            <p:ph idx="1" type="body"/>
          </p:nvPr>
        </p:nvSpPr>
        <p:spPr>
          <a:xfrm>
            <a:off x="4410075" y="1985963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427" name="Google Shape;427;p45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45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45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0" name="Google Shape;430;p45"/>
          <p:cNvSpPr txBox="1"/>
          <p:nvPr>
            <p:ph idx="2" type="body"/>
          </p:nvPr>
        </p:nvSpPr>
        <p:spPr>
          <a:xfrm>
            <a:off x="498518" y="1985963"/>
            <a:ext cx="36576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431" name="Google Shape;431;p45"/>
          <p:cNvSpPr txBox="1"/>
          <p:nvPr>
            <p:ph idx="3" type="body"/>
          </p:nvPr>
        </p:nvSpPr>
        <p:spPr>
          <a:xfrm>
            <a:off x="4410075" y="4169664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34" name="Google Shape;434;p46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6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46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46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46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1" name="Google Shape;441;p47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47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47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8"/>
          <p:cNvSpPr/>
          <p:nvPr/>
        </p:nvSpPr>
        <p:spPr>
          <a:xfrm>
            <a:off x="282575" y="228600"/>
            <a:ext cx="34512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6" name="Google Shape;446;p48"/>
          <p:cNvSpPr txBox="1"/>
          <p:nvPr>
            <p:ph type="title"/>
          </p:nvPr>
        </p:nvSpPr>
        <p:spPr>
          <a:xfrm>
            <a:off x="380555" y="2571750"/>
            <a:ext cx="32553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48"/>
          <p:cNvSpPr txBox="1"/>
          <p:nvPr>
            <p:ph idx="1" type="body"/>
          </p:nvPr>
        </p:nvSpPr>
        <p:spPr>
          <a:xfrm>
            <a:off x="4168775" y="273050"/>
            <a:ext cx="45975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238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6pPr>
            <a:lvl7pPr indent="-3238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7pPr>
            <a:lvl8pPr indent="-3238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8pPr>
            <a:lvl9pPr indent="-3238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/>
        </p:txBody>
      </p:sp>
      <p:sp>
        <p:nvSpPr>
          <p:cNvPr id="448" name="Google Shape;448;p48"/>
          <p:cNvSpPr txBox="1"/>
          <p:nvPr>
            <p:ph idx="2" type="body"/>
          </p:nvPr>
        </p:nvSpPr>
        <p:spPr>
          <a:xfrm>
            <a:off x="381093" y="3733800"/>
            <a:ext cx="32553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49" name="Google Shape;449;p48"/>
          <p:cNvSpPr txBox="1"/>
          <p:nvPr>
            <p:ph idx="10" type="dt"/>
          </p:nvPr>
        </p:nvSpPr>
        <p:spPr>
          <a:xfrm>
            <a:off x="7391399" y="6423585"/>
            <a:ext cx="153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48"/>
          <p:cNvSpPr txBox="1"/>
          <p:nvPr>
            <p:ph idx="11" type="ftr"/>
          </p:nvPr>
        </p:nvSpPr>
        <p:spPr>
          <a:xfrm>
            <a:off x="3859305" y="6423585"/>
            <a:ext cx="331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48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9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4" name="Google Shape;454;p49"/>
          <p:cNvSpPr txBox="1"/>
          <p:nvPr>
            <p:ph type="title"/>
          </p:nvPr>
        </p:nvSpPr>
        <p:spPr>
          <a:xfrm>
            <a:off x="4169404" y="3124200"/>
            <a:ext cx="3898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49"/>
          <p:cNvSpPr/>
          <p:nvPr>
            <p:ph idx="2" type="pic"/>
          </p:nvPr>
        </p:nvSpPr>
        <p:spPr>
          <a:xfrm>
            <a:off x="277906" y="228600"/>
            <a:ext cx="3460800" cy="6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56" name="Google Shape;456;p49"/>
          <p:cNvSpPr txBox="1"/>
          <p:nvPr>
            <p:ph idx="1" type="body"/>
          </p:nvPr>
        </p:nvSpPr>
        <p:spPr>
          <a:xfrm>
            <a:off x="4169404" y="3995737"/>
            <a:ext cx="38982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57" name="Google Shape;457;p49"/>
          <p:cNvSpPr txBox="1"/>
          <p:nvPr>
            <p:ph idx="10" type="dt"/>
          </p:nvPr>
        </p:nvSpPr>
        <p:spPr>
          <a:xfrm>
            <a:off x="7391399" y="6423585"/>
            <a:ext cx="153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49"/>
          <p:cNvSpPr txBox="1"/>
          <p:nvPr>
            <p:ph idx="11" type="ftr"/>
          </p:nvPr>
        </p:nvSpPr>
        <p:spPr>
          <a:xfrm>
            <a:off x="4191000" y="6423585"/>
            <a:ext cx="300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49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0" name="Google Shape;460;p49"/>
          <p:cNvSpPr txBox="1"/>
          <p:nvPr/>
        </p:nvSpPr>
        <p:spPr>
          <a:xfrm>
            <a:off x="3990110" y="3370730"/>
            <a:ext cx="22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>
  <p:cSld name="Picture above Caption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0"/>
          <p:cNvSpPr txBox="1"/>
          <p:nvPr>
            <p:ph type="title"/>
          </p:nvPr>
        </p:nvSpPr>
        <p:spPr>
          <a:xfrm>
            <a:off x="506505" y="4424082"/>
            <a:ext cx="61911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50"/>
          <p:cNvSpPr/>
          <p:nvPr>
            <p:ph idx="2" type="pic"/>
          </p:nvPr>
        </p:nvSpPr>
        <p:spPr>
          <a:xfrm>
            <a:off x="277905" y="228600"/>
            <a:ext cx="63783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64" name="Google Shape;464;p50"/>
          <p:cNvSpPr txBox="1"/>
          <p:nvPr>
            <p:ph idx="1" type="body"/>
          </p:nvPr>
        </p:nvSpPr>
        <p:spPr>
          <a:xfrm>
            <a:off x="506505" y="5257799"/>
            <a:ext cx="61911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65" name="Google Shape;465;p50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50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50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50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69" name="Google Shape;469;p50"/>
          <p:cNvSpPr/>
          <p:nvPr/>
        </p:nvSpPr>
        <p:spPr>
          <a:xfrm>
            <a:off x="6802438" y="2377440"/>
            <a:ext cx="2057400" cy="20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0" name="Google Shape;470;p50"/>
          <p:cNvSpPr txBox="1"/>
          <p:nvPr/>
        </p:nvSpPr>
        <p:spPr>
          <a:xfrm>
            <a:off x="327212" y="4632792"/>
            <a:ext cx="22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">
  <p:cSld name="3 Pictures with Caption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1"/>
          <p:cNvSpPr/>
          <p:nvPr/>
        </p:nvSpPr>
        <p:spPr>
          <a:xfrm>
            <a:off x="282575" y="228600"/>
            <a:ext cx="42354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3" name="Google Shape;473;p51"/>
          <p:cNvSpPr txBox="1"/>
          <p:nvPr>
            <p:ph type="title"/>
          </p:nvPr>
        </p:nvSpPr>
        <p:spPr>
          <a:xfrm>
            <a:off x="380554" y="2571750"/>
            <a:ext cx="40167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51"/>
          <p:cNvSpPr txBox="1"/>
          <p:nvPr>
            <p:ph idx="1" type="body"/>
          </p:nvPr>
        </p:nvSpPr>
        <p:spPr>
          <a:xfrm>
            <a:off x="381094" y="3733800"/>
            <a:ext cx="40152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75" name="Google Shape;475;p51"/>
          <p:cNvSpPr txBox="1"/>
          <p:nvPr>
            <p:ph idx="10" type="dt"/>
          </p:nvPr>
        </p:nvSpPr>
        <p:spPr>
          <a:xfrm>
            <a:off x="3048000" y="6235607"/>
            <a:ext cx="134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51"/>
          <p:cNvSpPr txBox="1"/>
          <p:nvPr>
            <p:ph idx="11" type="ftr"/>
          </p:nvPr>
        </p:nvSpPr>
        <p:spPr>
          <a:xfrm>
            <a:off x="381095" y="6235607"/>
            <a:ext cx="259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51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8" name="Google Shape;478;p51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1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0" name="Google Shape;480;p51"/>
          <p:cNvSpPr/>
          <p:nvPr/>
        </p:nvSpPr>
        <p:spPr>
          <a:xfrm>
            <a:off x="4624388" y="4534726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1" name="Google Shape;481;p51"/>
          <p:cNvSpPr/>
          <p:nvPr>
            <p:ph idx="2" type="pic"/>
          </p:nvPr>
        </p:nvSpPr>
        <p:spPr>
          <a:xfrm>
            <a:off x="4624388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82" name="Google Shape;482;p51"/>
          <p:cNvSpPr/>
          <p:nvPr>
            <p:ph idx="3" type="pic"/>
          </p:nvPr>
        </p:nvSpPr>
        <p:spPr>
          <a:xfrm>
            <a:off x="4624388" y="2381663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83" name="Google Shape;483;p51"/>
          <p:cNvSpPr/>
          <p:nvPr>
            <p:ph idx="4" type="pic"/>
          </p:nvPr>
        </p:nvSpPr>
        <p:spPr>
          <a:xfrm>
            <a:off x="6803136" y="2381662"/>
            <a:ext cx="20574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" type="body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60" name="Google Shape;60;p6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2" type="body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63" name="Google Shape;63;p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, Alt.">
  <p:cSld name="3 Pictures with Caption, Alt.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6" name="Google Shape;486;p52"/>
          <p:cNvSpPr txBox="1"/>
          <p:nvPr>
            <p:ph type="title"/>
          </p:nvPr>
        </p:nvSpPr>
        <p:spPr>
          <a:xfrm>
            <a:off x="4953000" y="3124200"/>
            <a:ext cx="31089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52"/>
          <p:cNvSpPr/>
          <p:nvPr>
            <p:ph idx="2" type="pic"/>
          </p:nvPr>
        </p:nvSpPr>
        <p:spPr>
          <a:xfrm>
            <a:off x="277905" y="2365248"/>
            <a:ext cx="42402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88" name="Google Shape;488;p52"/>
          <p:cNvSpPr txBox="1"/>
          <p:nvPr>
            <p:ph idx="1" type="body"/>
          </p:nvPr>
        </p:nvSpPr>
        <p:spPr>
          <a:xfrm>
            <a:off x="4953000" y="3995737"/>
            <a:ext cx="31089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89" name="Google Shape;489;p52"/>
          <p:cNvSpPr txBox="1"/>
          <p:nvPr>
            <p:ph idx="10" type="dt"/>
          </p:nvPr>
        </p:nvSpPr>
        <p:spPr>
          <a:xfrm>
            <a:off x="7391399" y="6423585"/>
            <a:ext cx="153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52"/>
          <p:cNvSpPr txBox="1"/>
          <p:nvPr>
            <p:ph idx="11" type="ftr"/>
          </p:nvPr>
        </p:nvSpPr>
        <p:spPr>
          <a:xfrm>
            <a:off x="4191000" y="6423585"/>
            <a:ext cx="300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p52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2" name="Google Shape;492;p52"/>
          <p:cNvSpPr txBox="1"/>
          <p:nvPr/>
        </p:nvSpPr>
        <p:spPr>
          <a:xfrm>
            <a:off x="4750361" y="3370730"/>
            <a:ext cx="22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2"/>
          <p:cNvSpPr/>
          <p:nvPr>
            <p:ph idx="3" type="pic"/>
          </p:nvPr>
        </p:nvSpPr>
        <p:spPr>
          <a:xfrm>
            <a:off x="277905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94" name="Google Shape;494;p52"/>
          <p:cNvSpPr/>
          <p:nvPr>
            <p:ph idx="4" type="pic"/>
          </p:nvPr>
        </p:nvSpPr>
        <p:spPr>
          <a:xfrm>
            <a:off x="2460625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97" name="Google Shape;497;p53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3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53"/>
          <p:cNvSpPr txBox="1"/>
          <p:nvPr>
            <p:ph idx="1" type="body"/>
          </p:nvPr>
        </p:nvSpPr>
        <p:spPr>
          <a:xfrm rot="5400000">
            <a:off x="2204037" y="275550"/>
            <a:ext cx="4145100" cy="7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500" name="Google Shape;500;p5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5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5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4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05" name="Google Shape;505;p54"/>
          <p:cNvSpPr txBox="1"/>
          <p:nvPr>
            <p:ph type="title"/>
          </p:nvPr>
        </p:nvSpPr>
        <p:spPr>
          <a:xfrm rot="5400000">
            <a:off x="5750740" y="3199792"/>
            <a:ext cx="51714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54"/>
          <p:cNvSpPr txBox="1"/>
          <p:nvPr>
            <p:ph idx="1" type="body"/>
          </p:nvPr>
        </p:nvSpPr>
        <p:spPr>
          <a:xfrm rot="5400000">
            <a:off x="1293750" y="122206"/>
            <a:ext cx="51849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507" name="Google Shape;507;p54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54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54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0" name="Google Shape;510;p54"/>
          <p:cNvSpPr txBox="1"/>
          <p:nvPr/>
        </p:nvSpPr>
        <p:spPr>
          <a:xfrm rot="-5400000">
            <a:off x="8593116" y="561571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7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, Alt.">
  <p:cSld name="Title and Content, Alt.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6" name="Google Shape;76;p8"/>
          <p:cNvSpPr txBox="1"/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8"/>
          <p:cNvSpPr txBox="1"/>
          <p:nvPr>
            <p:ph idx="2" type="body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2 Pictures">
  <p:cSld name="Title Slide with 2 Picture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9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1" name="Google Shape;91;p9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2" name="Google Shape;92;p9"/>
          <p:cNvSpPr/>
          <p:nvPr>
            <p:ph idx="3" type="pic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3" name="Google Shape;93;p9"/>
          <p:cNvSpPr txBox="1"/>
          <p:nvPr>
            <p:ph idx="4" type="body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50"/>
              <a:buNone/>
              <a:defRPr sz="4600">
                <a:solidFill>
                  <a:schemeClr val="lt1"/>
                </a:solidFill>
              </a:defRPr>
            </a:lvl1pPr>
            <a:lvl2pPr indent="-285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■"/>
              <a:defRPr sz="1200"/>
            </a:lvl2pPr>
            <a:lvl3pPr indent="-2762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Char char="■"/>
              <a:defRPr sz="1000"/>
            </a:lvl3pPr>
            <a:lvl4pPr indent="-271462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4pPr>
            <a:lvl5pPr indent="-271462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94" name="Google Shape;94;p9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0"/>
          <p:cNvSpPr txBox="1"/>
          <p:nvPr>
            <p:ph idx="2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04" name="Google Shape;104;p10"/>
          <p:cNvSpPr txBox="1"/>
          <p:nvPr>
            <p:ph idx="3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22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9" name="Google Shape;209;p22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0" name="Google Shape;210;p22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1" name="Google Shape;211;p22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5"/>
          <p:cNvSpPr txBox="1"/>
          <p:nvPr>
            <p:ph type="title"/>
          </p:nvPr>
        </p:nvSpPr>
        <p:spPr>
          <a:xfrm>
            <a:off x="2273078" y="1652389"/>
            <a:ext cx="5638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ckwell"/>
              <a:buNone/>
            </a:pPr>
            <a:r>
              <a:rPr lang="en-US" sz="4000"/>
              <a:t>Unit 9 </a:t>
            </a:r>
            <a:endParaRPr sz="4000"/>
          </a:p>
        </p:txBody>
      </p:sp>
      <p:sp>
        <p:nvSpPr>
          <p:cNvPr id="517" name="Google Shape;517;p55"/>
          <p:cNvSpPr txBox="1"/>
          <p:nvPr>
            <p:ph idx="1" type="body"/>
          </p:nvPr>
        </p:nvSpPr>
        <p:spPr>
          <a:xfrm>
            <a:off x="2273086" y="3014403"/>
            <a:ext cx="66279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-US" sz="5000"/>
              <a:t>Application of Thermodynamics</a:t>
            </a:r>
            <a:endParaRPr sz="5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4"/>
          <p:cNvSpPr/>
          <p:nvPr/>
        </p:nvSpPr>
        <p:spPr>
          <a:xfrm rot="275604">
            <a:off x="6866726" y="2186021"/>
            <a:ext cx="2674691" cy="4168694"/>
          </a:xfrm>
          <a:prstGeom prst="cloud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4A174B"/>
              </a:gs>
              <a:gs pos="100000">
                <a:srgbClr val="AD90AE"/>
              </a:gs>
            </a:gsLst>
            <a:lin ang="5400012" scaled="0"/>
          </a:gradFill>
          <a:ln cap="flat" cmpd="sng" w="12700">
            <a:solidFill>
              <a:srgbClr val="642F64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Do NOT say “like dissolves like.”  You’ll, like... get no points. </a:t>
            </a:r>
            <a:endParaRPr b="0" i="0" sz="17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DO refer to LDF’s, hydrogen bonding and dipole-dipole interactions</a:t>
            </a:r>
            <a:endParaRPr b="0" i="0" sz="17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Screen Shot 2016-04-06 at 8.44.37 PM.png" id="613" name="Google Shape;613;p64"/>
          <p:cNvPicPr preferRelativeResize="0"/>
          <p:nvPr/>
        </p:nvPicPr>
        <p:blipFill rotWithShape="1">
          <a:blip r:embed="rId3">
            <a:alphaModFix/>
          </a:blip>
          <a:srcRect b="7305" l="9302" r="6966" t="17765"/>
          <a:stretch/>
        </p:blipFill>
        <p:spPr>
          <a:xfrm>
            <a:off x="112065" y="1049237"/>
            <a:ext cx="7117551" cy="4740998"/>
          </a:xfrm>
          <a:prstGeom prst="rect">
            <a:avLst/>
          </a:prstGeom>
          <a:noFill/>
          <a:ln cap="flat" cmpd="sng" w="28575">
            <a:solidFill>
              <a:srgbClr val="4C4C3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4" name="Google Shape;614;p64"/>
          <p:cNvSpPr txBox="1"/>
          <p:nvPr>
            <p:ph type="title"/>
          </p:nvPr>
        </p:nvSpPr>
        <p:spPr>
          <a:xfrm>
            <a:off x="498474" y="179294"/>
            <a:ext cx="75564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7.14 Entropy in Solutions</a:t>
            </a:r>
            <a:endParaRPr/>
          </a:p>
        </p:txBody>
      </p:sp>
      <p:sp>
        <p:nvSpPr>
          <p:cNvPr id="615" name="Google Shape;615;p64"/>
          <p:cNvSpPr/>
          <p:nvPr/>
        </p:nvSpPr>
        <p:spPr>
          <a:xfrm>
            <a:off x="139675" y="3553256"/>
            <a:ext cx="1239000" cy="1064400"/>
          </a:xfrm>
          <a:prstGeom prst="snip1Rect">
            <a:avLst>
              <a:gd fmla="val 16667" name="adj"/>
            </a:avLst>
          </a:prstGeom>
          <a:gradFill>
            <a:gsLst>
              <a:gs pos="0">
                <a:srgbClr val="4A174B"/>
              </a:gs>
              <a:gs pos="100000">
                <a:srgbClr val="AD90AE"/>
              </a:gs>
            </a:gsLst>
            <a:lin ang="5400012" scaled="0"/>
          </a:gradFill>
          <a:ln cap="flat" cmpd="sng" w="12700">
            <a:solidFill>
              <a:srgbClr val="642F64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Generally speaking. There are exceptions</a:t>
            </a:r>
            <a:endParaRPr b="0" i="0" sz="14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6" name="Google Shape;616;p64"/>
          <p:cNvSpPr/>
          <p:nvPr/>
        </p:nvSpPr>
        <p:spPr>
          <a:xfrm>
            <a:off x="3286261" y="2199757"/>
            <a:ext cx="121500" cy="108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rgbClr val="6F6F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17" name="Google Shape;617;p64"/>
          <p:cNvSpPr/>
          <p:nvPr/>
        </p:nvSpPr>
        <p:spPr>
          <a:xfrm>
            <a:off x="193503" y="3746540"/>
            <a:ext cx="121500" cy="1080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4"/>
          </a:solidFill>
          <a:ln cap="flat" cmpd="sng" w="25400">
            <a:solidFill>
              <a:srgbClr val="6F6F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5"/>
          <p:cNvSpPr txBox="1"/>
          <p:nvPr/>
        </p:nvSpPr>
        <p:spPr>
          <a:xfrm>
            <a:off x="22000" y="6391372"/>
            <a:ext cx="9144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external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energy or coupled reactions and their ability to drive thermodynamically unfavorable processes. 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3" name="Google Shape;62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54" y="1380625"/>
            <a:ext cx="9036869" cy="2989893"/>
          </a:xfrm>
          <a:prstGeom prst="rect">
            <a:avLst/>
          </a:prstGeom>
          <a:noFill/>
          <a:ln cap="flat" cmpd="sng" w="38100">
            <a:solidFill>
              <a:srgbClr val="4C264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4" name="Google Shape;624;p65"/>
          <p:cNvSpPr txBox="1"/>
          <p:nvPr/>
        </p:nvSpPr>
        <p:spPr>
          <a:xfrm>
            <a:off x="568700" y="128302"/>
            <a:ext cx="7784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9.6 </a:t>
            </a:r>
            <a:r>
              <a:rPr i="0" lang="en-US" sz="45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Coupled Reactions</a:t>
            </a:r>
            <a:endParaRPr i="0" sz="4500" u="none" cap="none" strike="noStrik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25" name="Google Shape;625;p65"/>
          <p:cNvSpPr txBox="1"/>
          <p:nvPr/>
        </p:nvSpPr>
        <p:spPr>
          <a:xfrm>
            <a:off x="-25150" y="4400750"/>
            <a:ext cx="9036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ckwell"/>
              <a:buChar char="●"/>
            </a:pP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An external source of energy </a:t>
            </a: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can</a:t>
            </a: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 be used to </a:t>
            </a: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make</a:t>
            </a: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 a thermodynamically unfavorable reaction occur. </a:t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ockwell"/>
              <a:buChar char="○"/>
            </a:pP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Electricity can be used to drive an electrolytic cell or charge a battery</a:t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Rockwell"/>
              <a:buChar char="○"/>
            </a:pP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Light to drive the overall </a:t>
            </a: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conversion of carbon dioxide to glucose in photosynthesis. </a:t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6"/>
          <p:cNvSpPr txBox="1"/>
          <p:nvPr>
            <p:ph type="title"/>
          </p:nvPr>
        </p:nvSpPr>
        <p:spPr>
          <a:xfrm>
            <a:off x="707000" y="223750"/>
            <a:ext cx="73812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9.7 Galvanic (Voltaic) and Electrolytic Cells</a:t>
            </a:r>
            <a:endParaRPr/>
          </a:p>
        </p:txBody>
      </p:sp>
      <p:sp>
        <p:nvSpPr>
          <p:cNvPr id="631" name="Google Shape;631;p66"/>
          <p:cNvSpPr txBox="1"/>
          <p:nvPr/>
        </p:nvSpPr>
        <p:spPr>
          <a:xfrm>
            <a:off x="0" y="6334125"/>
            <a:ext cx="9144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ckwel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the physical components of an electrochemical cell and the overall operational principles of the cell. 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kkitt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2" name="Google Shape;632;p66"/>
          <p:cNvPicPr preferRelativeResize="0"/>
          <p:nvPr/>
        </p:nvPicPr>
        <p:blipFill rotWithShape="1">
          <a:blip r:embed="rId3">
            <a:alphaModFix/>
          </a:blip>
          <a:srcRect b="0" l="901" r="0" t="0"/>
          <a:stretch/>
        </p:blipFill>
        <p:spPr>
          <a:xfrm>
            <a:off x="76200" y="1421450"/>
            <a:ext cx="8100544" cy="34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38" y="4884250"/>
            <a:ext cx="7225862" cy="1311013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66"/>
          <p:cNvSpPr txBox="1"/>
          <p:nvPr/>
        </p:nvSpPr>
        <p:spPr>
          <a:xfrm>
            <a:off x="7224075" y="5050200"/>
            <a:ext cx="1859100" cy="8313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46050" lvl="0" marL="114300" rtl="0" algn="l">
              <a:spcBef>
                <a:spcPts val="0"/>
              </a:spcBef>
              <a:spcAft>
                <a:spcPts val="0"/>
              </a:spcAft>
              <a:buSzPts val="1400"/>
              <a:buFont typeface="Rockwell"/>
              <a:buChar char="●"/>
            </a:pPr>
            <a:r>
              <a:rPr b="1" lang="en-US">
                <a:latin typeface="Rockwell"/>
                <a:ea typeface="Rockwell"/>
                <a:cs typeface="Rockwell"/>
                <a:sym typeface="Rockwell"/>
              </a:rPr>
              <a:t>Electrons flow from the anode to the cathode</a:t>
            </a:r>
            <a:endParaRPr b="1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35" name="Google Shape;635;p66"/>
          <p:cNvSpPr txBox="1"/>
          <p:nvPr/>
        </p:nvSpPr>
        <p:spPr>
          <a:xfrm>
            <a:off x="2373200" y="5907600"/>
            <a:ext cx="5715000" cy="4002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46050" lvl="0" marL="114300" rtl="0" algn="l">
              <a:spcBef>
                <a:spcPts val="0"/>
              </a:spcBef>
              <a:spcAft>
                <a:spcPts val="0"/>
              </a:spcAft>
              <a:buSzPts val="1400"/>
              <a:buFont typeface="Rockwell"/>
              <a:buChar char="●"/>
            </a:pPr>
            <a:r>
              <a:rPr b="1" lang="en-US">
                <a:latin typeface="Rockwell"/>
                <a:ea typeface="Rockwell"/>
                <a:cs typeface="Rockwell"/>
                <a:sym typeface="Rockwell"/>
              </a:rPr>
              <a:t>Anode decreases in mass &amp; cathode increases in mass</a:t>
            </a:r>
            <a:endParaRPr b="1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7"/>
          <p:cNvSpPr txBox="1"/>
          <p:nvPr>
            <p:ph type="title"/>
          </p:nvPr>
        </p:nvSpPr>
        <p:spPr>
          <a:xfrm>
            <a:off x="707000" y="223750"/>
            <a:ext cx="73812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9.7 Galvanic (Voltaic) and Electrolytic Cells</a:t>
            </a:r>
            <a:endParaRPr/>
          </a:p>
        </p:txBody>
      </p:sp>
      <p:sp>
        <p:nvSpPr>
          <p:cNvPr id="641" name="Google Shape;641;p67"/>
          <p:cNvSpPr txBox="1"/>
          <p:nvPr/>
        </p:nvSpPr>
        <p:spPr>
          <a:xfrm>
            <a:off x="0" y="6334125"/>
            <a:ext cx="9144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ckwel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the physical components of an electrochemical cell and the overall operational principles of the cell. 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kkitt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2" name="Google Shape;642;p67"/>
          <p:cNvPicPr preferRelativeResize="0"/>
          <p:nvPr/>
        </p:nvPicPr>
        <p:blipFill rotWithShape="1">
          <a:blip r:embed="rId3">
            <a:alphaModFix/>
          </a:blip>
          <a:srcRect b="0" l="901" r="0" t="0"/>
          <a:stretch/>
        </p:blipFill>
        <p:spPr>
          <a:xfrm>
            <a:off x="76200" y="1421450"/>
            <a:ext cx="8100544" cy="34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3025" y="2154025"/>
            <a:ext cx="3967190" cy="2743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4" name="Google Shape;644;p67"/>
          <p:cNvGrpSpPr/>
          <p:nvPr/>
        </p:nvGrpSpPr>
        <p:grpSpPr>
          <a:xfrm>
            <a:off x="307875" y="2149975"/>
            <a:ext cx="3832200" cy="2824025"/>
            <a:chOff x="-3722100" y="2113900"/>
            <a:chExt cx="3832200" cy="2824025"/>
          </a:xfrm>
        </p:grpSpPr>
        <p:sp>
          <p:nvSpPr>
            <p:cNvPr id="645" name="Google Shape;645;p67"/>
            <p:cNvSpPr/>
            <p:nvPr/>
          </p:nvSpPr>
          <p:spPr>
            <a:xfrm>
              <a:off x="-3722100" y="2113963"/>
              <a:ext cx="3832200" cy="2823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46" name="Google Shape;646;p67"/>
            <p:cNvPicPr preferRelativeResize="0"/>
            <p:nvPr/>
          </p:nvPicPr>
          <p:blipFill rotWithShape="1">
            <a:blip r:embed="rId5">
              <a:alphaModFix/>
            </a:blip>
            <a:srcRect b="0" l="67499" r="0" t="27541"/>
            <a:stretch/>
          </p:blipFill>
          <p:spPr>
            <a:xfrm>
              <a:off x="-3099512" y="2113900"/>
              <a:ext cx="2536624" cy="2824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8"/>
          <p:cNvSpPr txBox="1"/>
          <p:nvPr>
            <p:ph type="title"/>
          </p:nvPr>
        </p:nvSpPr>
        <p:spPr>
          <a:xfrm>
            <a:off x="554600" y="223750"/>
            <a:ext cx="73812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9.8 Cell Potential and Free Energy</a:t>
            </a:r>
            <a:endParaRPr/>
          </a:p>
        </p:txBody>
      </p:sp>
      <p:sp>
        <p:nvSpPr>
          <p:cNvPr id="652" name="Google Shape;652;p68"/>
          <p:cNvSpPr txBox="1"/>
          <p:nvPr/>
        </p:nvSpPr>
        <p:spPr>
          <a:xfrm>
            <a:off x="0" y="6334125"/>
            <a:ext cx="9144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ckwel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whether an electrochemical cell is thermodynamically favored, based on its standard cell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constituent half-reactions within the cell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kkitt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68"/>
          <p:cNvSpPr txBox="1"/>
          <p:nvPr/>
        </p:nvSpPr>
        <p:spPr>
          <a:xfrm>
            <a:off x="0" y="1058925"/>
            <a:ext cx="88713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latin typeface="Rockwell"/>
                <a:ea typeface="Rockwell"/>
                <a:cs typeface="Rockwell"/>
                <a:sym typeface="Rockwell"/>
              </a:rPr>
              <a:t>Eº</a:t>
            </a:r>
            <a:r>
              <a:rPr b="1" baseline="-25000" lang="en-US" sz="2400">
                <a:latin typeface="Rockwell"/>
                <a:ea typeface="Rockwell"/>
                <a:cs typeface="Rockwell"/>
                <a:sym typeface="Rockwell"/>
              </a:rPr>
              <a:t>cell</a:t>
            </a:r>
            <a:r>
              <a:rPr b="1" lang="en-US" sz="2400">
                <a:latin typeface="Rockwell"/>
                <a:ea typeface="Rockwell"/>
                <a:cs typeface="Rockwell"/>
                <a:sym typeface="Rockwell"/>
              </a:rPr>
              <a:t> = </a:t>
            </a:r>
            <a:r>
              <a:rPr b="1" lang="en-US" sz="2400">
                <a:latin typeface="Rockwell"/>
                <a:ea typeface="Rockwell"/>
                <a:cs typeface="Rockwell"/>
                <a:sym typeface="Rockwell"/>
              </a:rPr>
              <a:t>Eº</a:t>
            </a:r>
            <a:r>
              <a:rPr b="1" baseline="-25000" lang="en-US" sz="2400">
                <a:latin typeface="Rockwell"/>
                <a:ea typeface="Rockwell"/>
                <a:cs typeface="Rockwell"/>
                <a:sym typeface="Rockwell"/>
              </a:rPr>
              <a:t>red</a:t>
            </a:r>
            <a:r>
              <a:rPr b="1" lang="en-US" sz="2400">
                <a:latin typeface="Rockwell"/>
                <a:ea typeface="Rockwell"/>
                <a:cs typeface="Rockwell"/>
                <a:sym typeface="Rockwell"/>
              </a:rPr>
              <a:t> + Eº</a:t>
            </a:r>
            <a:r>
              <a:rPr b="1" baseline="-25000" lang="en-US" sz="2400">
                <a:latin typeface="Rockwell"/>
                <a:ea typeface="Rockwell"/>
                <a:cs typeface="Rockwell"/>
                <a:sym typeface="Rockwell"/>
              </a:rPr>
              <a:t>ox</a:t>
            </a:r>
            <a:endParaRPr b="1" sz="24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ckwell"/>
              <a:buChar char="●"/>
            </a:pPr>
            <a:r>
              <a:rPr lang="en-US" sz="1800">
                <a:latin typeface="Rockwell"/>
                <a:ea typeface="Rockwell"/>
                <a:cs typeface="Rockwell"/>
                <a:sym typeface="Rockwell"/>
              </a:rPr>
              <a:t>Voltaic/galvanic cells always have a positive cell potential. (Always thermodynamically favorable)</a:t>
            </a:r>
            <a:endParaRPr sz="1800"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ckwell"/>
              <a:buChar char="●"/>
            </a:pPr>
            <a:r>
              <a:rPr lang="en-US" sz="1800">
                <a:latin typeface="Rockwell"/>
                <a:ea typeface="Rockwell"/>
                <a:cs typeface="Rockwell"/>
                <a:sym typeface="Rockwell"/>
              </a:rPr>
              <a:t>Electrolytic cells always have a negative cell potential. (Never thermodynamically favorable)</a:t>
            </a:r>
            <a:endParaRPr sz="1800">
              <a:latin typeface="Rockwell"/>
              <a:ea typeface="Rockwell"/>
              <a:cs typeface="Rockwell"/>
              <a:sym typeface="Rockwel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ckwell"/>
              <a:buChar char="●"/>
            </a:pPr>
            <a:r>
              <a:rPr lang="en-US" sz="1800">
                <a:latin typeface="Rockwell"/>
                <a:ea typeface="Rockwell"/>
                <a:cs typeface="Rockwell"/>
                <a:sym typeface="Rockwell"/>
              </a:rPr>
              <a:t>The greater the difference between the two, the greater the voltage of the cell. </a:t>
            </a:r>
            <a:endParaRPr sz="18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54" name="Google Shape;654;p68"/>
          <p:cNvPicPr preferRelativeResize="0"/>
          <p:nvPr/>
        </p:nvPicPr>
        <p:blipFill rotWithShape="1">
          <a:blip r:embed="rId3">
            <a:alphaModFix/>
          </a:blip>
          <a:srcRect b="69555" l="9242" r="34298" t="1383"/>
          <a:stretch/>
        </p:blipFill>
        <p:spPr>
          <a:xfrm>
            <a:off x="85425" y="3590900"/>
            <a:ext cx="4624875" cy="11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68"/>
          <p:cNvSpPr txBox="1"/>
          <p:nvPr/>
        </p:nvSpPr>
        <p:spPr>
          <a:xfrm>
            <a:off x="4710300" y="3514700"/>
            <a:ext cx="43074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ckwell"/>
              <a:buChar char="●"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Identify the oxidation and reduction half-reactions</a:t>
            </a:r>
            <a:endParaRPr sz="1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ckwell"/>
              <a:buChar char="●"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more positive the </a:t>
            </a:r>
            <a:r>
              <a:rPr b="1" lang="en-US" sz="1600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reduction</a:t>
            </a: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potential</a:t>
            </a: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the more likely to be reduced</a:t>
            </a:r>
            <a:endParaRPr sz="1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ckwell"/>
              <a:buChar char="●"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Electrical potential does not depend on the amount of substance reacting. Do NOT multiply the values of the half-reaction potentials by the coefficients in the overall cell reaction. 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56" name="Google Shape;656;p68"/>
          <p:cNvPicPr preferRelativeResize="0"/>
          <p:nvPr/>
        </p:nvPicPr>
        <p:blipFill rotWithShape="1">
          <a:blip r:embed="rId4">
            <a:alphaModFix/>
          </a:blip>
          <a:srcRect b="41045" l="0" r="0" t="36494"/>
          <a:stretch/>
        </p:blipFill>
        <p:spPr>
          <a:xfrm>
            <a:off x="592025" y="5249600"/>
            <a:ext cx="3611673" cy="624601"/>
          </a:xfrm>
          <a:prstGeom prst="rect">
            <a:avLst/>
          </a:prstGeom>
          <a:noFill/>
          <a:ln cap="flat" cmpd="sng" w="28575">
            <a:solidFill>
              <a:srgbClr val="642F64"/>
            </a:solidFill>
            <a:prstDash val="dash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69"/>
          <p:cNvSpPr txBox="1"/>
          <p:nvPr>
            <p:ph type="title"/>
          </p:nvPr>
        </p:nvSpPr>
        <p:spPr>
          <a:xfrm>
            <a:off x="554600" y="71350"/>
            <a:ext cx="76185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sz="3400"/>
              <a:t>9.9 Cell Potential Under Nonstandard Conditions</a:t>
            </a:r>
            <a:endParaRPr sz="3400"/>
          </a:p>
        </p:txBody>
      </p:sp>
      <p:sp>
        <p:nvSpPr>
          <p:cNvPr id="662" name="Google Shape;662;p69"/>
          <p:cNvSpPr txBox="1"/>
          <p:nvPr/>
        </p:nvSpPr>
        <p:spPr>
          <a:xfrm>
            <a:off x="0" y="6334125"/>
            <a:ext cx="9144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ckwel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deviations from standard cell potential and changes in the cell potential. 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kkitt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3" name="Google Shape;66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" y="2220550"/>
            <a:ext cx="7204826" cy="19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69"/>
          <p:cNvSpPr txBox="1"/>
          <p:nvPr/>
        </p:nvSpPr>
        <p:spPr>
          <a:xfrm>
            <a:off x="3250" y="1095550"/>
            <a:ext cx="8169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In a real </a:t>
            </a: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system</a:t>
            </a: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 under nonstandard conditions, the cell potential will vary depending on the </a:t>
            </a: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concentration of</a:t>
            </a: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 the active species. The cell potential is the driving </a:t>
            </a: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force</a:t>
            </a: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 toward equilibrium; the farther the reaction is from equilibrium, the greater the magnitude of the cell </a:t>
            </a: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potential</a:t>
            </a: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. 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65" name="Google Shape;665;p69"/>
          <p:cNvPicPr preferRelativeResize="0"/>
          <p:nvPr/>
        </p:nvPicPr>
        <p:blipFill rotWithShape="1">
          <a:blip r:embed="rId4">
            <a:alphaModFix/>
          </a:blip>
          <a:srcRect b="22443" l="1078" r="0" t="12503"/>
          <a:stretch/>
        </p:blipFill>
        <p:spPr>
          <a:xfrm>
            <a:off x="1588500" y="4201375"/>
            <a:ext cx="5966999" cy="220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0"/>
          <p:cNvSpPr txBox="1"/>
          <p:nvPr>
            <p:ph type="title"/>
          </p:nvPr>
        </p:nvSpPr>
        <p:spPr>
          <a:xfrm>
            <a:off x="554600" y="147550"/>
            <a:ext cx="7618500" cy="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sz="3400"/>
              <a:t>9.10 Electrolysis &amp; Faraday’s Law</a:t>
            </a:r>
            <a:endParaRPr sz="3400"/>
          </a:p>
        </p:txBody>
      </p:sp>
      <p:sp>
        <p:nvSpPr>
          <p:cNvPr id="671" name="Google Shape;671;p70"/>
          <p:cNvSpPr txBox="1"/>
          <p:nvPr/>
        </p:nvSpPr>
        <p:spPr>
          <a:xfrm>
            <a:off x="0" y="6334125"/>
            <a:ext cx="91440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ckwel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 the amount of charge flow based on changes in the amounts of reactants &amp; products in an electrochemical cell. </a:t>
            </a: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kkitt"/>
              <a:buNone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				</a:t>
            </a:r>
            <a:endParaRPr i="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70"/>
          <p:cNvSpPr txBox="1"/>
          <p:nvPr/>
        </p:nvSpPr>
        <p:spPr>
          <a:xfrm>
            <a:off x="3250" y="943150"/>
            <a:ext cx="8169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Faraday's laws can be used to determine the stoichiometry of the redox reaction occurring in an electrochemical cell with respect to the following: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ckwell"/>
              <a:buChar char="●"/>
            </a:pP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Number of electrons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ckwell"/>
              <a:buChar char="●"/>
            </a:pP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Transfer mass of material deposited on or removed from an electrode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ckwell"/>
              <a:buChar char="●"/>
            </a:pP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Current (I = q/t) - current is C/s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ckwell"/>
              <a:buChar char="●"/>
            </a:pP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Time elapsed 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ckwell"/>
              <a:buChar char="●"/>
            </a:pPr>
            <a:r>
              <a:rPr lang="en-US" sz="1600">
                <a:latin typeface="Rockwell"/>
                <a:ea typeface="Rockwell"/>
                <a:cs typeface="Rockwell"/>
                <a:sym typeface="Rockwell"/>
              </a:rPr>
              <a:t>Charge of ionic species </a:t>
            </a:r>
            <a:endParaRPr sz="160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73" name="Google Shape;67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8" y="3069412"/>
            <a:ext cx="8031924" cy="28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6"/>
          <p:cNvSpPr txBox="1"/>
          <p:nvPr>
            <p:ph type="title"/>
          </p:nvPr>
        </p:nvSpPr>
        <p:spPr>
          <a:xfrm>
            <a:off x="498475" y="121300"/>
            <a:ext cx="7556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9.1 Entropy</a:t>
            </a:r>
            <a:endParaRPr/>
          </a:p>
        </p:txBody>
      </p:sp>
      <p:sp>
        <p:nvSpPr>
          <p:cNvPr id="523" name="Google Shape;523;p56"/>
          <p:cNvSpPr/>
          <p:nvPr/>
        </p:nvSpPr>
        <p:spPr>
          <a:xfrm>
            <a:off x="376638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24" name="Google Shape;524;p56"/>
          <p:cNvSpPr txBox="1"/>
          <p:nvPr/>
        </p:nvSpPr>
        <p:spPr>
          <a:xfrm>
            <a:off x="63750" y="6309682"/>
            <a:ext cx="91440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Identify the sign and relative magnitude of the entropy change associated with chemical or physical processes. 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5" name="Google Shape;525;p56"/>
          <p:cNvPicPr preferRelativeResize="0"/>
          <p:nvPr/>
        </p:nvPicPr>
        <p:blipFill rotWithShape="1">
          <a:blip r:embed="rId3">
            <a:alphaModFix/>
          </a:blip>
          <a:srcRect b="1458" l="0" r="0" t="0"/>
          <a:stretch/>
        </p:blipFill>
        <p:spPr>
          <a:xfrm>
            <a:off x="4318600" y="716975"/>
            <a:ext cx="3888675" cy="25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5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5425" y="3378575"/>
            <a:ext cx="5304300" cy="24237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7" name="Google Shape;527;p56"/>
          <p:cNvSpPr txBox="1"/>
          <p:nvPr/>
        </p:nvSpPr>
        <p:spPr>
          <a:xfrm>
            <a:off x="65200" y="945575"/>
            <a:ext cx="4177200" cy="4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Entropy: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 measure of how </a:t>
            </a:r>
            <a:r>
              <a:rPr lang="en-US" sz="1800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dispersed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the energy of a system is at a specific temperature.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Entropy increases when matter and/or energy becomes </a:t>
            </a:r>
            <a:r>
              <a:rPr b="1" lang="en-US" sz="1800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more dispersed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or spread out (freer to move)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hanges that result in a +ΔS: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Increasing moles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Increasing temperature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Increasing volume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Solid to liquid to gas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ckwel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Forming more complicated molecules. (More moles of electrons)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7"/>
          <p:cNvSpPr txBox="1"/>
          <p:nvPr>
            <p:ph type="title"/>
          </p:nvPr>
        </p:nvSpPr>
        <p:spPr>
          <a:xfrm>
            <a:off x="498475" y="197500"/>
            <a:ext cx="7556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sz="3100"/>
              <a:t>9.2 Absolute Entropy &amp; Entropy Change</a:t>
            </a:r>
            <a:endParaRPr sz="3100"/>
          </a:p>
        </p:txBody>
      </p:sp>
      <p:sp>
        <p:nvSpPr>
          <p:cNvPr id="533" name="Google Shape;533;p57"/>
          <p:cNvSpPr/>
          <p:nvPr/>
        </p:nvSpPr>
        <p:spPr>
          <a:xfrm>
            <a:off x="376638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34" name="Google Shape;534;p57"/>
          <p:cNvSpPr txBox="1"/>
          <p:nvPr/>
        </p:nvSpPr>
        <p:spPr>
          <a:xfrm>
            <a:off x="63750" y="6385882"/>
            <a:ext cx="91440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Calculate the entropy change for a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physical process based on the absolute entropies of the species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involved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process. 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57"/>
          <p:cNvSpPr txBox="1"/>
          <p:nvPr/>
        </p:nvSpPr>
        <p:spPr>
          <a:xfrm>
            <a:off x="65200" y="1470575"/>
            <a:ext cx="4021200" cy="40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Entropy change can be calculated from the absolute entropies of the reactants and products.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*Although ΔH</a:t>
            </a:r>
            <a:r>
              <a:rPr baseline="-25000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of an element (s, l or g) in its standard state is zero, absolute entropy are NOT zero!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Only a pure crystal at absolute zero would have an entropy of zero.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6" name="Google Shape;53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6400" y="1921937"/>
            <a:ext cx="5057601" cy="30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8"/>
          <p:cNvSpPr txBox="1"/>
          <p:nvPr>
            <p:ph type="title"/>
          </p:nvPr>
        </p:nvSpPr>
        <p:spPr>
          <a:xfrm>
            <a:off x="498475" y="197500"/>
            <a:ext cx="7556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sz="3300"/>
              <a:t>9.3 Free Energy &amp; 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sz="3300"/>
              <a:t>Thermodynamic Favorability</a:t>
            </a:r>
            <a:endParaRPr sz="3300"/>
          </a:p>
        </p:txBody>
      </p:sp>
      <p:sp>
        <p:nvSpPr>
          <p:cNvPr id="542" name="Google Shape;542;p58"/>
          <p:cNvSpPr/>
          <p:nvPr/>
        </p:nvSpPr>
        <p:spPr>
          <a:xfrm>
            <a:off x="376638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3" name="Google Shape;543;p58"/>
          <p:cNvSpPr txBox="1"/>
          <p:nvPr/>
        </p:nvSpPr>
        <p:spPr>
          <a:xfrm>
            <a:off x="-12450" y="6385882"/>
            <a:ext cx="91440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whether a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chemical process is thermodynamically favored based on the evaluation of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ΔG°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58"/>
          <p:cNvSpPr txBox="1"/>
          <p:nvPr/>
        </p:nvSpPr>
        <p:spPr>
          <a:xfrm>
            <a:off x="65200" y="1470575"/>
            <a:ext cx="84189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Free energy (ΔG) 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measures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the thermodynamic favorability.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ΔG° &lt; 0: process is </a:t>
            </a:r>
            <a:r>
              <a:rPr b="1" i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thermodynamically favorable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(this says  NOTHING about the rate of reaction)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45" name="Google Shape;54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561" y="2504650"/>
            <a:ext cx="5309650" cy="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00" y="3484650"/>
            <a:ext cx="5143875" cy="291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9"/>
          <p:cNvSpPr txBox="1"/>
          <p:nvPr>
            <p:ph type="title"/>
          </p:nvPr>
        </p:nvSpPr>
        <p:spPr>
          <a:xfrm>
            <a:off x="35975" y="-42950"/>
            <a:ext cx="7826100" cy="6651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rgbClr val="6F6F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b="1" lang="en-US" sz="3200">
                <a:solidFill>
                  <a:schemeClr val="lt1"/>
                </a:solidFill>
              </a:rPr>
              <a:t>9.3 </a:t>
            </a:r>
            <a:r>
              <a:rPr b="1" lang="en-US" sz="32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Predicting </a:t>
            </a:r>
            <a:r>
              <a:rPr b="1" lang="en-US" sz="3200">
                <a:solidFill>
                  <a:schemeClr val="lt1"/>
                </a:solidFill>
              </a:rPr>
              <a:t>Favorability</a:t>
            </a:r>
            <a:endParaRPr b="1" sz="3200">
              <a:solidFill>
                <a:schemeClr val="lt1"/>
              </a:solidFill>
            </a:endParaRPr>
          </a:p>
        </p:txBody>
      </p:sp>
      <p:pic>
        <p:nvPicPr>
          <p:cNvPr id="552" name="Google Shape;552;p5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22592" l="3048" r="2263" t="22543"/>
          <a:stretch/>
        </p:blipFill>
        <p:spPr>
          <a:xfrm>
            <a:off x="4623239" y="4369863"/>
            <a:ext cx="4520700" cy="1865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59"/>
          <p:cNvGrpSpPr/>
          <p:nvPr/>
        </p:nvGrpSpPr>
        <p:grpSpPr>
          <a:xfrm>
            <a:off x="6794350" y="1073050"/>
            <a:ext cx="2093643" cy="1477200"/>
            <a:chOff x="885325" y="3875675"/>
            <a:chExt cx="2093643" cy="1477200"/>
          </a:xfrm>
        </p:grpSpPr>
        <p:pic>
          <p:nvPicPr>
            <p:cNvPr id="554" name="Google Shape;554;p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92125" y="3875675"/>
              <a:ext cx="2086843" cy="147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5" name="Google Shape;555;p59"/>
            <p:cNvSpPr txBox="1"/>
            <p:nvPr/>
          </p:nvSpPr>
          <p:spPr>
            <a:xfrm>
              <a:off x="885325" y="4463400"/>
              <a:ext cx="2013300" cy="76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500" u="none" cap="none" strike="noStrike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Entropy is typically given in J/K so you MUST convert to kJ!</a:t>
              </a:r>
              <a:endParaRPr b="0" i="0" sz="15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56" name="Google Shape;556;p59"/>
          <p:cNvGrpSpPr/>
          <p:nvPr/>
        </p:nvGrpSpPr>
        <p:grpSpPr>
          <a:xfrm>
            <a:off x="0" y="724954"/>
            <a:ext cx="6405757" cy="3645106"/>
            <a:chOff x="0" y="1334575"/>
            <a:chExt cx="5489551" cy="3232623"/>
          </a:xfrm>
        </p:grpSpPr>
        <p:pic>
          <p:nvPicPr>
            <p:cNvPr id="557" name="Google Shape;557;p5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0" y="1849224"/>
              <a:ext cx="5489551" cy="27179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5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0" y="1334575"/>
              <a:ext cx="5489551" cy="5146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9" name="Google Shape;559;p59"/>
          <p:cNvSpPr txBox="1"/>
          <p:nvPr/>
        </p:nvSpPr>
        <p:spPr>
          <a:xfrm>
            <a:off x="63750" y="6385882"/>
            <a:ext cx="91440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Explain whether a physical or chemical process is thermodynamically favored based on the evaluation of ΔG°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59"/>
          <p:cNvSpPr/>
          <p:nvPr/>
        </p:nvSpPr>
        <p:spPr>
          <a:xfrm>
            <a:off x="314225" y="4861100"/>
            <a:ext cx="3633900" cy="1046400"/>
          </a:xfrm>
          <a:prstGeom prst="roundRect">
            <a:avLst>
              <a:gd fmla="val 16667" name="adj"/>
            </a:avLst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Nature favors low energy &amp; high entropy! </a:t>
            </a:r>
            <a:endParaRPr sz="23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0"/>
          <p:cNvSpPr txBox="1"/>
          <p:nvPr>
            <p:ph type="title"/>
          </p:nvPr>
        </p:nvSpPr>
        <p:spPr>
          <a:xfrm>
            <a:off x="603500" y="141298"/>
            <a:ext cx="75564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9.4 Thermodynamic &amp; Kinetic Control</a:t>
            </a:r>
            <a:endParaRPr/>
          </a:p>
        </p:txBody>
      </p:sp>
      <p:sp>
        <p:nvSpPr>
          <p:cNvPr id="566" name="Google Shape;566;p60"/>
          <p:cNvSpPr txBox="1"/>
          <p:nvPr/>
        </p:nvSpPr>
        <p:spPr>
          <a:xfrm>
            <a:off x="22000" y="6363449"/>
            <a:ext cx="91440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Explain, in terms of kinetics, why a thermodynamically favored reaction might not occur at a measurable rate. </a:t>
            </a: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7" name="Google Shape;567;p60"/>
          <p:cNvPicPr preferRelativeResize="0"/>
          <p:nvPr/>
        </p:nvPicPr>
        <p:blipFill rotWithShape="1">
          <a:blip r:embed="rId3">
            <a:alphaModFix/>
          </a:blip>
          <a:srcRect b="0" l="45423" r="0" t="12049"/>
          <a:stretch/>
        </p:blipFill>
        <p:spPr>
          <a:xfrm>
            <a:off x="820600" y="4008675"/>
            <a:ext cx="3751400" cy="2309425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60"/>
          <p:cNvSpPr txBox="1"/>
          <p:nvPr/>
        </p:nvSpPr>
        <p:spPr>
          <a:xfrm>
            <a:off x="17275" y="1392025"/>
            <a:ext cx="4748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Many processes that are thermodynamically favored do not occur at a </a:t>
            </a: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measurable</a:t>
            </a: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 rate. </a:t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These processes are under </a:t>
            </a:r>
            <a:r>
              <a:rPr b="1" i="1" lang="en-US" sz="2000">
                <a:latin typeface="Rockwell"/>
                <a:ea typeface="Rockwell"/>
                <a:cs typeface="Rockwell"/>
                <a:sym typeface="Rockwell"/>
              </a:rPr>
              <a:t>kinetic control</a:t>
            </a: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. If the </a:t>
            </a: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activation</a:t>
            </a: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 energy is high, the rate will be slow, but the reaction can still proceed toward the products. </a:t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69" name="Google Shape;569;p6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4822" r="18631" t="10088"/>
          <a:stretch/>
        </p:blipFill>
        <p:spPr>
          <a:xfrm>
            <a:off x="5108200" y="1286850"/>
            <a:ext cx="3927900" cy="3464400"/>
          </a:xfrm>
          <a:prstGeom prst="rect">
            <a:avLst/>
          </a:prstGeom>
          <a:noFill/>
          <a:ln cap="flat" cmpd="sng" w="38100">
            <a:solidFill>
              <a:srgbClr val="6633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1"/>
          <p:cNvSpPr txBox="1"/>
          <p:nvPr>
            <p:ph type="title"/>
          </p:nvPr>
        </p:nvSpPr>
        <p:spPr>
          <a:xfrm>
            <a:off x="603500" y="141298"/>
            <a:ext cx="7556400" cy="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9.5 Free Energy &amp; Equilibrium</a:t>
            </a:r>
            <a:endParaRPr/>
          </a:p>
        </p:txBody>
      </p:sp>
      <p:sp>
        <p:nvSpPr>
          <p:cNvPr id="575" name="Google Shape;575;p61"/>
          <p:cNvSpPr txBox="1"/>
          <p:nvPr/>
        </p:nvSpPr>
        <p:spPr>
          <a:xfrm>
            <a:off x="22000" y="6439649"/>
            <a:ext cx="91440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Explain whether a process is thermodynamically favored using the relationships between K, ΔG°, and T. </a:t>
            </a: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	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6" name="Google Shape;576;p61"/>
          <p:cNvPicPr preferRelativeResize="0"/>
          <p:nvPr/>
        </p:nvPicPr>
        <p:blipFill rotWithShape="1">
          <a:blip r:embed="rId3">
            <a:alphaModFix/>
          </a:blip>
          <a:srcRect b="0" l="2793" r="1219" t="0"/>
          <a:stretch/>
        </p:blipFill>
        <p:spPr>
          <a:xfrm>
            <a:off x="22000" y="1239425"/>
            <a:ext cx="8941004" cy="4571176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61"/>
          <p:cNvSpPr txBox="1"/>
          <p:nvPr/>
        </p:nvSpPr>
        <p:spPr>
          <a:xfrm>
            <a:off x="6532750" y="1884900"/>
            <a:ext cx="2050500" cy="800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Rockwell"/>
                <a:ea typeface="Rockwell"/>
                <a:cs typeface="Rockwell"/>
                <a:sym typeface="Rockwell"/>
              </a:rPr>
              <a:t>Products are favored! 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8" name="Google Shape;578;p61"/>
          <p:cNvSpPr txBox="1"/>
          <p:nvPr/>
        </p:nvSpPr>
        <p:spPr>
          <a:xfrm>
            <a:off x="6773150" y="3598675"/>
            <a:ext cx="2050500" cy="800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Rockwell"/>
                <a:ea typeface="Rockwell"/>
                <a:cs typeface="Rockwell"/>
                <a:sym typeface="Rockwell"/>
              </a:rPr>
              <a:t>Reactants are favored! 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9" name="Google Shape;579;p61"/>
          <p:cNvSpPr txBox="1"/>
          <p:nvPr/>
        </p:nvSpPr>
        <p:spPr>
          <a:xfrm>
            <a:off x="134950" y="4487150"/>
            <a:ext cx="2311200" cy="11082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Rockwell"/>
                <a:ea typeface="Rockwell"/>
                <a:cs typeface="Rockwell"/>
                <a:sym typeface="Rockwell"/>
              </a:rPr>
              <a:t>If ΔG° is near zero, K will be close to 1.</a:t>
            </a:r>
            <a:endParaRPr b="1" sz="20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526" y="1060624"/>
            <a:ext cx="6208051" cy="2385750"/>
          </a:xfrm>
          <a:prstGeom prst="rect">
            <a:avLst/>
          </a:prstGeom>
          <a:noFill/>
          <a:ln cap="flat" cmpd="sng" w="38100">
            <a:solidFill>
              <a:srgbClr val="4C4C3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5" name="Google Shape;585;p62"/>
          <p:cNvSpPr txBox="1"/>
          <p:nvPr>
            <p:ph type="title"/>
          </p:nvPr>
        </p:nvSpPr>
        <p:spPr>
          <a:xfrm>
            <a:off x="634100" y="286025"/>
            <a:ext cx="67329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b="1" lang="en-US">
                <a:solidFill>
                  <a:srgbClr val="00B0F0"/>
                </a:solidFill>
              </a:rPr>
              <a:t>How can I calculate </a:t>
            </a:r>
            <a:r>
              <a:rPr b="1" lang="en-US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ΔG?</a:t>
            </a:r>
            <a:endParaRPr b="1">
              <a:solidFill>
                <a:srgbClr val="00B0F0"/>
              </a:solidFill>
            </a:endParaRPr>
          </a:p>
        </p:txBody>
      </p:sp>
      <p:pic>
        <p:nvPicPr>
          <p:cNvPr id="586" name="Google Shape;586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4107" y="4672083"/>
            <a:ext cx="34575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62"/>
          <p:cNvPicPr preferRelativeResize="0"/>
          <p:nvPr/>
        </p:nvPicPr>
        <p:blipFill rotWithShape="1">
          <a:blip r:embed="rId5">
            <a:alphaModFix/>
          </a:blip>
          <a:srcRect b="0" l="0" r="4095" t="0"/>
          <a:stretch/>
        </p:blipFill>
        <p:spPr>
          <a:xfrm>
            <a:off x="634100" y="3717700"/>
            <a:ext cx="3457575" cy="48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62"/>
          <p:cNvPicPr preferRelativeResize="0"/>
          <p:nvPr/>
        </p:nvPicPr>
        <p:blipFill rotWithShape="1">
          <a:blip r:embed="rId6">
            <a:alphaModFix/>
          </a:blip>
          <a:srcRect b="41045" l="0" r="0" t="36494"/>
          <a:stretch/>
        </p:blipFill>
        <p:spPr>
          <a:xfrm>
            <a:off x="4838000" y="4205450"/>
            <a:ext cx="2588615" cy="44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3"/>
          <p:cNvSpPr txBox="1"/>
          <p:nvPr>
            <p:ph type="title"/>
          </p:nvPr>
        </p:nvSpPr>
        <p:spPr>
          <a:xfrm>
            <a:off x="498474" y="126264"/>
            <a:ext cx="7556400" cy="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7.14 Salt dissolution: ∆H and ∆S</a:t>
            </a:r>
            <a:endParaRPr/>
          </a:p>
        </p:txBody>
      </p:sp>
      <p:sp>
        <p:nvSpPr>
          <p:cNvPr id="594" name="Google Shape;594;p63"/>
          <p:cNvSpPr txBox="1"/>
          <p:nvPr/>
        </p:nvSpPr>
        <p:spPr>
          <a:xfrm>
            <a:off x="22000" y="6333995"/>
            <a:ext cx="91440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relationship between the solubility of a salt and changes in the enthalpy and entropy that occur in the dissolution process. 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63"/>
          <p:cNvSpPr txBox="1"/>
          <p:nvPr/>
        </p:nvSpPr>
        <p:spPr>
          <a:xfrm>
            <a:off x="3595818" y="765838"/>
            <a:ext cx="4129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enthalpy (∆H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soln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) of dissolution is dependent upon the intermolecular forces of the solute and solvent.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63"/>
          <p:cNvSpPr txBox="1"/>
          <p:nvPr/>
        </p:nvSpPr>
        <p:spPr>
          <a:xfrm>
            <a:off x="3330104" y="5404288"/>
            <a:ext cx="466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entropy (∆S</a:t>
            </a:r>
            <a:r>
              <a:rPr b="0" baseline="-2500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soln</a:t>
            </a: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) of dissolution generally increases the disorder of the system.</a:t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97" name="Google Shape;59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041" y="896908"/>
            <a:ext cx="3324225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63"/>
          <p:cNvSpPr/>
          <p:nvPr/>
        </p:nvSpPr>
        <p:spPr>
          <a:xfrm>
            <a:off x="1806266" y="2554514"/>
            <a:ext cx="501300" cy="856200"/>
          </a:xfrm>
          <a:prstGeom prst="ellipse">
            <a:avLst/>
          </a:prstGeom>
          <a:noFill/>
          <a:ln cap="flat" cmpd="sng" w="28575">
            <a:solidFill>
              <a:srgbClr val="642F64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99" name="Google Shape;599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5818" y="1567649"/>
            <a:ext cx="3924300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63"/>
          <p:cNvSpPr/>
          <p:nvPr/>
        </p:nvSpPr>
        <p:spPr>
          <a:xfrm>
            <a:off x="6211352" y="3135085"/>
            <a:ext cx="494100" cy="1606500"/>
          </a:xfrm>
          <a:prstGeom prst="ellipse">
            <a:avLst/>
          </a:prstGeom>
          <a:noFill/>
          <a:ln cap="flat" cmpd="sng" w="28575">
            <a:solidFill>
              <a:srgbClr val="642F64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1" name="Google Shape;601;p63"/>
          <p:cNvSpPr/>
          <p:nvPr/>
        </p:nvSpPr>
        <p:spPr>
          <a:xfrm>
            <a:off x="7001547" y="1364764"/>
            <a:ext cx="281400" cy="299100"/>
          </a:xfrm>
          <a:prstGeom prst="down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A174B"/>
              </a:gs>
              <a:gs pos="100000">
                <a:srgbClr val="AD90AE"/>
              </a:gs>
            </a:gsLst>
            <a:lin ang="5400012" scaled="0"/>
          </a:gradFill>
          <a:ln cap="flat" cmpd="sng" w="12700">
            <a:solidFill>
              <a:srgbClr val="642F64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2" name="Google Shape;602;p63"/>
          <p:cNvSpPr/>
          <p:nvPr/>
        </p:nvSpPr>
        <p:spPr>
          <a:xfrm>
            <a:off x="3420166" y="1052796"/>
            <a:ext cx="265800" cy="33450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A174B"/>
              </a:gs>
              <a:gs pos="100000">
                <a:srgbClr val="AD90AE"/>
              </a:gs>
            </a:gsLst>
            <a:lin ang="5400012" scaled="0"/>
          </a:gradFill>
          <a:ln cap="flat" cmpd="sng" w="12700">
            <a:solidFill>
              <a:srgbClr val="642F64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3" name="Google Shape;603;p63"/>
          <p:cNvSpPr/>
          <p:nvPr/>
        </p:nvSpPr>
        <p:spPr>
          <a:xfrm>
            <a:off x="3369713" y="5676279"/>
            <a:ext cx="265800" cy="33450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4A174B"/>
              </a:gs>
              <a:gs pos="100000">
                <a:srgbClr val="AD90AE"/>
              </a:gs>
            </a:gsLst>
            <a:lin ang="5400012" scaled="0"/>
          </a:gradFill>
          <a:ln cap="flat" cmpd="sng" w="12700">
            <a:solidFill>
              <a:srgbClr val="642F64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604" name="Google Shape;604;p63"/>
          <p:cNvCxnSpPr/>
          <p:nvPr/>
        </p:nvCxnSpPr>
        <p:spPr>
          <a:xfrm>
            <a:off x="317500" y="3614198"/>
            <a:ext cx="6477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5" name="Google Shape;605;p63"/>
          <p:cNvCxnSpPr/>
          <p:nvPr/>
        </p:nvCxnSpPr>
        <p:spPr>
          <a:xfrm>
            <a:off x="3810000" y="4744154"/>
            <a:ext cx="7875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6" name="Google Shape;606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387" y="4771888"/>
            <a:ext cx="3209925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63"/>
          <p:cNvSpPr txBox="1"/>
          <p:nvPr/>
        </p:nvSpPr>
        <p:spPr>
          <a:xfrm>
            <a:off x="8625" y="3715900"/>
            <a:ext cx="3510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SzPts val="1400"/>
              <a:buFont typeface="Rockwell"/>
              <a:buChar char="●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Breaking solute &amp; solvent interactions is always </a:t>
            </a:r>
            <a:r>
              <a:rPr b="1" lang="en-US" u="sng">
                <a:latin typeface="Rockwell"/>
                <a:ea typeface="Rockwell"/>
                <a:cs typeface="Rockwell"/>
                <a:sym typeface="Rockwell"/>
              </a:rPr>
              <a:t>endothermic</a:t>
            </a:r>
            <a:r>
              <a:rPr lang="en-US">
                <a:latin typeface="Rockwell"/>
                <a:ea typeface="Rockwell"/>
                <a:cs typeface="Rockwell"/>
                <a:sym typeface="Rockwell"/>
              </a:rPr>
              <a:t>. </a:t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342900" rtl="0" algn="l">
              <a:spcBef>
                <a:spcPts val="0"/>
              </a:spcBef>
              <a:spcAft>
                <a:spcPts val="0"/>
              </a:spcAft>
              <a:buSzPts val="1400"/>
              <a:buFont typeface="Rockwell"/>
              <a:buChar char="●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Forming a solution is always </a:t>
            </a:r>
            <a:r>
              <a:rPr b="1" lang="en-US" u="sng">
                <a:latin typeface="Rockwell"/>
                <a:ea typeface="Rockwell"/>
                <a:cs typeface="Rockwell"/>
                <a:sym typeface="Rockwell"/>
              </a:rPr>
              <a:t>exothermic</a:t>
            </a:r>
            <a:r>
              <a:rPr lang="en-US">
                <a:latin typeface="Rockwell"/>
                <a:ea typeface="Rockwell"/>
                <a:cs typeface="Rockwell"/>
                <a:sym typeface="Rockwell"/>
              </a:rPr>
              <a:t>. 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