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Harrington" panose="04040505050A02020702" pitchFamily="82" charset="0"/>
      <p:regular r:id="rId37"/>
    </p:embeddedFont>
    <p:embeddedFont>
      <p:font typeface="Jim Nightshade" panose="020B0604020202020204" charset="0"/>
      <p:regular r:id="rId38"/>
    </p:embeddedFont>
    <p:embeddedFont>
      <p:font typeface="Papyrus" panose="03070502060502030205" pitchFamily="66" charset="0"/>
      <p:regular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BDE908-98BF-4FBE-A487-97167DA0DA43}">
  <a:tblStyle styleId="{6DBDE908-98BF-4FBE-A487-97167DA0DA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14" name="Google Shape;1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23" name="Google Shape;1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PARTIAL PRESSURES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Dalton’s law of partial pressures states that the sum of the partial pressures of gases sum to the total pressure of the gases when combined.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ideal gas law assumes that all gases behave identically and that their behavior is independent of attractive and repulsive forces.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the volume and temperature are held constant, the ideal gas equation can be arranged to show that the pressure of a sample of gas is directly proportional to the number of moles of gas present: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</a:t>
            </a:r>
            <a:r>
              <a:rPr lang="en-US" i="1"/>
              <a:t>P  =  n(RT/V)</a:t>
            </a:r>
            <a:r>
              <a:rPr lang="en-US"/>
              <a:t>  =  </a:t>
            </a:r>
            <a:r>
              <a:rPr lang="en-US" i="1"/>
              <a:t>n</a:t>
            </a:r>
            <a:r>
              <a:rPr lang="en-US"/>
              <a:t>(constant)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Nothing in the equation depends on the nature of the gas, only on the quantity.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total pressure exerted by a mixture of gases at a given temperature and volume is the sum of the pressures exerted by each of the gases alone.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the volume, temperature, and number of moles of each gas in a mixture is known, then the pressure exerted by each gas individually, which is its </a:t>
            </a:r>
            <a:r>
              <a:rPr lang="en-US" b="1"/>
              <a:t>partial pressure</a:t>
            </a:r>
            <a:r>
              <a:rPr lang="en-US"/>
              <a:t>, can be calculated.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Partial pressure</a:t>
            </a:r>
            <a:r>
              <a:rPr lang="en-US"/>
              <a:t> is the pressure the gas would exert if it were the only one present (at the same temperature and volume).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The total pressure exerted by a mixture of gases is the sum of the partial pressures of component gases.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law is known as </a:t>
            </a:r>
            <a:r>
              <a:rPr lang="en-US" i="1"/>
              <a:t>Dalton’s law of partial pressures </a:t>
            </a:r>
            <a:r>
              <a:rPr lang="en-US"/>
              <a:t>and can be written mathematically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</a:t>
            </a:r>
            <a:r>
              <a:rPr lang="en-US" i="1"/>
              <a:t>P</a:t>
            </a:r>
            <a:r>
              <a:rPr lang="en-US" baseline="-25000"/>
              <a:t>t</a:t>
            </a:r>
            <a:r>
              <a:rPr lang="en-US" i="1" baseline="-25000"/>
              <a:t> </a:t>
            </a:r>
            <a:r>
              <a:rPr lang="en-US"/>
              <a:t>=</a:t>
            </a:r>
            <a:r>
              <a:rPr lang="en-US" i="1"/>
              <a:t>  P</a:t>
            </a:r>
            <a:r>
              <a:rPr lang="en-US" baseline="-25000"/>
              <a:t>1</a:t>
            </a:r>
            <a:r>
              <a:rPr lang="en-US" i="1" baseline="-25000"/>
              <a:t> </a:t>
            </a:r>
            <a:r>
              <a:rPr lang="en-US"/>
              <a:t>+</a:t>
            </a:r>
            <a:r>
              <a:rPr lang="en-US" i="1"/>
              <a:t> P</a:t>
            </a:r>
            <a:r>
              <a:rPr lang="en-US" baseline="-25000"/>
              <a:t>2</a:t>
            </a:r>
            <a:r>
              <a:rPr lang="en-US" i="1" baseline="-25000"/>
              <a:t> </a:t>
            </a:r>
            <a:r>
              <a:rPr lang="en-US"/>
              <a:t>+</a:t>
            </a:r>
            <a:r>
              <a:rPr lang="en-US" i="1"/>
              <a:t> P</a:t>
            </a:r>
            <a:r>
              <a:rPr lang="en-US" baseline="-25000"/>
              <a:t>3</a:t>
            </a:r>
            <a:r>
              <a:rPr lang="en-US" i="1" baseline="-25000"/>
              <a:t> </a:t>
            </a:r>
            <a:r>
              <a:rPr lang="en-US" i="1"/>
              <a:t>- - - </a:t>
            </a:r>
            <a:r>
              <a:rPr lang="en-US"/>
              <a:t>+</a:t>
            </a:r>
            <a:r>
              <a:rPr lang="en-US" i="1"/>
              <a:t> P</a:t>
            </a:r>
            <a:r>
              <a:rPr lang="en-US" baseline="-25000"/>
              <a:t>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aseline="-25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where </a:t>
            </a:r>
            <a:r>
              <a:rPr lang="en-US" i="1"/>
              <a:t>P</a:t>
            </a:r>
            <a:r>
              <a:rPr lang="en-US" baseline="-25000"/>
              <a:t>t</a:t>
            </a:r>
            <a:r>
              <a:rPr lang="en-US"/>
              <a:t> is the total pressure and the other terms are the partial pressures of the individual gases.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a mixture of two ideal gases, A and B, the expression for the total pressure can be written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r>
              <a:rPr lang="en-US" i="1"/>
              <a:t> P</a:t>
            </a:r>
            <a:r>
              <a:rPr lang="en-US" baseline="-25000"/>
              <a:t>t  </a:t>
            </a:r>
            <a:r>
              <a:rPr lang="en-US"/>
              <a:t>= </a:t>
            </a:r>
            <a:r>
              <a:rPr lang="en-US" i="1"/>
              <a:t> P</a:t>
            </a:r>
            <a:r>
              <a:rPr lang="en-US" baseline="-25000"/>
              <a:t>A  </a:t>
            </a:r>
            <a:r>
              <a:rPr lang="en-US"/>
              <a:t>+  </a:t>
            </a:r>
            <a:r>
              <a:rPr lang="en-US" i="1"/>
              <a:t>P</a:t>
            </a:r>
            <a:r>
              <a:rPr lang="en-US" baseline="-25000"/>
              <a:t>B  </a:t>
            </a:r>
            <a:r>
              <a:rPr lang="en-US"/>
              <a:t>=  </a:t>
            </a:r>
            <a:r>
              <a:rPr lang="en-US" i="1"/>
              <a:t>n</a:t>
            </a:r>
            <a:r>
              <a:rPr lang="en-US" baseline="-25000"/>
              <a:t>A</a:t>
            </a:r>
            <a:r>
              <a:rPr lang="en-US"/>
              <a:t>(</a:t>
            </a:r>
            <a:r>
              <a:rPr lang="en-US" i="1"/>
              <a:t>RT/V</a:t>
            </a:r>
            <a:r>
              <a:rPr lang="en-US"/>
              <a:t>) +</a:t>
            </a:r>
            <a:r>
              <a:rPr lang="en-US" i="1"/>
              <a:t> n</a:t>
            </a:r>
            <a:r>
              <a:rPr lang="en-US" baseline="-25000"/>
              <a:t>B</a:t>
            </a:r>
            <a:r>
              <a:rPr lang="en-US"/>
              <a:t>(</a:t>
            </a:r>
            <a:r>
              <a:rPr lang="en-US" i="1"/>
              <a:t>RT/V</a:t>
            </a:r>
            <a:r>
              <a:rPr lang="en-US"/>
              <a:t>) = (</a:t>
            </a:r>
            <a:r>
              <a:rPr lang="en-US" i="1"/>
              <a:t>n</a:t>
            </a:r>
            <a:r>
              <a:rPr lang="en-US" baseline="-25000"/>
              <a:t>A </a:t>
            </a:r>
            <a:r>
              <a:rPr lang="en-US"/>
              <a:t>+ </a:t>
            </a:r>
            <a:r>
              <a:rPr lang="en-US" i="1"/>
              <a:t>n</a:t>
            </a:r>
            <a:r>
              <a:rPr lang="en-US" baseline="-25000"/>
              <a:t>B</a:t>
            </a:r>
            <a:r>
              <a:rPr lang="en-US"/>
              <a:t>) (</a:t>
            </a:r>
            <a:r>
              <a:rPr lang="en-US" i="1"/>
              <a:t>RT/V).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•</a:t>
            </a:r>
            <a:r>
              <a:rPr lang="en-US" i="1"/>
              <a:t>   </a:t>
            </a:r>
            <a:r>
              <a:rPr lang="en-US"/>
              <a:t>More generally, for a mixture of</a:t>
            </a:r>
            <a:r>
              <a:rPr lang="en-US" i="1"/>
              <a:t> i </a:t>
            </a:r>
            <a:r>
              <a:rPr lang="en-US"/>
              <a:t>components, the total pressure is given 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                 P</a:t>
            </a:r>
            <a:r>
              <a:rPr lang="en-US" baseline="-25000"/>
              <a:t>t  </a:t>
            </a:r>
            <a:r>
              <a:rPr lang="en-US"/>
              <a:t>=  (</a:t>
            </a:r>
            <a:r>
              <a:rPr lang="en-US" i="1"/>
              <a:t>n</a:t>
            </a:r>
            <a:r>
              <a:rPr lang="en-US" baseline="-25000"/>
              <a:t>1 </a:t>
            </a:r>
            <a:r>
              <a:rPr lang="en-US"/>
              <a:t>+ </a:t>
            </a:r>
            <a:r>
              <a:rPr lang="en-US" i="1"/>
              <a:t>n</a:t>
            </a:r>
            <a:r>
              <a:rPr lang="en-US" baseline="-25000"/>
              <a:t>2 </a:t>
            </a:r>
            <a:r>
              <a:rPr lang="en-US"/>
              <a:t>+ </a:t>
            </a:r>
            <a:r>
              <a:rPr lang="en-US" i="1"/>
              <a:t>n</a:t>
            </a:r>
            <a:r>
              <a:rPr lang="en-US" baseline="-25000"/>
              <a:t>3 </a:t>
            </a:r>
            <a:r>
              <a:rPr lang="en-US"/>
              <a:t>+ - - - +</a:t>
            </a:r>
            <a:r>
              <a:rPr lang="en-US" i="1"/>
              <a:t>n</a:t>
            </a:r>
            <a:r>
              <a:rPr lang="en-US" baseline="-25000"/>
              <a:t>i</a:t>
            </a:r>
            <a:r>
              <a:rPr lang="en-US"/>
              <a:t>) (</a:t>
            </a:r>
            <a:r>
              <a:rPr lang="en-US" i="1"/>
              <a:t>RT/V).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•</a:t>
            </a:r>
            <a:r>
              <a:rPr lang="en-US" i="1"/>
              <a:t>   </a:t>
            </a:r>
            <a:r>
              <a:rPr lang="en-US"/>
              <a:t>The above equation makes it clear that, at constant temperature and volume, the pressure exerted by a gas depends on only the total number of moles of gas present, whether the gas is a single chemical species or a mixture of gaseous species.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43" name="Google Shape;1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N9OL6AwyM5I&amp;nohtml5=Fal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9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learnerstv.com/animation/animation.php?ani=123&amp;cat=chemistr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3056609" y="2413337"/>
            <a:ext cx="69064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548135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Kinetic Molecular Theory</a:t>
            </a:r>
            <a:endParaRPr sz="6000" b="1" dirty="0">
              <a:solidFill>
                <a:srgbClr val="548135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615375" y="5050302"/>
            <a:ext cx="2961249" cy="81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Harrington" panose="04040505050A02020702" pitchFamily="82" charset="0"/>
                <a:ea typeface="Calibri"/>
                <a:cs typeface="Calibri"/>
                <a:sym typeface="Calibri"/>
              </a:rPr>
              <a:t>Unit 9 Lesson 2</a:t>
            </a:r>
            <a:endParaRPr sz="3200" dirty="0">
              <a:solidFill>
                <a:schemeClr val="dk1"/>
              </a:solidFill>
              <a:latin typeface="Harrington" panose="04040505050A02020702" pitchFamily="8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2815" y="200344"/>
            <a:ext cx="5947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Ideal versus Real Gases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815" y="1413019"/>
            <a:ext cx="1036721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dirty="0"/>
              <a:t>An </a:t>
            </a:r>
            <a:r>
              <a:rPr lang="en-US" sz="3600" u="sng" dirty="0"/>
              <a:t>ideal gas </a:t>
            </a:r>
            <a:r>
              <a:rPr lang="en-US" sz="3600" dirty="0"/>
              <a:t>adheres to the </a:t>
            </a:r>
            <a:r>
              <a:rPr lang="en-US" sz="3600" u="sng" dirty="0"/>
              <a:t>Kinetic Molecular Theory </a:t>
            </a:r>
            <a:r>
              <a:rPr lang="en-US" sz="3600" dirty="0"/>
              <a:t>exactly in all situations.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815" y="2727810"/>
            <a:ext cx="1096969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u="sng" dirty="0"/>
              <a:t>Real gases </a:t>
            </a:r>
            <a:r>
              <a:rPr lang="en-US" sz="3600" dirty="0"/>
              <a:t>deviate from ideal behavior at </a:t>
            </a:r>
            <a:r>
              <a:rPr lang="en-US" sz="3600" b="1" dirty="0">
                <a:solidFill>
                  <a:schemeClr val="accent5"/>
                </a:solidFill>
              </a:rPr>
              <a:t>high</a:t>
            </a:r>
            <a:r>
              <a:rPr lang="en-US" sz="3600" dirty="0"/>
              <a:t> pressures and </a:t>
            </a:r>
            <a:r>
              <a:rPr lang="en-US" sz="3600" b="1" dirty="0">
                <a:solidFill>
                  <a:schemeClr val="accent5"/>
                </a:solidFill>
              </a:rPr>
              <a:t>low</a:t>
            </a:r>
            <a:r>
              <a:rPr lang="en-US" sz="3600" dirty="0"/>
              <a:t> temperatures.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946" y="3982441"/>
            <a:ext cx="1114124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When the pressure is </a:t>
            </a:r>
            <a:r>
              <a:rPr lang="en-US" sz="2800" b="1" dirty="0">
                <a:solidFill>
                  <a:schemeClr val="accent5"/>
                </a:solidFill>
              </a:rPr>
              <a:t>high</a:t>
            </a:r>
            <a:r>
              <a:rPr lang="en-US" sz="2800" dirty="0"/>
              <a:t>, it becomes more difficult to compress a gas because the particles actually have a volume of their own.</a:t>
            </a:r>
          </a:p>
          <a:p>
            <a:pPr lvl="1">
              <a:lnSpc>
                <a:spcPct val="90000"/>
              </a:lnSpc>
              <a:defRPr/>
            </a:pPr>
            <a:endParaRPr lang="en-US" sz="28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When the temperature is </a:t>
            </a:r>
            <a:r>
              <a:rPr lang="en-US" sz="2800" b="1" dirty="0">
                <a:solidFill>
                  <a:schemeClr val="accent5"/>
                </a:solidFill>
              </a:rPr>
              <a:t>low</a:t>
            </a:r>
            <a:r>
              <a:rPr lang="en-US" sz="2800" dirty="0"/>
              <a:t>, gas particles slow down and attractions between them become significant as they clump together and form liquids. </a:t>
            </a:r>
          </a:p>
        </p:txBody>
      </p:sp>
    </p:spTree>
    <p:extLst>
      <p:ext uri="{BB962C8B-B14F-4D97-AF65-F5344CB8AC3E}">
        <p14:creationId xmlns:p14="http://schemas.microsoft.com/office/powerpoint/2010/main" val="42052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1921" y="629195"/>
            <a:ext cx="9364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must know variables for gas laws equations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4954" y="2177483"/>
            <a:ext cx="8041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B050"/>
                </a:solidFill>
              </a:rPr>
              <a:t>n</a:t>
            </a:r>
            <a:r>
              <a:rPr lang="en-US" sz="4000" dirty="0"/>
              <a:t> = moles of gas particles</a:t>
            </a:r>
          </a:p>
          <a:p>
            <a:pPr>
              <a:defRPr/>
            </a:pPr>
            <a:r>
              <a:rPr lang="en-US" sz="4000" b="1" dirty="0">
                <a:solidFill>
                  <a:srgbClr val="00B050"/>
                </a:solidFill>
              </a:rPr>
              <a:t>V</a:t>
            </a:r>
            <a:r>
              <a:rPr lang="en-US" sz="4000" dirty="0"/>
              <a:t> = volume (of the container)</a:t>
            </a:r>
          </a:p>
          <a:p>
            <a:pPr>
              <a:defRPr/>
            </a:pPr>
            <a:r>
              <a:rPr lang="en-US" sz="4000" b="1" dirty="0">
                <a:solidFill>
                  <a:srgbClr val="00B050"/>
                </a:solidFill>
              </a:rPr>
              <a:t>T</a:t>
            </a:r>
            <a:r>
              <a:rPr lang="en-US" sz="4000" dirty="0"/>
              <a:t> = temperature (</a:t>
            </a:r>
            <a:r>
              <a:rPr lang="en-US" sz="4000" b="1" u="sng" dirty="0"/>
              <a:t>must be in Kelvin</a:t>
            </a:r>
            <a:r>
              <a:rPr lang="en-US" sz="4000" dirty="0"/>
              <a:t>)</a:t>
            </a:r>
          </a:p>
          <a:p>
            <a:pPr>
              <a:defRPr/>
            </a:pPr>
            <a:r>
              <a:rPr lang="en-US" sz="4000" b="1" dirty="0">
                <a:solidFill>
                  <a:srgbClr val="00B050"/>
                </a:solidFill>
              </a:rPr>
              <a:t>P</a:t>
            </a:r>
            <a:r>
              <a:rPr lang="en-US" sz="4000" dirty="0"/>
              <a:t> = pressure</a:t>
            </a:r>
          </a:p>
        </p:txBody>
      </p:sp>
    </p:spTree>
    <p:extLst>
      <p:ext uri="{BB962C8B-B14F-4D97-AF65-F5344CB8AC3E}">
        <p14:creationId xmlns:p14="http://schemas.microsoft.com/office/powerpoint/2010/main" val="144456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ChangeArrowheads="1"/>
          </p:cNvSpPr>
          <p:nvPr/>
        </p:nvSpPr>
        <p:spPr bwMode="auto">
          <a:xfrm>
            <a:off x="533400" y="1579063"/>
            <a:ext cx="12034683" cy="9540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3600" b="1" dirty="0"/>
              <a:t>1 atm  =  101.325 kPa  = 760 torr  =  760 mmHg = 14.7 psi </a:t>
            </a:r>
          </a:p>
        </p:txBody>
      </p:sp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796413" y="2991112"/>
            <a:ext cx="1043943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1 </a:t>
            </a:r>
            <a:r>
              <a:rPr lang="en-US" sz="3200" dirty="0" err="1"/>
              <a:t>atm</a:t>
            </a:r>
            <a:r>
              <a:rPr lang="en-US" sz="3200" dirty="0"/>
              <a:t> is the normal atmospheric pressure at sea level.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Pressure changes with altitude.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Air pressure is measured with a </a:t>
            </a:r>
            <a:r>
              <a:rPr lang="en-US" sz="3200" dirty="0">
                <a:solidFill>
                  <a:srgbClr val="C00000"/>
                </a:solidFill>
              </a:rPr>
              <a:t>barometer</a:t>
            </a:r>
            <a:r>
              <a:rPr lang="en-US" sz="3200" dirty="0"/>
              <a:t>.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*1atm, 760 mm Hg and 760 torr are defined units, they </a:t>
            </a:r>
            <a:r>
              <a:rPr lang="en-US" sz="3200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 NOT </a:t>
            </a:r>
            <a: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determine how many sig figs a problem should have when used as equalities.</a:t>
            </a:r>
            <a:endParaRPr lang="en-US" sz="3200" dirty="0"/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400" y="391439"/>
            <a:ext cx="3225452" cy="7296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00B050"/>
                </a:solidFill>
              </a:rPr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43418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335505" y="1147011"/>
            <a:ext cx="10250905" cy="1384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00CC00"/>
                </a:solidFill>
              </a:rPr>
              <a:t>S</a:t>
            </a:r>
            <a:r>
              <a:rPr lang="en-US" b="1" dirty="0"/>
              <a:t>tandard </a:t>
            </a:r>
            <a:r>
              <a:rPr lang="en-US" b="1" dirty="0">
                <a:solidFill>
                  <a:srgbClr val="00CC00"/>
                </a:solidFill>
              </a:rPr>
              <a:t>T</a:t>
            </a:r>
            <a:r>
              <a:rPr lang="en-US" b="1" dirty="0"/>
              <a:t>emperature and </a:t>
            </a:r>
            <a:r>
              <a:rPr lang="en-US" b="1" dirty="0">
                <a:solidFill>
                  <a:srgbClr val="00CC00"/>
                </a:solidFill>
              </a:rPr>
              <a:t>P</a:t>
            </a:r>
            <a:r>
              <a:rPr lang="en-US" b="1" dirty="0"/>
              <a:t>ressure </a:t>
            </a:r>
            <a:r>
              <a:rPr lang="en-US" b="1" dirty="0">
                <a:solidFill>
                  <a:srgbClr val="00CC00"/>
                </a:solidFill>
              </a:rPr>
              <a:t>(STP)</a:t>
            </a:r>
          </a:p>
        </p:txBody>
      </p:sp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597567" y="3437021"/>
            <a:ext cx="7295147" cy="1295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3200" dirty="0"/>
              <a:t>Standard Temperature = 0°C = 273 K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3200" dirty="0"/>
              <a:t>Standard Pressure = 1 </a:t>
            </a:r>
            <a:r>
              <a:rPr lang="en-US" sz="3200" dirty="0" err="1"/>
              <a:t>atm</a:t>
            </a:r>
            <a:r>
              <a:rPr lang="en-US" sz="3200" dirty="0"/>
              <a:t> or equivalent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31" y="2745205"/>
            <a:ext cx="3090779" cy="309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7956" y="453650"/>
            <a:ext cx="4680284" cy="841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Ideal Gas Law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5556" y="1510437"/>
            <a:ext cx="37946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dirty="0"/>
              <a:t>P V = n R T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956" y="336866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*  R is the universal gas constant.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7956" y="4650927"/>
            <a:ext cx="10970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*  An “R” value is picked based upon the unit being used </a:t>
            </a:r>
          </a:p>
          <a:p>
            <a:r>
              <a:rPr lang="en-US" sz="3600" dirty="0"/>
              <a:t>    to measure pressure.</a:t>
            </a:r>
          </a:p>
        </p:txBody>
      </p:sp>
    </p:spTree>
    <p:extLst>
      <p:ext uri="{BB962C8B-B14F-4D97-AF65-F5344CB8AC3E}">
        <p14:creationId xmlns:p14="http://schemas.microsoft.com/office/powerpoint/2010/main" val="19749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8702" y="796724"/>
            <a:ext cx="9012366" cy="806567"/>
            <a:chOff x="547956" y="3714321"/>
            <a:chExt cx="9012366" cy="806567"/>
          </a:xfrm>
        </p:grpSpPr>
        <p:sp>
          <p:nvSpPr>
            <p:cNvPr id="3" name="Rectangle 2"/>
            <p:cNvSpPr/>
            <p:nvPr/>
          </p:nvSpPr>
          <p:spPr>
            <a:xfrm>
              <a:off x="547956" y="3794440"/>
              <a:ext cx="81286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*  If </a:t>
              </a:r>
              <a:r>
                <a:rPr lang="en-US" sz="3600" b="1" dirty="0" err="1">
                  <a:solidFill>
                    <a:srgbClr val="FF0000"/>
                  </a:solidFill>
                </a:rPr>
                <a:t>atm</a:t>
              </a:r>
              <a:r>
                <a:rPr lang="en-US" sz="3600" dirty="0"/>
                <a:t> is the unit for pressure R = 0.0821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534400" y="3714321"/>
                  <a:ext cx="1025922" cy="8065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atm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3714321"/>
                  <a:ext cx="1025922" cy="80656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66594" y="1769025"/>
            <a:ext cx="8704112" cy="818173"/>
            <a:chOff x="560656" y="4702607"/>
            <a:chExt cx="8704112" cy="818173"/>
          </a:xfrm>
        </p:grpSpPr>
        <p:sp>
          <p:nvSpPr>
            <p:cNvPr id="6" name="Rectangle 5"/>
            <p:cNvSpPr/>
            <p:nvPr/>
          </p:nvSpPr>
          <p:spPr>
            <a:xfrm>
              <a:off x="560656" y="4773203"/>
              <a:ext cx="78152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*  If </a:t>
              </a:r>
              <a:r>
                <a:rPr lang="en-US" sz="3600" b="1" dirty="0" err="1">
                  <a:solidFill>
                    <a:srgbClr val="FF0000"/>
                  </a:solidFill>
                </a:rPr>
                <a:t>kPa</a:t>
              </a:r>
              <a:r>
                <a:rPr lang="en-US" sz="3600" dirty="0"/>
                <a:t> is the unit for pressure R = 8.314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267700" y="4702607"/>
                  <a:ext cx="997068" cy="8181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kPa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4702607"/>
                  <a:ext cx="997068" cy="81817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166594" y="2676825"/>
            <a:ext cx="9568256" cy="806567"/>
            <a:chOff x="560656" y="4692268"/>
            <a:chExt cx="9568256" cy="806567"/>
          </a:xfrm>
        </p:grpSpPr>
        <p:sp>
          <p:nvSpPr>
            <p:cNvPr id="9" name="Rectangle 8"/>
            <p:cNvSpPr/>
            <p:nvPr/>
          </p:nvSpPr>
          <p:spPr>
            <a:xfrm>
              <a:off x="560656" y="4773203"/>
              <a:ext cx="81633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*  If </a:t>
              </a:r>
              <a:r>
                <a:rPr lang="en-US" sz="3600" b="1" dirty="0">
                  <a:solidFill>
                    <a:srgbClr val="FF0000"/>
                  </a:solidFill>
                </a:rPr>
                <a:t>mmHg</a:t>
              </a:r>
              <a:r>
                <a:rPr lang="en-US" sz="3600" dirty="0"/>
                <a:t> is the unit for pressure R = 62.4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676591" y="4692268"/>
                  <a:ext cx="1452321" cy="8065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mmHg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591" y="4692268"/>
                  <a:ext cx="1452321" cy="80656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15214" y="4688711"/>
            <a:ext cx="2295508" cy="841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NOTICE!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4526" y="4417109"/>
            <a:ext cx="7868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In every variation of the R constant, L is the unit of measurement for volume.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Any volume measurement used in this equation must be in </a:t>
            </a:r>
            <a:r>
              <a:rPr lang="en-US" sz="2800" b="1" dirty="0">
                <a:solidFill>
                  <a:srgbClr val="7030A0"/>
                </a:solidFill>
              </a:rPr>
              <a:t>liters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67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33399" y="391439"/>
            <a:ext cx="3136901" cy="586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</a:rPr>
              <a:t>Sample 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" y="1150035"/>
            <a:ext cx="11264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/>
              <a:t>How many moles of a gas at 100.°C does it take to fill a 1.00L flask to a pressure of 1.50 </a:t>
            </a:r>
            <a:r>
              <a:rPr lang="en-US" sz="3600" dirty="0" err="1"/>
              <a:t>atm</a:t>
            </a:r>
            <a:r>
              <a:rPr lang="en-US" sz="3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0999" y="2541413"/>
            <a:ext cx="3139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P V = n R 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31403" y="3139427"/>
            <a:ext cx="4049297" cy="2419124"/>
            <a:chOff x="6821903" y="2956912"/>
            <a:chExt cx="2804697" cy="2419124"/>
          </a:xfrm>
        </p:grpSpPr>
        <p:sp>
          <p:nvSpPr>
            <p:cNvPr id="5" name="Rectangle 4"/>
            <p:cNvSpPr/>
            <p:nvPr/>
          </p:nvSpPr>
          <p:spPr>
            <a:xfrm>
              <a:off x="6821903" y="2956912"/>
              <a:ext cx="2804697" cy="241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P</a:t>
              </a:r>
              <a:r>
                <a:rPr lang="en-US" sz="2800" baseline="-25000" dirty="0"/>
                <a:t> </a:t>
              </a:r>
              <a:r>
                <a:rPr lang="en-US" sz="2800" dirty="0"/>
                <a:t>= 1.50 </a:t>
              </a:r>
              <a:r>
                <a:rPr lang="en-US" sz="2800" dirty="0" err="1"/>
                <a:t>atm</a:t>
              </a:r>
              <a:endParaRPr lang="en-US" sz="2800" dirty="0"/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V</a:t>
              </a:r>
              <a:r>
                <a:rPr lang="en-US" sz="2800" baseline="-25000" dirty="0"/>
                <a:t> </a:t>
              </a:r>
              <a:r>
                <a:rPr lang="en-US" sz="2800" dirty="0"/>
                <a:t>= 1.00 L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n = ?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R = 0.0821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800" dirty="0"/>
                <a:t>T = 100.°C + 273 = 373 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961673" y="4280774"/>
                  <a:ext cx="437193" cy="5185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atm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1673" y="4280774"/>
                  <a:ext cx="437193" cy="5185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985224" y="4465052"/>
            <a:ext cx="1685076" cy="1033553"/>
            <a:chOff x="2485370" y="3954684"/>
            <a:chExt cx="1685076" cy="1033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505200" y="3954684"/>
                  <a:ext cx="665246" cy="1033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PV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RT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954684"/>
                  <a:ext cx="665246" cy="10335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485370" y="4148294"/>
                  <a:ext cx="101983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370" y="4148294"/>
                  <a:ext cx="1019830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79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8291" y="1197219"/>
            <a:ext cx="5272148" cy="1153457"/>
            <a:chOff x="656306" y="1461913"/>
            <a:chExt cx="5272148" cy="1153457"/>
          </a:xfrm>
        </p:grpSpPr>
        <p:grpSp>
          <p:nvGrpSpPr>
            <p:cNvPr id="2" name="Group 1"/>
            <p:cNvGrpSpPr/>
            <p:nvPr/>
          </p:nvGrpSpPr>
          <p:grpSpPr>
            <a:xfrm>
              <a:off x="656306" y="1461913"/>
              <a:ext cx="5272148" cy="1153457"/>
              <a:chOff x="2485370" y="3954684"/>
              <a:chExt cx="5272148" cy="11534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505200" y="3954684"/>
                    <a:ext cx="4252318" cy="11534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(1.50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atm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)(1.00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(0.0821        )(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373 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5200" y="3954684"/>
                    <a:ext cx="4252318" cy="115345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2485370" y="4148294"/>
                    <a:ext cx="1019830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5370" y="4148294"/>
                    <a:ext cx="1019830" cy="64633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50231" y="2096830"/>
                  <a:ext cx="437193" cy="5185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atm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0231" y="2096830"/>
                  <a:ext cx="437193" cy="5185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89" r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979907" y="1279598"/>
            <a:ext cx="2545620" cy="1061586"/>
            <a:chOff x="5422322" y="896592"/>
            <a:chExt cx="2545620" cy="1061586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460423" y="896592"/>
              <a:ext cx="511401" cy="2224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422322" y="1485938"/>
              <a:ext cx="511401" cy="2224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139333" y="1003883"/>
              <a:ext cx="511401" cy="2224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828432" y="1449130"/>
              <a:ext cx="511401" cy="2224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456541" y="1597169"/>
              <a:ext cx="511401" cy="2224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950060" y="1819631"/>
              <a:ext cx="389773" cy="13854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79110" y="1386889"/>
                <a:ext cx="35750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 0.0490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110" y="1386889"/>
                <a:ext cx="3575018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33708" y="131788"/>
            <a:ext cx="185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Option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708" y="3255988"/>
            <a:ext cx="185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Option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5843" y="3369242"/>
            <a:ext cx="967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separate R when doing your calculations… If R is on the bottom flip the units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2927" y="4355836"/>
            <a:ext cx="8145502" cy="1052083"/>
            <a:chOff x="853127" y="4559781"/>
            <a:chExt cx="8145502" cy="1052083"/>
          </a:xfrm>
        </p:grpSpPr>
        <p:grpSp>
          <p:nvGrpSpPr>
            <p:cNvPr id="19" name="Group 18"/>
            <p:cNvGrpSpPr/>
            <p:nvPr/>
          </p:nvGrpSpPr>
          <p:grpSpPr>
            <a:xfrm>
              <a:off x="853127" y="4560039"/>
              <a:ext cx="4626587" cy="1051570"/>
              <a:chOff x="2485370" y="3954684"/>
              <a:chExt cx="4626587" cy="1051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505200" y="3954684"/>
                    <a:ext cx="3606757" cy="105157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(1.50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atm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)(1.00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373 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5200" y="3954684"/>
                    <a:ext cx="3606757" cy="10515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2485370" y="4148294"/>
                    <a:ext cx="1019830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5370" y="4148294"/>
                    <a:ext cx="1019830" cy="64633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21"/>
            <p:cNvSpPr txBox="1"/>
            <p:nvPr/>
          </p:nvSpPr>
          <p:spPr>
            <a:xfrm>
              <a:off x="5712741" y="49184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08790" y="4559781"/>
                  <a:ext cx="2689839" cy="10520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num>
                          <m:den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0.0821 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atm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790" y="4559781"/>
                  <a:ext cx="2689839" cy="105208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/>
          <p:cNvCxnSpPr/>
          <p:nvPr/>
        </p:nvCxnSpPr>
        <p:spPr>
          <a:xfrm flipV="1">
            <a:off x="2762307" y="4492084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99507" y="5159802"/>
            <a:ext cx="368922" cy="24107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537507" y="4492084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544280" y="5101684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9435" y="4370349"/>
            <a:ext cx="255701" cy="3587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05709" y="5169109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257143" y="5658067"/>
                <a:ext cx="35750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 0.0490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143" y="5658067"/>
                <a:ext cx="3575018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0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33399" y="391439"/>
            <a:ext cx="3136901" cy="586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</a:rPr>
              <a:t>Sample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399" y="1148834"/>
            <a:ext cx="9225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3200" dirty="0"/>
              <a:t>What is the volume occupied by 9.45 g of C</a:t>
            </a:r>
            <a:r>
              <a:rPr lang="en-US" sz="3200" baseline="-25000" dirty="0"/>
              <a:t>2</a:t>
            </a:r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 at STP?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8699" y="2071513"/>
            <a:ext cx="3139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P V = n R 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33003" y="2199627"/>
            <a:ext cx="4049297" cy="2419124"/>
            <a:chOff x="6821903" y="2956912"/>
            <a:chExt cx="2804697" cy="2419124"/>
          </a:xfrm>
        </p:grpSpPr>
        <p:sp>
          <p:nvSpPr>
            <p:cNvPr id="7" name="Rectangle 6"/>
            <p:cNvSpPr/>
            <p:nvPr/>
          </p:nvSpPr>
          <p:spPr>
            <a:xfrm>
              <a:off x="6821903" y="2956912"/>
              <a:ext cx="2804697" cy="241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P</a:t>
              </a:r>
              <a:r>
                <a:rPr lang="en-US" sz="2800" baseline="-25000" dirty="0"/>
                <a:t> </a:t>
              </a:r>
              <a:r>
                <a:rPr lang="en-US" sz="2800" dirty="0"/>
                <a:t>= 1.00 </a:t>
              </a:r>
              <a:r>
                <a:rPr lang="en-US" sz="2800" dirty="0" err="1"/>
                <a:t>atm</a:t>
              </a:r>
              <a:endParaRPr lang="en-US" sz="2800" dirty="0"/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V</a:t>
              </a:r>
              <a:r>
                <a:rPr lang="en-US" sz="2800" baseline="-25000" dirty="0"/>
                <a:t> </a:t>
              </a:r>
              <a:r>
                <a:rPr lang="en-US" sz="2800" dirty="0"/>
                <a:t>= ?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n = ?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R = 0.0821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800" dirty="0"/>
                <a:t>T = 0°C + 273 = 273 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61673" y="4280774"/>
                  <a:ext cx="437193" cy="5185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atm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1673" y="4280774"/>
                  <a:ext cx="437193" cy="5185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655024" y="4249152"/>
            <a:ext cx="1943160" cy="1033553"/>
            <a:chOff x="2485370" y="3954684"/>
            <a:chExt cx="1943160" cy="1033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505200" y="3954684"/>
                  <a:ext cx="923330" cy="1033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nRT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954684"/>
                  <a:ext cx="923330" cy="10335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485370" y="4148294"/>
                  <a:ext cx="104067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370" y="4148294"/>
                  <a:ext cx="1040670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5370708" y="4743386"/>
            <a:ext cx="548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***use molar mass to convert g to </a:t>
            </a:r>
            <a:r>
              <a:rPr lang="en-US" sz="2400" dirty="0" err="1"/>
              <a:t>mol</a:t>
            </a:r>
            <a:r>
              <a:rPr lang="en-US" sz="2400" dirty="0"/>
              <a:t>***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07449" y="5548549"/>
            <a:ext cx="3326851" cy="893771"/>
            <a:chOff x="4986778" y="5574221"/>
            <a:chExt cx="3326851" cy="8937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86778" y="5574221"/>
                  <a:ext cx="1723229" cy="8154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9.45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sz="2800" b="0" i="0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0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778" y="5574221"/>
                  <a:ext cx="1723229" cy="8154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86343" y="5574221"/>
                  <a:ext cx="1327286" cy="8937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26.036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6343" y="5574221"/>
                  <a:ext cx="1327286" cy="89377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6710007" y="579027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53907" y="5641491"/>
            <a:ext cx="341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 .362958 </a:t>
            </a:r>
            <a:r>
              <a:rPr lang="en-US" sz="3200" dirty="0" err="1"/>
              <a:t>mol</a:t>
            </a:r>
            <a:r>
              <a:rPr lang="en-US" sz="3200" dirty="0"/>
              <a:t> C</a:t>
            </a:r>
            <a:r>
              <a:rPr lang="en-US" sz="3200" baseline="-25000" dirty="0"/>
              <a:t>2</a:t>
            </a:r>
            <a:r>
              <a:rPr lang="en-US" sz="3200" dirty="0"/>
              <a:t>H</a:t>
            </a:r>
            <a:r>
              <a:rPr lang="en-US" sz="3200" baseline="-25000" dirty="0"/>
              <a:t>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673025" y="5661835"/>
            <a:ext cx="2693275" cy="693805"/>
            <a:chOff x="5673025" y="5661835"/>
            <a:chExt cx="2693275" cy="69380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673025" y="5661835"/>
              <a:ext cx="253848" cy="20553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112452" y="6150109"/>
              <a:ext cx="253848" cy="20553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52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08" y="131788"/>
            <a:ext cx="185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Option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708" y="3255988"/>
            <a:ext cx="185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Option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5843" y="3369242"/>
            <a:ext cx="949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separate R when doing your calculations… If R is on top, don’t flip the units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1224" y="1364092"/>
            <a:ext cx="7787708" cy="1091830"/>
            <a:chOff x="461224" y="1364092"/>
            <a:chExt cx="7787708" cy="1091830"/>
          </a:xfrm>
        </p:grpSpPr>
        <p:grpSp>
          <p:nvGrpSpPr>
            <p:cNvPr id="9" name="Group 8"/>
            <p:cNvGrpSpPr/>
            <p:nvPr/>
          </p:nvGrpSpPr>
          <p:grpSpPr>
            <a:xfrm>
              <a:off x="461224" y="1404352"/>
              <a:ext cx="7787708" cy="1051570"/>
              <a:chOff x="461224" y="1404352"/>
              <a:chExt cx="7787708" cy="1051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81054" y="1404352"/>
                    <a:ext cx="6767878" cy="105157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(.362958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)(0.0821       )(273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1.00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atm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1054" y="1404352"/>
                    <a:ext cx="6767878" cy="105157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461224" y="1597962"/>
                    <a:ext cx="104066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224" y="1597962"/>
                    <a:ext cx="1040669" cy="64633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884164" y="1364092"/>
                  <a:ext cx="437193" cy="5185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atm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4164" y="1364092"/>
                  <a:ext cx="437193" cy="5185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3421585" y="1442452"/>
            <a:ext cx="4515915" cy="982722"/>
            <a:chOff x="3434285" y="1473200"/>
            <a:chExt cx="4515915" cy="98272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434285" y="1498600"/>
              <a:ext cx="667815" cy="30480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0207" y="2146300"/>
              <a:ext cx="653993" cy="30962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737531" y="1498600"/>
              <a:ext cx="212669" cy="26139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887211" y="1473200"/>
              <a:ext cx="348489" cy="993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932932" y="1753720"/>
              <a:ext cx="348489" cy="993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57425" y="1753720"/>
              <a:ext cx="183075" cy="8115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134531" y="1559466"/>
                <a:ext cx="24785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8.14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531" y="1559466"/>
                <a:ext cx="2478563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86661" y="4690978"/>
            <a:ext cx="8522503" cy="1051570"/>
            <a:chOff x="512061" y="4830678"/>
            <a:chExt cx="8522503" cy="1051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481054" y="4830678"/>
                  <a:ext cx="4307268" cy="10515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(.362958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)(273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1.00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atm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054" y="4830678"/>
                  <a:ext cx="4307268" cy="105157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12061" y="5012872"/>
                  <a:ext cx="104067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061" y="5012872"/>
                  <a:ext cx="104067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5874511" y="519753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344725" y="4841450"/>
                  <a:ext cx="2689839" cy="10407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0.0821 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atm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725" y="4841450"/>
                  <a:ext cx="2689839" cy="10407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3403074" y="4774209"/>
            <a:ext cx="5135989" cy="980048"/>
            <a:chOff x="3403074" y="4774209"/>
            <a:chExt cx="5135989" cy="980048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403074" y="4774209"/>
              <a:ext cx="667815" cy="30480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937500" y="5427194"/>
              <a:ext cx="311432" cy="27527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206696" y="4774209"/>
              <a:ext cx="298519" cy="30480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707873" y="5449456"/>
              <a:ext cx="667815" cy="30480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871248" y="4774209"/>
              <a:ext cx="667815" cy="30480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203433" y="5427194"/>
              <a:ext cx="667815" cy="30480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321805" y="4918499"/>
                <a:ext cx="24785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 8.14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05" y="4918499"/>
                <a:ext cx="2478563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9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582" y="298325"/>
            <a:ext cx="5513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Kinetic Molecular Theory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582" y="1120651"/>
            <a:ext cx="5878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Matter is composed of small particles that are in constant motion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582" y="2837290"/>
            <a:ext cx="5628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amount of motion &amp; energy is </a:t>
            </a:r>
            <a:r>
              <a:rPr lang="en-US" sz="3200" u="sng" dirty="0"/>
              <a:t>directly proportional </a:t>
            </a:r>
            <a:r>
              <a:rPr lang="en-US" sz="3200" dirty="0"/>
              <a:t>to the temperature.  Increased temperature equals increased motion and energy.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498" t="5866" r="23976" b="10402"/>
          <a:stretch/>
        </p:blipFill>
        <p:spPr>
          <a:xfrm>
            <a:off x="6770256" y="621490"/>
            <a:ext cx="4927826" cy="4334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0000" y="5566469"/>
            <a:ext cx="7035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*Kinetic energy (KE) is energy of motion*</a:t>
            </a:r>
          </a:p>
        </p:txBody>
      </p:sp>
    </p:spTree>
    <p:extLst>
      <p:ext uri="{BB962C8B-B14F-4D97-AF65-F5344CB8AC3E}">
        <p14:creationId xmlns:p14="http://schemas.microsoft.com/office/powerpoint/2010/main" val="723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5292" y="357397"/>
            <a:ext cx="9642083" cy="841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Gas Stoichiometry (Honors)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672" y="1830470"/>
            <a:ext cx="11490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Only gas volumes at STP (Avogadro’s Principle 1 </a:t>
            </a:r>
            <a:r>
              <a:rPr lang="en-US" sz="3200" dirty="0" err="1"/>
              <a:t>mol</a:t>
            </a:r>
            <a:r>
              <a:rPr lang="en-US" sz="3200" dirty="0"/>
              <a:t> = 22.4 L) can be entered into a stoichiometry equation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672" y="3538969"/>
            <a:ext cx="114901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If the gas is at a different temperature &amp; pressure………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3200" dirty="0"/>
              <a:t>        1.   use PV=</a:t>
            </a:r>
            <a:r>
              <a:rPr lang="en-US" sz="3200" dirty="0" err="1"/>
              <a:t>nRT</a:t>
            </a:r>
            <a:r>
              <a:rPr lang="en-US" sz="3200" dirty="0"/>
              <a:t> to convert liters to moles </a:t>
            </a:r>
          </a:p>
          <a:p>
            <a:pPr>
              <a:defRPr/>
            </a:pPr>
            <a:r>
              <a:rPr lang="en-US" sz="3200" dirty="0"/>
              <a:t>        2.   continue with stoichiometry</a:t>
            </a:r>
          </a:p>
        </p:txBody>
      </p:sp>
    </p:spTree>
    <p:extLst>
      <p:ext uri="{BB962C8B-B14F-4D97-AF65-F5344CB8AC3E}">
        <p14:creationId xmlns:p14="http://schemas.microsoft.com/office/powerpoint/2010/main" val="27063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33399" y="391439"/>
            <a:ext cx="3136901" cy="586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</a:rPr>
              <a:t>Sample 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" y="1348952"/>
            <a:ext cx="11221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A chemist might commonly perform this reaction (Haber process) in a chamber at 327</a:t>
            </a:r>
            <a:r>
              <a:rPr lang="en-US" sz="2800" baseline="30000" dirty="0"/>
              <a:t>o</a:t>
            </a:r>
            <a:r>
              <a:rPr lang="en-US" sz="2800" dirty="0"/>
              <a:t>C under a pressure of 900. mm Hg.  How many grams of ammonia would be produced from 166.3 liters of hydrogen at the above conditions?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4010" y="271409"/>
            <a:ext cx="3700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3 H</a:t>
            </a:r>
            <a:r>
              <a:rPr lang="en-US" sz="3600" baseline="-25000" dirty="0"/>
              <a:t>2</a:t>
            </a:r>
            <a:r>
              <a:rPr lang="en-US" sz="3600" dirty="0"/>
              <a:t> + N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r>
              <a:rPr lang="en-US" sz="3600" dirty="0">
                <a:sym typeface="Wingdings" pitchFamily="2" charset="2"/>
              </a:rPr>
              <a:t> 2 NH</a:t>
            </a:r>
            <a:r>
              <a:rPr lang="en-US" sz="3600" baseline="-25000" dirty="0">
                <a:sym typeface="Wingdings" pitchFamily="2" charset="2"/>
              </a:rPr>
              <a:t>3</a:t>
            </a:r>
            <a:r>
              <a:rPr lang="en-US" sz="3600" dirty="0">
                <a:sym typeface="Wingdings" pitchFamily="2" charset="2"/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435553" y="3164834"/>
            <a:ext cx="3139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P V = n R 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11087" y="3431081"/>
            <a:ext cx="4049297" cy="2419124"/>
            <a:chOff x="6821903" y="2956912"/>
            <a:chExt cx="2804697" cy="2419124"/>
          </a:xfrm>
        </p:grpSpPr>
        <p:sp>
          <p:nvSpPr>
            <p:cNvPr id="7" name="Rectangle 6"/>
            <p:cNvSpPr/>
            <p:nvPr/>
          </p:nvSpPr>
          <p:spPr>
            <a:xfrm>
              <a:off x="6821903" y="2956912"/>
              <a:ext cx="2804697" cy="241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P</a:t>
              </a:r>
              <a:r>
                <a:rPr lang="en-US" sz="2800" baseline="-25000" dirty="0"/>
                <a:t> </a:t>
              </a:r>
              <a:r>
                <a:rPr lang="en-US" sz="2800" dirty="0"/>
                <a:t>= 900. mmHg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V</a:t>
              </a:r>
              <a:r>
                <a:rPr lang="en-US" sz="2800" baseline="-25000" dirty="0"/>
                <a:t> </a:t>
              </a:r>
              <a:r>
                <a:rPr lang="en-US" sz="2800" dirty="0"/>
                <a:t>= 166.3 L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n = ?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800" dirty="0"/>
                <a:t>R =62.4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800" dirty="0"/>
                <a:t>T = 327°C + 273 = 600 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787058" y="4280774"/>
                  <a:ext cx="437193" cy="5185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mmHg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058" y="4280774"/>
                  <a:ext cx="437193" cy="5185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71" r="-388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780688" y="4980716"/>
            <a:ext cx="1685076" cy="1033553"/>
            <a:chOff x="2485370" y="3954684"/>
            <a:chExt cx="1685076" cy="1033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505200" y="3954684"/>
                  <a:ext cx="665246" cy="1033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PV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RT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954684"/>
                  <a:ext cx="665246" cy="10335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485370" y="4148294"/>
                  <a:ext cx="101983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370" y="4148294"/>
                  <a:ext cx="1019830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00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069" y="1949776"/>
            <a:ext cx="8432913" cy="1163864"/>
            <a:chOff x="853127" y="4560039"/>
            <a:chExt cx="8432913" cy="1163864"/>
          </a:xfrm>
        </p:grpSpPr>
        <p:grpSp>
          <p:nvGrpSpPr>
            <p:cNvPr id="3" name="Group 2"/>
            <p:cNvGrpSpPr/>
            <p:nvPr/>
          </p:nvGrpSpPr>
          <p:grpSpPr>
            <a:xfrm>
              <a:off x="853127" y="4560039"/>
              <a:ext cx="5506636" cy="1055161"/>
              <a:chOff x="2485370" y="3954684"/>
              <a:chExt cx="5506636" cy="10551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505200" y="3954684"/>
                    <a:ext cx="4486806" cy="10551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(900.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mmHg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)(166.3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600 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5200" y="3954684"/>
                    <a:ext cx="4486806" cy="1055161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2485370" y="4148294"/>
                    <a:ext cx="1019830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5370" y="4148294"/>
                    <a:ext cx="1019830" cy="64633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TextBox 3"/>
            <p:cNvSpPr txBox="1"/>
            <p:nvPr/>
          </p:nvSpPr>
          <p:spPr>
            <a:xfrm>
              <a:off x="6244616" y="49184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557729" y="4574742"/>
                  <a:ext cx="2728311" cy="11491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num>
                          <m:den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62.4 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mmHg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7729" y="4574742"/>
                  <a:ext cx="2728311" cy="114916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>
          <a:xfrm flipV="1">
            <a:off x="2437449" y="2143386"/>
            <a:ext cx="1159988" cy="16484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262060" y="2730535"/>
            <a:ext cx="368922" cy="24107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87716" y="2061668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4545" y="2739843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34975" y="2017642"/>
            <a:ext cx="255701" cy="3587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988385" y="2776076"/>
            <a:ext cx="1070367" cy="18622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834290" y="2180057"/>
                <a:ext cx="3064044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=4.00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290" y="2180057"/>
                <a:ext cx="3064044" cy="5734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22927" y="300432"/>
            <a:ext cx="1685076" cy="1033553"/>
            <a:chOff x="2485370" y="3954684"/>
            <a:chExt cx="1685076" cy="1033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505200" y="3954684"/>
                  <a:ext cx="665246" cy="1033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PV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RT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954684"/>
                  <a:ext cx="665246" cy="10335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485370" y="4148294"/>
                  <a:ext cx="101983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370" y="4148294"/>
                  <a:ext cx="1019830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86292" y="4381486"/>
                <a:ext cx="1875513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4.00 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2" y="4381486"/>
                <a:ext cx="1875513" cy="815416"/>
              </a:xfrm>
              <a:prstGeom prst="rect">
                <a:avLst/>
              </a:prstGeom>
              <a:blipFill rotWithShape="0">
                <a:blip r:embed="rId10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5220148" y="4381486"/>
            <a:ext cx="1910998" cy="809389"/>
            <a:chOff x="5220148" y="4381486"/>
            <a:chExt cx="1910998" cy="809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25312" y="4381486"/>
                  <a:ext cx="1405834" cy="8093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17.034 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312" y="4381486"/>
                  <a:ext cx="1405834" cy="80938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5220148" y="459753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40151" y="4378950"/>
            <a:ext cx="2229417" cy="818237"/>
            <a:chOff x="2840151" y="4378950"/>
            <a:chExt cx="2229417" cy="818237"/>
          </a:xfrm>
        </p:grpSpPr>
        <p:sp>
          <p:nvSpPr>
            <p:cNvPr id="23" name="TextBox 22"/>
            <p:cNvSpPr txBox="1"/>
            <p:nvPr/>
          </p:nvSpPr>
          <p:spPr>
            <a:xfrm>
              <a:off x="2840151" y="459753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421681" y="4378950"/>
                  <a:ext cx="1647887" cy="818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NH</m:t>
                            </m:r>
                            <m:r>
                              <a:rPr lang="en-US" sz="2800" b="0" i="0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681" y="4378950"/>
                  <a:ext cx="1647887" cy="81823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Connector 26"/>
          <p:cNvCxnSpPr/>
          <p:nvPr/>
        </p:nvCxnSpPr>
        <p:spPr>
          <a:xfrm flipV="1">
            <a:off x="1755504" y="4514285"/>
            <a:ext cx="1159988" cy="16484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50479" y="4976781"/>
            <a:ext cx="1159988" cy="16484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784704" y="4403054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428229" y="4976781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016588" y="4429954"/>
                <a:ext cx="2531655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=45.4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3200" b="0" i="0" baseline="-25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88" y="4429954"/>
                <a:ext cx="2531655" cy="57342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10670146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30" charset="2"/>
              <a:buNone/>
            </a:pPr>
            <a:r>
              <a:rPr lang="en-US" dirty="0"/>
              <a:t>	</a:t>
            </a:r>
            <a:r>
              <a:rPr lang="en-US" sz="3200" dirty="0"/>
              <a:t>For a gas at constant temperature and pressure, the volume is directly proportional to the number of moles of gas (at low pressures).</a:t>
            </a:r>
          </a:p>
          <a:p>
            <a:pPr>
              <a:buFont typeface="Wingdings" pitchFamily="30" charset="2"/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 typeface="Wingdings" pitchFamily="30" charset="2"/>
              <a:buNone/>
            </a:pPr>
            <a:r>
              <a:rPr lang="en-US" sz="3200" dirty="0">
                <a:solidFill>
                  <a:schemeClr val="hlink"/>
                </a:solidFill>
              </a:rPr>
              <a:t>	    </a:t>
            </a:r>
            <a:r>
              <a:rPr lang="en-US" sz="3200" i="1" dirty="0">
                <a:solidFill>
                  <a:schemeClr val="hlink"/>
                </a:solidFill>
              </a:rPr>
              <a:t>V</a:t>
            </a:r>
            <a:r>
              <a:rPr lang="en-US" sz="3200" dirty="0">
                <a:solidFill>
                  <a:schemeClr val="hlink"/>
                </a:solidFill>
              </a:rPr>
              <a:t> = volume of the gas</a:t>
            </a:r>
          </a:p>
          <a:p>
            <a:pPr>
              <a:buFont typeface="Wingdings" pitchFamily="30" charset="2"/>
              <a:buNone/>
            </a:pPr>
            <a:r>
              <a:rPr lang="en-US" sz="3200" dirty="0"/>
              <a:t>	    </a:t>
            </a:r>
            <a:r>
              <a:rPr lang="en-US" sz="3200" i="1" dirty="0">
                <a:solidFill>
                  <a:schemeClr val="tx2"/>
                </a:solidFill>
              </a:rPr>
              <a:t>n</a:t>
            </a:r>
            <a:r>
              <a:rPr lang="en-US" sz="3200" dirty="0">
                <a:solidFill>
                  <a:schemeClr val="tx2"/>
                </a:solidFill>
              </a:rPr>
              <a:t> = number of moles of gas</a:t>
            </a:r>
          </a:p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77473" y="31645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Avogadro’s Law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97258" y="4957055"/>
            <a:ext cx="6934200" cy="92333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latin typeface="Tahoma" pitchFamily="34" charset="0"/>
              </a:rPr>
              <a:t>n</a:t>
            </a:r>
            <a:r>
              <a:rPr lang="en-US" sz="5400" baseline="-25000" dirty="0">
                <a:latin typeface="Tahoma" pitchFamily="34" charset="0"/>
              </a:rPr>
              <a:t>1</a:t>
            </a:r>
            <a:r>
              <a:rPr lang="en-US" sz="5400" dirty="0">
                <a:latin typeface="Tahoma" pitchFamily="34" charset="0"/>
              </a:rPr>
              <a:t>/V</a:t>
            </a:r>
            <a:r>
              <a:rPr lang="en-US" sz="5400" baseline="-25000" dirty="0">
                <a:latin typeface="Tahoma" pitchFamily="34" charset="0"/>
              </a:rPr>
              <a:t>1</a:t>
            </a:r>
            <a:r>
              <a:rPr lang="en-US" sz="5400" dirty="0">
                <a:latin typeface="Tahoma" pitchFamily="34" charset="0"/>
              </a:rPr>
              <a:t> = n</a:t>
            </a:r>
            <a:r>
              <a:rPr lang="en-US" sz="5400" baseline="-25000" dirty="0">
                <a:latin typeface="Tahoma" pitchFamily="34" charset="0"/>
              </a:rPr>
              <a:t>2</a:t>
            </a:r>
            <a:r>
              <a:rPr lang="en-US" sz="5400" dirty="0">
                <a:latin typeface="Tahoma" pitchFamily="34" charset="0"/>
              </a:rPr>
              <a:t>/V</a:t>
            </a:r>
            <a:r>
              <a:rPr lang="en-US" sz="5400" baseline="-25000" dirty="0">
                <a:latin typeface="Tahoma" pitchFamily="34" charset="0"/>
              </a:rPr>
              <a:t>2</a:t>
            </a:r>
            <a:r>
              <a:rPr lang="en-US" sz="5400" dirty="0">
                <a:latin typeface="Tahoma" pitchFamily="34" charset="0"/>
              </a:rPr>
              <a:t> </a:t>
            </a:r>
          </a:p>
        </p:txBody>
      </p:sp>
      <p:pic>
        <p:nvPicPr>
          <p:cNvPr id="1026" name="Picture 2" descr="http://slideplayer.com/slide/231761/1/images/2/Avogadro+s+Law:+Volume+and+Mo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5" t="26577" r="4443" b="8258"/>
          <a:stretch/>
        </p:blipFill>
        <p:spPr bwMode="auto">
          <a:xfrm>
            <a:off x="8117730" y="2781502"/>
            <a:ext cx="3009616" cy="36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1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7956" y="453650"/>
            <a:ext cx="4680284" cy="841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Combined Gas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8474" y="1912282"/>
                <a:ext cx="1477969" cy="155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474" y="1912282"/>
                <a:ext cx="1477969" cy="1550361"/>
              </a:xfrm>
              <a:prstGeom prst="rect">
                <a:avLst/>
              </a:prstGeom>
              <a:blipFill rotWithShape="0">
                <a:blip r:embed="rId2"/>
                <a:stretch>
                  <a:fillRect b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1057" y="1912282"/>
                <a:ext cx="1477969" cy="155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57" y="1912282"/>
                <a:ext cx="1477969" cy="1550361"/>
              </a:xfrm>
              <a:prstGeom prst="rect">
                <a:avLst/>
              </a:prstGeom>
              <a:blipFill rotWithShape="0">
                <a:blip r:embed="rId3"/>
                <a:stretch>
                  <a:fillRect b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48978" y="237623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262925" y="869224"/>
            <a:ext cx="2989986" cy="841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Key Points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237" y="1866629"/>
            <a:ext cx="6394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 When temperature is constant, pressure and volume are inversely related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6237" y="3131962"/>
            <a:ext cx="6394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 When volume is constant, pressure and temperature are directly related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6237" y="4397295"/>
            <a:ext cx="6563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 When pressure is constant, volume and temperature are directly related</a:t>
            </a:r>
          </a:p>
        </p:txBody>
      </p:sp>
      <p:pic>
        <p:nvPicPr>
          <p:cNvPr id="17" name="Picture 1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5782" t="28244" r="43546" b="8492"/>
          <a:stretch/>
        </p:blipFill>
        <p:spPr>
          <a:xfrm>
            <a:off x="2273969" y="4420001"/>
            <a:ext cx="1261801" cy="14632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8237" y="5883252"/>
            <a:ext cx="255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 to gas law animation</a:t>
            </a:r>
          </a:p>
        </p:txBody>
      </p:sp>
    </p:spTree>
    <p:extLst>
      <p:ext uri="{BB962C8B-B14F-4D97-AF65-F5344CB8AC3E}">
        <p14:creationId xmlns:p14="http://schemas.microsoft.com/office/powerpoint/2010/main" val="42562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027321" y="4756483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70C0"/>
                </a:solidFill>
              </a:rPr>
              <a:t>Temperature must be in Kelvin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3200" dirty="0"/>
              <a:t>Cross out any constants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8851" y="2650635"/>
            <a:ext cx="508624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5400" dirty="0"/>
              <a:t>P</a:t>
            </a:r>
            <a:r>
              <a:rPr lang="en-US" sz="5400" baseline="-25000" dirty="0"/>
              <a:t>1</a:t>
            </a:r>
            <a:r>
              <a:rPr lang="en-US" sz="5400" dirty="0"/>
              <a:t>V</a:t>
            </a:r>
            <a:r>
              <a:rPr lang="en-US" sz="5400" baseline="-25000" dirty="0"/>
              <a:t>1</a:t>
            </a:r>
            <a:r>
              <a:rPr lang="en-US" sz="5400" dirty="0"/>
              <a:t>T</a:t>
            </a:r>
            <a:r>
              <a:rPr lang="en-US" sz="5400" baseline="-25000" dirty="0"/>
              <a:t>2</a:t>
            </a:r>
            <a:r>
              <a:rPr lang="en-US" sz="5400" dirty="0"/>
              <a:t>  =  P</a:t>
            </a:r>
            <a:r>
              <a:rPr lang="en-US" sz="5400" baseline="-25000" dirty="0"/>
              <a:t>2</a:t>
            </a:r>
            <a:r>
              <a:rPr lang="en-US" sz="5400" dirty="0"/>
              <a:t>V</a:t>
            </a:r>
            <a:r>
              <a:rPr lang="en-US" sz="5400" baseline="-25000" dirty="0"/>
              <a:t>2</a:t>
            </a:r>
            <a:r>
              <a:rPr lang="en-US" sz="5400" dirty="0"/>
              <a:t>T</a:t>
            </a:r>
            <a:r>
              <a:rPr lang="en-US" sz="5400" baseline="-25000" dirty="0"/>
              <a:t>1</a:t>
            </a:r>
            <a:endParaRPr lang="en-US" sz="5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7483" y="577093"/>
            <a:ext cx="10304528" cy="841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Calculations with the Combined Gas Law…….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89174" y="2229782"/>
                <a:ext cx="1477969" cy="155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74" y="2229782"/>
                <a:ext cx="1477969" cy="1550361"/>
              </a:xfrm>
              <a:prstGeom prst="rect">
                <a:avLst/>
              </a:prstGeom>
              <a:blipFill rotWithShape="0">
                <a:blip r:embed="rId2"/>
                <a:stretch>
                  <a:fillRect b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1757" y="2229782"/>
                <a:ext cx="1477969" cy="155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54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757" y="2229782"/>
                <a:ext cx="1477969" cy="1550361"/>
              </a:xfrm>
              <a:prstGeom prst="rect">
                <a:avLst/>
              </a:prstGeom>
              <a:blipFill rotWithShape="0">
                <a:blip r:embed="rId3"/>
                <a:stretch>
                  <a:fillRect b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69678" y="269373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600" y="3035300"/>
            <a:ext cx="800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90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33399" y="391439"/>
            <a:ext cx="4002505" cy="7296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</a:rPr>
              <a:t>Sample 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" y="1121080"/>
            <a:ext cx="1104098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dirty="0"/>
              <a:t>At conditions of 785 </a:t>
            </a:r>
            <a:r>
              <a:rPr lang="en-US" sz="3600" dirty="0" err="1"/>
              <a:t>torr</a:t>
            </a:r>
            <a:r>
              <a:rPr lang="en-US" sz="3600" dirty="0"/>
              <a:t> of pressure and 15.0 °C temperature, a gas occupies a volume of 45.5 </a:t>
            </a:r>
            <a:r>
              <a:rPr lang="en-US" sz="3600" dirty="0" err="1"/>
              <a:t>mL.</a:t>
            </a:r>
            <a:r>
              <a:rPr lang="en-US" sz="3600" dirty="0"/>
              <a:t>  What will be the volume of the same gas at 745 </a:t>
            </a:r>
            <a:r>
              <a:rPr lang="en-US" sz="3600" dirty="0" err="1"/>
              <a:t>torr</a:t>
            </a:r>
            <a:r>
              <a:rPr lang="en-US" sz="3600" dirty="0"/>
              <a:t> and 30.0°C?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3867" y="2902817"/>
            <a:ext cx="458002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 =  P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1903" y="2956912"/>
            <a:ext cx="424715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P</a:t>
            </a:r>
            <a:r>
              <a:rPr lang="en-US" sz="2800" baseline="-25000" dirty="0"/>
              <a:t>1</a:t>
            </a:r>
            <a:r>
              <a:rPr lang="en-US" sz="2800" dirty="0"/>
              <a:t> = 785 </a:t>
            </a:r>
            <a:r>
              <a:rPr lang="en-US" sz="2800" dirty="0" err="1"/>
              <a:t>torr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 = 45.5 mL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 = 15.0 °C </a:t>
            </a:r>
            <a:r>
              <a:rPr lang="en-US" sz="2800" dirty="0">
                <a:sym typeface="Wingdings" panose="05000000000000000000" pitchFamily="2" charset="2"/>
              </a:rPr>
              <a:t>+ 273 = 288 K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821903" y="4617877"/>
            <a:ext cx="424715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P</a:t>
            </a:r>
            <a:r>
              <a:rPr lang="en-US" sz="2800" baseline="-25000" dirty="0"/>
              <a:t>2</a:t>
            </a:r>
            <a:r>
              <a:rPr lang="en-US" sz="2800" dirty="0"/>
              <a:t> = 745 </a:t>
            </a:r>
            <a:r>
              <a:rPr lang="en-US" sz="2800" dirty="0" err="1"/>
              <a:t>torr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= ?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 = 30.0 °C </a:t>
            </a:r>
            <a:r>
              <a:rPr lang="en-US" sz="2800" dirty="0">
                <a:sym typeface="Wingdings" panose="05000000000000000000" pitchFamily="2" charset="2"/>
              </a:rPr>
              <a:t>+ 273 = 303 K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6025" y="4840052"/>
                <a:ext cx="1429879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025" y="4840052"/>
                <a:ext cx="1429879" cy="1033553"/>
              </a:xfrm>
              <a:prstGeom prst="rect">
                <a:avLst/>
              </a:prstGeom>
              <a:blipFill rotWithShape="0">
                <a:blip r:embed="rId2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18260" y="5033662"/>
                <a:ext cx="12105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260" y="5033662"/>
                <a:ext cx="1210588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5930" y="785410"/>
                <a:ext cx="1429879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30" y="785410"/>
                <a:ext cx="1429879" cy="1033553"/>
              </a:xfrm>
              <a:prstGeom prst="rect">
                <a:avLst/>
              </a:prstGeom>
              <a:blipFill rotWithShape="0">
                <a:blip r:embed="rId2"/>
                <a:stretch>
                  <a:fillRect b="-10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68165" y="979020"/>
                <a:ext cx="12105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65" y="979020"/>
                <a:ext cx="1210588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0111" y="2794683"/>
                <a:ext cx="5655394" cy="1153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(785 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torr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)(45.5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mL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)(303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(745 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torr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)(288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111" y="2794683"/>
                <a:ext cx="5655394" cy="11534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22346" y="2988293"/>
                <a:ext cx="12105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346" y="2988293"/>
                <a:ext cx="1210588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4771799" y="2946728"/>
            <a:ext cx="662374" cy="26023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86845" y="3518583"/>
            <a:ext cx="662374" cy="26023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625835" y="3504507"/>
            <a:ext cx="662374" cy="26023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578613" y="2858176"/>
            <a:ext cx="662374" cy="26023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64207" y="5117472"/>
                <a:ext cx="26452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600" b="0" i="0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sz="3600" dirty="0"/>
                  <a:t>50.4 mL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207" y="5117472"/>
                <a:ext cx="2645276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4019" r="-6452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7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33399" y="391439"/>
            <a:ext cx="4002505" cy="7296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</a:rPr>
              <a:t>Sample 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8" y="1121080"/>
            <a:ext cx="110871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On a cold morning (10.0 °C) a group of hot-air balloonists start filling their balloon with air, using a large fan.  After the balloon is three-fourths filled, they turn on the propane burner to heat the air.  At what Celsius temperature will the air completely fill the envelope to its maximum capacity of 1700. m</a:t>
            </a:r>
            <a:r>
              <a:rPr lang="en-US" sz="2800" baseline="30000" dirty="0"/>
              <a:t>3</a:t>
            </a:r>
            <a:r>
              <a:rPr lang="en-US" sz="2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767" y="3550517"/>
            <a:ext cx="458002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 =  P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4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1703" y="3100670"/>
            <a:ext cx="3082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Pressure is constant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04885" y="3550517"/>
            <a:ext cx="2953576" cy="640773"/>
            <a:chOff x="904885" y="3550517"/>
            <a:chExt cx="2953576" cy="640773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04885" y="3550517"/>
              <a:ext cx="314315" cy="64077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425668" y="3629459"/>
              <a:ext cx="358932" cy="46803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904885" y="3550517"/>
              <a:ext cx="454015" cy="64077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458412" y="3629460"/>
              <a:ext cx="400049" cy="46803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472651" y="3663525"/>
            <a:ext cx="424715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 = ¾ x 1700. m</a:t>
            </a:r>
            <a:r>
              <a:rPr lang="en-US" sz="2800" baseline="30000" dirty="0"/>
              <a:t>3 </a:t>
            </a:r>
            <a:r>
              <a:rPr lang="en-US" sz="2800" dirty="0"/>
              <a:t>=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 = 10.0 °C </a:t>
            </a:r>
            <a:r>
              <a:rPr lang="en-US" sz="2800" dirty="0">
                <a:sym typeface="Wingdings" panose="05000000000000000000" pitchFamily="2" charset="2"/>
              </a:rPr>
              <a:t>+ 273 = 283 K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491703" y="4805295"/>
            <a:ext cx="424715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= 1700. m</a:t>
            </a:r>
            <a:r>
              <a:rPr lang="en-US" sz="2800" baseline="30000" dirty="0"/>
              <a:t>3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 = ?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06025" y="4840052"/>
                <a:ext cx="997068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025" y="4840052"/>
                <a:ext cx="997068" cy="1033553"/>
              </a:xfrm>
              <a:prstGeom prst="rect">
                <a:avLst/>
              </a:prstGeom>
              <a:blipFill rotWithShape="0">
                <a:blip r:embed="rId2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18260" y="5033662"/>
                <a:ext cx="12105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260" y="5033662"/>
                <a:ext cx="1210588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9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69825" y="471252"/>
                <a:ext cx="997068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600" b="0" i="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25" y="471252"/>
                <a:ext cx="997068" cy="1033553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82060" y="664862"/>
                <a:ext cx="12105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060" y="664862"/>
                <a:ext cx="1210588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9225" y="2427052"/>
                <a:ext cx="3860031" cy="1055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(1700. 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3600" b="0" i="0" baseline="30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)(283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1275 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3600" b="0" i="0" baseline="300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25" y="2427052"/>
                <a:ext cx="3860031" cy="1055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1460" y="2620662"/>
                <a:ext cx="12105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60" y="2620662"/>
                <a:ext cx="1210588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6068359" y="2509431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30359" y="3155762"/>
            <a:ext cx="511401" cy="222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28502" y="4404460"/>
                <a:ext cx="25907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=377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502" y="4404460"/>
                <a:ext cx="2590774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85594" y="5326707"/>
                <a:ext cx="58769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=377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−273=104</m:t>
                      </m:r>
                      <m:r>
                        <a:rPr lang="en-US" sz="3600" b="0" i="1" baseline="30000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594" y="5326707"/>
                <a:ext cx="5876930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4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445168" y="662606"/>
            <a:ext cx="11285622" cy="339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Kinetic Molecular Theory (KMT) operates under 5 </a:t>
            </a:r>
            <a:r>
              <a:rPr lang="en-US" sz="3200" b="1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assumptions</a:t>
            </a:r>
            <a:r>
              <a:rPr lang="en-US" sz="32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 particles are in constant, random, straight line motion.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Particles are separated by great distances.</a:t>
            </a:r>
            <a:endParaRPr/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force between particles.</a:t>
            </a:r>
            <a:endParaRPr/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energy remains constant.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4"/>
          <p:cNvGrpSpPr/>
          <p:nvPr/>
        </p:nvGrpSpPr>
        <p:grpSpPr>
          <a:xfrm>
            <a:off x="445168" y="3104806"/>
            <a:ext cx="11129211" cy="3179345"/>
            <a:chOff x="445168" y="3104806"/>
            <a:chExt cx="11129211" cy="3179345"/>
          </a:xfrm>
        </p:grpSpPr>
        <p:pic>
          <p:nvPicPr>
            <p:cNvPr id="96" name="Google Shape;9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35253" y="3104806"/>
              <a:ext cx="4239126" cy="3179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4"/>
            <p:cNvSpPr txBox="1"/>
            <p:nvPr/>
          </p:nvSpPr>
          <p:spPr>
            <a:xfrm>
              <a:off x="4439653" y="5253930"/>
              <a:ext cx="196156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85623"/>
                  </a:solidFill>
                  <a:latin typeface="Calibri"/>
                  <a:ea typeface="Calibri"/>
                  <a:cs typeface="Calibri"/>
                  <a:sym typeface="Calibri"/>
                </a:rPr>
                <a:t>no KE is lost</a:t>
              </a:r>
              <a:endParaRPr sz="2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8" name="Google Shape;98;p14"/>
            <p:cNvCxnSpPr>
              <a:endCxn id="97" idx="0"/>
            </p:cNvCxnSpPr>
            <p:nvPr/>
          </p:nvCxnSpPr>
          <p:spPr>
            <a:xfrm>
              <a:off x="5402135" y="4694430"/>
              <a:ext cx="18300" cy="559500"/>
            </a:xfrm>
            <a:prstGeom prst="straightConnector1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99" name="Google Shape;99;p14"/>
            <p:cNvSpPr/>
            <p:nvPr/>
          </p:nvSpPr>
          <p:spPr>
            <a:xfrm>
              <a:off x="445168" y="3986692"/>
              <a:ext cx="5831276" cy="680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514350" marR="0" lvl="0" indent="-51435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AutoNum type="arabicPeriod" startAt="5"/>
              </a:pPr>
              <a:r>
                <a:rPr lang="en-US"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Collisions are rapid and elastic.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1716506" y="2021305"/>
            <a:ext cx="8229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2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Dalton’s Law of Partial Pressures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397041" y="776706"/>
            <a:ext cx="11189369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33399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Dalton’s Law:</a:t>
            </a:r>
            <a:r>
              <a:rPr lang="en-US" sz="3600">
                <a:solidFill>
                  <a:srgbClr val="000000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the total pressure exerted by a mixture of gases is the sum of all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partial pressures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2819400" y="2636838"/>
            <a:ext cx="7086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3048000" y="2068514"/>
            <a:ext cx="77279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=  P</a:t>
            </a:r>
            <a:r>
              <a:rPr lang="en-US" sz="3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+  P</a:t>
            </a:r>
            <a:r>
              <a:rPr lang="en-US" sz="3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+  … +  P</a:t>
            </a:r>
            <a:r>
              <a:rPr lang="en-US" sz="3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36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7" descr="preparation of hydrogen from zinc &amp; oil of vitri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421" y="3580228"/>
            <a:ext cx="6054725" cy="314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Partial Pressures</a:t>
            </a:r>
            <a:endParaRPr/>
          </a:p>
        </p:txBody>
      </p:sp>
      <p:pic>
        <p:nvPicPr>
          <p:cNvPr id="127" name="Google Shape;127;p18" descr="Dalton's law of partial pressures"/>
          <p:cNvPicPr preferRelativeResize="0"/>
          <p:nvPr/>
        </p:nvPicPr>
        <p:blipFill rotWithShape="1">
          <a:blip r:embed="rId3">
            <a:alphaModFix/>
          </a:blip>
          <a:srcRect l="8490" t="16843" r="74529" b="10175"/>
          <a:stretch/>
        </p:blipFill>
        <p:spPr>
          <a:xfrm>
            <a:off x="2819400" y="2514600"/>
            <a:ext cx="1371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>
            <a:hlinkClick r:id="" action="ppaction://noaction"/>
          </p:cNvPr>
          <p:cNvSpPr/>
          <p:nvPr/>
        </p:nvSpPr>
        <p:spPr>
          <a:xfrm>
            <a:off x="1524000" y="6119814"/>
            <a:ext cx="609600" cy="357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darken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none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40225" y="105000"/>
                </a:lnTo>
                <a:lnTo>
                  <a:pt x="33633" y="105000"/>
                </a:lnTo>
                <a:lnTo>
                  <a:pt x="3363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3124200" y="2178050"/>
            <a:ext cx="8358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 kPa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4953000" y="2178050"/>
            <a:ext cx="8358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500 kPa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6767513" y="2178050"/>
            <a:ext cx="8358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400 kPa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8458200" y="2178050"/>
            <a:ext cx="9400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1100 kPa</a:t>
            </a:r>
            <a:endParaRPr/>
          </a:p>
        </p:txBody>
      </p:sp>
      <p:pic>
        <p:nvPicPr>
          <p:cNvPr id="133" name="Google Shape;133;p18" descr="Dalton's law of partial pressures"/>
          <p:cNvPicPr preferRelativeResize="0"/>
          <p:nvPr/>
        </p:nvPicPr>
        <p:blipFill rotWithShape="1">
          <a:blip r:embed="rId3">
            <a:alphaModFix/>
          </a:blip>
          <a:srcRect l="31130" t="16843" r="51887" b="10175"/>
          <a:stretch/>
        </p:blipFill>
        <p:spPr>
          <a:xfrm>
            <a:off x="4648200" y="2514600"/>
            <a:ext cx="1371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 descr="Dalton's law of partial pressures"/>
          <p:cNvPicPr preferRelativeResize="0"/>
          <p:nvPr/>
        </p:nvPicPr>
        <p:blipFill rotWithShape="1">
          <a:blip r:embed="rId3">
            <a:alphaModFix/>
          </a:blip>
          <a:srcRect l="53773" t="16843" r="30190" b="10175"/>
          <a:stretch/>
        </p:blipFill>
        <p:spPr>
          <a:xfrm>
            <a:off x="6477000" y="2514600"/>
            <a:ext cx="1295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Dalton's law of partial pressures"/>
          <p:cNvPicPr preferRelativeResize="0"/>
          <p:nvPr/>
        </p:nvPicPr>
        <p:blipFill rotWithShape="1">
          <a:blip r:embed="rId3">
            <a:alphaModFix/>
          </a:blip>
          <a:srcRect l="75471" t="16843" r="7546" b="10175"/>
          <a:stretch/>
        </p:blipFill>
        <p:spPr>
          <a:xfrm>
            <a:off x="8229600" y="2514600"/>
            <a:ext cx="1371600" cy="29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8"/>
          <p:cNvGrpSpPr/>
          <p:nvPr/>
        </p:nvGrpSpPr>
        <p:grpSpPr>
          <a:xfrm>
            <a:off x="4375150" y="2209804"/>
            <a:ext cx="3843338" cy="276226"/>
            <a:chOff x="1796" y="1392"/>
            <a:chExt cx="2421" cy="174"/>
          </a:xfrm>
        </p:grpSpPr>
        <p:sp>
          <p:nvSpPr>
            <p:cNvPr id="137" name="Google Shape;137;p18"/>
            <p:cNvSpPr txBox="1"/>
            <p:nvPr/>
          </p:nvSpPr>
          <p:spPr>
            <a:xfrm>
              <a:off x="1796" y="1392"/>
              <a:ext cx="165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2948" y="1392"/>
              <a:ext cx="165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sp>
          <p:nvSpPr>
            <p:cNvPr id="139" name="Google Shape;139;p18"/>
            <p:cNvSpPr txBox="1"/>
            <p:nvPr/>
          </p:nvSpPr>
          <p:spPr>
            <a:xfrm>
              <a:off x="4052" y="1392"/>
              <a:ext cx="165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/>
            </a:p>
          </p:txBody>
        </p:sp>
      </p:grpSp>
      <p:sp>
        <p:nvSpPr>
          <p:cNvPr id="140" name="Google Shape;140;p18"/>
          <p:cNvSpPr txBox="1"/>
          <p:nvPr/>
        </p:nvSpPr>
        <p:spPr>
          <a:xfrm>
            <a:off x="8756650" y="2147888"/>
            <a:ext cx="6734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kPa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/>
        </p:nvSpPr>
        <p:spPr>
          <a:xfrm>
            <a:off x="1431926" y="1826039"/>
            <a:ext cx="28200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                  +                     +                         +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385011" y="304800"/>
            <a:ext cx="113457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Dalton’s Law of Partial Pressures  &amp;  Air Pressure</a:t>
            </a:r>
            <a:br>
              <a:rPr lang="en-US" sz="1200" b="1"/>
            </a:br>
            <a:endParaRPr sz="1200" b="1"/>
          </a:p>
        </p:txBody>
      </p:sp>
      <p:sp>
        <p:nvSpPr>
          <p:cNvPr id="148" name="Google Shape;148;p19" descr="Blue tissue paper"/>
          <p:cNvSpPr/>
          <p:nvPr/>
        </p:nvSpPr>
        <p:spPr>
          <a:xfrm>
            <a:off x="6629400" y="5574630"/>
            <a:ext cx="4267200" cy="3048000"/>
          </a:xfrm>
          <a:prstGeom prst="ellipse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19"/>
          <p:cNvCxnSpPr/>
          <p:nvPr/>
        </p:nvCxnSpPr>
        <p:spPr>
          <a:xfrm>
            <a:off x="8763000" y="4419594"/>
            <a:ext cx="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9"/>
          <p:cNvCxnSpPr/>
          <p:nvPr/>
        </p:nvCxnSpPr>
        <p:spPr>
          <a:xfrm rot="10800000" flipH="1">
            <a:off x="8763000" y="4419594"/>
            <a:ext cx="3810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19"/>
          <p:cNvCxnSpPr/>
          <p:nvPr/>
        </p:nvCxnSpPr>
        <p:spPr>
          <a:xfrm rot="10800000">
            <a:off x="8305800" y="4495794"/>
            <a:ext cx="45720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19"/>
          <p:cNvCxnSpPr/>
          <p:nvPr/>
        </p:nvCxnSpPr>
        <p:spPr>
          <a:xfrm>
            <a:off x="8763000" y="4648194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19"/>
          <p:cNvCxnSpPr/>
          <p:nvPr/>
        </p:nvCxnSpPr>
        <p:spPr>
          <a:xfrm flipH="1">
            <a:off x="8534400" y="5105394"/>
            <a:ext cx="228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9"/>
          <p:cNvCxnSpPr/>
          <p:nvPr/>
        </p:nvCxnSpPr>
        <p:spPr>
          <a:xfrm>
            <a:off x="8763000" y="5105394"/>
            <a:ext cx="228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19"/>
          <p:cNvSpPr/>
          <p:nvPr/>
        </p:nvSpPr>
        <p:spPr>
          <a:xfrm>
            <a:off x="9296400" y="3428994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0000">
              <a:alpha val="49803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9753600" y="1752594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00FF">
              <a:alpha val="49803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7772400" y="2133594"/>
            <a:ext cx="1066800" cy="1219200"/>
          </a:xfrm>
          <a:prstGeom prst="downArrow">
            <a:avLst>
              <a:gd name="adj1" fmla="val 50000"/>
              <a:gd name="adj2" fmla="val 28571"/>
            </a:avLst>
          </a:prstGeom>
          <a:solidFill>
            <a:srgbClr val="FFFF00">
              <a:alpha val="49803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6858000" y="2819394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C99FF">
              <a:alpha val="49803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19"/>
          <p:cNvGrpSpPr/>
          <p:nvPr/>
        </p:nvGrpSpPr>
        <p:grpSpPr>
          <a:xfrm>
            <a:off x="6810372" y="2285997"/>
            <a:ext cx="568325" cy="498476"/>
            <a:chOff x="3330" y="1728"/>
            <a:chExt cx="358" cy="314"/>
          </a:xfrm>
        </p:grpSpPr>
        <p:sp>
          <p:nvSpPr>
            <p:cNvPr id="160" name="Google Shape;160;p19"/>
            <p:cNvSpPr txBox="1"/>
            <p:nvPr/>
          </p:nvSpPr>
          <p:spPr>
            <a:xfrm>
              <a:off x="3330" y="1728"/>
              <a:ext cx="219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3474" y="1868"/>
              <a:ext cx="214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lang="en-US" sz="12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62" name="Google Shape;162;p19"/>
          <p:cNvGrpSpPr/>
          <p:nvPr/>
        </p:nvGrpSpPr>
        <p:grpSpPr>
          <a:xfrm>
            <a:off x="7953369" y="1560505"/>
            <a:ext cx="565150" cy="498474"/>
            <a:chOff x="4050" y="1271"/>
            <a:chExt cx="356" cy="314"/>
          </a:xfrm>
        </p:grpSpPr>
        <p:sp>
          <p:nvSpPr>
            <p:cNvPr id="163" name="Google Shape;163;p19"/>
            <p:cNvSpPr txBox="1"/>
            <p:nvPr/>
          </p:nvSpPr>
          <p:spPr>
            <a:xfrm>
              <a:off x="4050" y="1271"/>
              <a:ext cx="219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4194" y="1411"/>
              <a:ext cx="212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lang="en-US" sz="12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65" name="Google Shape;165;p19"/>
          <p:cNvGrpSpPr/>
          <p:nvPr/>
        </p:nvGrpSpPr>
        <p:grpSpPr>
          <a:xfrm>
            <a:off x="9172581" y="2855904"/>
            <a:ext cx="649288" cy="498474"/>
            <a:chOff x="4818" y="2087"/>
            <a:chExt cx="409" cy="314"/>
          </a:xfrm>
        </p:grpSpPr>
        <p:sp>
          <p:nvSpPr>
            <p:cNvPr id="166" name="Google Shape;166;p19"/>
            <p:cNvSpPr txBox="1"/>
            <p:nvPr/>
          </p:nvSpPr>
          <p:spPr>
            <a:xfrm>
              <a:off x="4818" y="2087"/>
              <a:ext cx="219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167" name="Google Shape;167;p19"/>
            <p:cNvSpPr txBox="1"/>
            <p:nvPr/>
          </p:nvSpPr>
          <p:spPr>
            <a:xfrm>
              <a:off x="4962" y="2227"/>
              <a:ext cx="265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</a:t>
              </a:r>
              <a:r>
                <a:rPr lang="en-US" sz="12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68" name="Google Shape;168;p19"/>
          <p:cNvGrpSpPr/>
          <p:nvPr/>
        </p:nvGrpSpPr>
        <p:grpSpPr>
          <a:xfrm>
            <a:off x="9705982" y="1219196"/>
            <a:ext cx="560388" cy="498476"/>
            <a:chOff x="5154" y="1056"/>
            <a:chExt cx="353" cy="314"/>
          </a:xfrm>
        </p:grpSpPr>
        <p:sp>
          <p:nvSpPr>
            <p:cNvPr id="169" name="Google Shape;169;p19"/>
            <p:cNvSpPr txBox="1"/>
            <p:nvPr/>
          </p:nvSpPr>
          <p:spPr>
            <a:xfrm>
              <a:off x="5154" y="1056"/>
              <a:ext cx="219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170" name="Google Shape;170;p19"/>
            <p:cNvSpPr txBox="1"/>
            <p:nvPr/>
          </p:nvSpPr>
          <p:spPr>
            <a:xfrm>
              <a:off x="5298" y="1196"/>
              <a:ext cx="209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</a:t>
              </a:r>
              <a:endParaRPr/>
            </a:p>
          </p:txBody>
        </p:sp>
      </p:grpSp>
      <p:sp>
        <p:nvSpPr>
          <p:cNvPr id="171" name="Google Shape;171;p19"/>
          <p:cNvSpPr txBox="1"/>
          <p:nvPr/>
        </p:nvSpPr>
        <p:spPr>
          <a:xfrm>
            <a:off x="8229601" y="5714994"/>
            <a:ext cx="8901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EARTH</a:t>
            </a:r>
            <a:endParaRPr/>
          </a:p>
        </p:txBody>
      </p:sp>
      <p:grpSp>
        <p:nvGrpSpPr>
          <p:cNvPr id="172" name="Google Shape;172;p19"/>
          <p:cNvGrpSpPr/>
          <p:nvPr/>
        </p:nvGrpSpPr>
        <p:grpSpPr>
          <a:xfrm>
            <a:off x="1680912" y="1716502"/>
            <a:ext cx="568325" cy="498476"/>
            <a:chOff x="690" y="1392"/>
            <a:chExt cx="358" cy="314"/>
          </a:xfrm>
        </p:grpSpPr>
        <p:sp>
          <p:nvSpPr>
            <p:cNvPr id="173" name="Google Shape;173;p19"/>
            <p:cNvSpPr txBox="1"/>
            <p:nvPr/>
          </p:nvSpPr>
          <p:spPr>
            <a:xfrm>
              <a:off x="690" y="1392"/>
              <a:ext cx="219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834" y="1532"/>
              <a:ext cx="214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lang="en-US" sz="12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75" name="Google Shape;175;p19"/>
          <p:cNvGrpSpPr/>
          <p:nvPr/>
        </p:nvGrpSpPr>
        <p:grpSpPr>
          <a:xfrm>
            <a:off x="2519110" y="1716502"/>
            <a:ext cx="565150" cy="498476"/>
            <a:chOff x="1218" y="1392"/>
            <a:chExt cx="356" cy="314"/>
          </a:xfrm>
        </p:grpSpPr>
        <p:sp>
          <p:nvSpPr>
            <p:cNvPr id="176" name="Google Shape;176;p19"/>
            <p:cNvSpPr txBox="1"/>
            <p:nvPr/>
          </p:nvSpPr>
          <p:spPr>
            <a:xfrm>
              <a:off x="1218" y="1392"/>
              <a:ext cx="219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1362" y="1532"/>
              <a:ext cx="212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lang="en-US" sz="12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78" name="Google Shape;178;p19"/>
          <p:cNvGrpSpPr/>
          <p:nvPr/>
        </p:nvGrpSpPr>
        <p:grpSpPr>
          <a:xfrm>
            <a:off x="3345282" y="1716502"/>
            <a:ext cx="649288" cy="498476"/>
            <a:chOff x="1746" y="1392"/>
            <a:chExt cx="409" cy="314"/>
          </a:xfrm>
        </p:grpSpPr>
        <p:sp>
          <p:nvSpPr>
            <p:cNvPr id="179" name="Google Shape;179;p19"/>
            <p:cNvSpPr txBox="1"/>
            <p:nvPr/>
          </p:nvSpPr>
          <p:spPr>
            <a:xfrm>
              <a:off x="1746" y="1392"/>
              <a:ext cx="219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1890" y="1532"/>
              <a:ext cx="265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</a:t>
              </a:r>
              <a:r>
                <a:rPr lang="en-US" sz="12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81" name="Google Shape;181;p19"/>
          <p:cNvGrpSpPr/>
          <p:nvPr/>
        </p:nvGrpSpPr>
        <p:grpSpPr>
          <a:xfrm>
            <a:off x="4271715" y="1753011"/>
            <a:ext cx="560388" cy="498474"/>
            <a:chOff x="2322" y="1415"/>
            <a:chExt cx="353" cy="314"/>
          </a:xfrm>
        </p:grpSpPr>
        <p:sp>
          <p:nvSpPr>
            <p:cNvPr id="182" name="Google Shape;182;p19"/>
            <p:cNvSpPr txBox="1"/>
            <p:nvPr/>
          </p:nvSpPr>
          <p:spPr>
            <a:xfrm>
              <a:off x="2322" y="1415"/>
              <a:ext cx="219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2466" y="1555"/>
              <a:ext cx="209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</a:t>
              </a:r>
              <a:endParaRPr/>
            </a:p>
          </p:txBody>
        </p:sp>
      </p:grpSp>
      <p:grpSp>
        <p:nvGrpSpPr>
          <p:cNvPr id="184" name="Google Shape;184;p19"/>
          <p:cNvGrpSpPr/>
          <p:nvPr/>
        </p:nvGrpSpPr>
        <p:grpSpPr>
          <a:xfrm>
            <a:off x="640185" y="1734752"/>
            <a:ext cx="763588" cy="461963"/>
            <a:chOff x="96" y="1392"/>
            <a:chExt cx="481" cy="291"/>
          </a:xfrm>
        </p:grpSpPr>
        <p:sp>
          <p:nvSpPr>
            <p:cNvPr id="185" name="Google Shape;185;p19"/>
            <p:cNvSpPr txBox="1"/>
            <p:nvPr/>
          </p:nvSpPr>
          <p:spPr>
            <a:xfrm>
              <a:off x="96" y="1392"/>
              <a:ext cx="219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240" y="1532"/>
              <a:ext cx="337" cy="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Total</a:t>
              </a:r>
              <a:endParaRPr dirty="0"/>
            </a:p>
          </p:txBody>
        </p:sp>
      </p:grpSp>
      <p:grpSp>
        <p:nvGrpSpPr>
          <p:cNvPr id="187" name="Google Shape;187;p19"/>
          <p:cNvGrpSpPr/>
          <p:nvPr/>
        </p:nvGrpSpPr>
        <p:grpSpPr>
          <a:xfrm>
            <a:off x="737938" y="2402300"/>
            <a:ext cx="4056063" cy="461963"/>
            <a:chOff x="96" y="1824"/>
            <a:chExt cx="2555" cy="291"/>
          </a:xfrm>
        </p:grpSpPr>
        <p:sp>
          <p:nvSpPr>
            <p:cNvPr id="188" name="Google Shape;188;p19"/>
            <p:cNvSpPr txBox="1"/>
            <p:nvPr/>
          </p:nvSpPr>
          <p:spPr>
            <a:xfrm>
              <a:off x="690" y="1885"/>
              <a:ext cx="1961" cy="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149          590           3          8 mm Hg</a:t>
              </a:r>
              <a:endParaRPr/>
            </a:p>
          </p:txBody>
        </p:sp>
        <p:grpSp>
          <p:nvGrpSpPr>
            <p:cNvPr id="189" name="Google Shape;189;p19"/>
            <p:cNvGrpSpPr/>
            <p:nvPr/>
          </p:nvGrpSpPr>
          <p:grpSpPr>
            <a:xfrm>
              <a:off x="96" y="1824"/>
              <a:ext cx="495" cy="291"/>
              <a:chOff x="96" y="1824"/>
              <a:chExt cx="495" cy="291"/>
            </a:xfrm>
          </p:grpSpPr>
          <p:sp>
            <p:nvSpPr>
              <p:cNvPr id="190" name="Google Shape;190;p19"/>
              <p:cNvSpPr txBox="1"/>
              <p:nvPr/>
            </p:nvSpPr>
            <p:spPr>
              <a:xfrm>
                <a:off x="96" y="1824"/>
                <a:ext cx="219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endParaRPr dirty="0"/>
              </a:p>
            </p:txBody>
          </p:sp>
          <p:sp>
            <p:nvSpPr>
              <p:cNvPr id="191" name="Google Shape;191;p19"/>
              <p:cNvSpPr txBox="1"/>
              <p:nvPr/>
            </p:nvSpPr>
            <p:spPr>
              <a:xfrm>
                <a:off x="240" y="1964"/>
                <a:ext cx="351" cy="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Total</a:t>
                </a:r>
                <a:endParaRPr dirty="0"/>
              </a:p>
            </p:txBody>
          </p:sp>
        </p:grpSp>
        <p:sp>
          <p:nvSpPr>
            <p:cNvPr id="192" name="Google Shape;192;p19"/>
            <p:cNvSpPr txBox="1"/>
            <p:nvPr/>
          </p:nvSpPr>
          <p:spPr>
            <a:xfrm>
              <a:off x="518" y="1920"/>
              <a:ext cx="1554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=                  +                    +                 +</a:t>
              </a:r>
              <a:endParaRPr/>
            </a:p>
          </p:txBody>
        </p:sp>
      </p:grpSp>
      <p:sp>
        <p:nvSpPr>
          <p:cNvPr id="193" name="Google Shape;193;p19"/>
          <p:cNvSpPr txBox="1"/>
          <p:nvPr/>
        </p:nvSpPr>
        <p:spPr>
          <a:xfrm>
            <a:off x="6705601" y="2057395"/>
            <a:ext cx="9124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149 mm Hg</a:t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7767639" y="1371595"/>
            <a:ext cx="9124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590 mm Hg</a:t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8994776" y="2666995"/>
            <a:ext cx="7553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mm Hg</a:t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9528176" y="1066795"/>
            <a:ext cx="7553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mm Hg</a:t>
            </a:r>
            <a:endParaRPr/>
          </a:p>
        </p:txBody>
      </p:sp>
      <p:sp>
        <p:nvSpPr>
          <p:cNvPr id="197" name="Google Shape;197;p19"/>
          <p:cNvSpPr txBox="1"/>
          <p:nvPr/>
        </p:nvSpPr>
        <p:spPr>
          <a:xfrm>
            <a:off x="1331663" y="3099213"/>
            <a:ext cx="2192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b="1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 </a:t>
            </a: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 750 mm Hg</a:t>
            </a:r>
            <a:endParaRPr/>
          </a:p>
        </p:txBody>
      </p:sp>
      <p:sp>
        <p:nvSpPr>
          <p:cNvPr id="198" name="Google Shape;198;p19"/>
          <p:cNvSpPr/>
          <p:nvPr/>
        </p:nvSpPr>
        <p:spPr>
          <a:xfrm>
            <a:off x="8534400" y="3962394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DF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6525" y="6029319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>
            <a:hlinkClick r:id="" action="ppaction://noaction"/>
          </p:cNvPr>
          <p:cNvSpPr/>
          <p:nvPr/>
        </p:nvSpPr>
        <p:spPr>
          <a:xfrm>
            <a:off x="1524000" y="6119814"/>
            <a:ext cx="609600" cy="357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darken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none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40225" y="105000"/>
                </a:lnTo>
                <a:lnTo>
                  <a:pt x="33633" y="105000"/>
                </a:lnTo>
                <a:lnTo>
                  <a:pt x="3363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104274" y="-193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</a:t>
            </a:r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body" idx="1"/>
          </p:nvPr>
        </p:nvSpPr>
        <p:spPr>
          <a:xfrm>
            <a:off x="501316" y="1455822"/>
            <a:ext cx="11337758" cy="193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 mixture of oxygen, carbon dioxide and nitrogen (this mix is known as “air”) has a total pressure of 0.97 atm.  What is the partial pressure of O</a:t>
            </a:r>
            <a:r>
              <a:rPr lang="en-US" baseline="-25000"/>
              <a:t>2</a:t>
            </a:r>
            <a:r>
              <a:rPr lang="en-US"/>
              <a:t> if the partial pressure of N</a:t>
            </a:r>
            <a:r>
              <a:rPr lang="en-US" baseline="-25000"/>
              <a:t>2</a:t>
            </a:r>
            <a:r>
              <a:rPr lang="en-US"/>
              <a:t> is 0.12 atm and CO</a:t>
            </a:r>
            <a:r>
              <a:rPr lang="en-US" baseline="-25000"/>
              <a:t>2</a:t>
            </a:r>
            <a:r>
              <a:rPr lang="en-US"/>
              <a:t> is 0.70 atm?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aseline="-25000"/>
          </a:p>
        </p:txBody>
      </p:sp>
      <p:sp>
        <p:nvSpPr>
          <p:cNvPr id="207" name="Google Shape;207;p20"/>
          <p:cNvSpPr txBox="1"/>
          <p:nvPr/>
        </p:nvSpPr>
        <p:spPr>
          <a:xfrm>
            <a:off x="1051251" y="3138543"/>
            <a:ext cx="4374992" cy="8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P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+  P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+  P</a:t>
            </a:r>
            <a:r>
              <a:rPr lang="en-US" sz="3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810618" y="4225507"/>
            <a:ext cx="7013917" cy="8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0.97 atm = P</a:t>
            </a:r>
            <a:r>
              <a:rPr lang="en-US" sz="2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+  0.70 atm  +  0.12 atm</a:t>
            </a:r>
            <a:endParaRPr sz="2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4601200" y="5515573"/>
            <a:ext cx="3137990" cy="7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0.15 atm</a:t>
            </a:r>
            <a:endParaRPr sz="2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8704" y="2334126"/>
            <a:ext cx="3648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Papyrus" panose="03070502060502030205" pitchFamily="66" charset="0"/>
              </a:rPr>
              <a:t>Gas Laws</a:t>
            </a:r>
          </a:p>
        </p:txBody>
      </p:sp>
    </p:spTree>
    <p:extLst>
      <p:ext uri="{BB962C8B-B14F-4D97-AF65-F5344CB8AC3E}">
        <p14:creationId xmlns:p14="http://schemas.microsoft.com/office/powerpoint/2010/main" val="285481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1482</Words>
  <Application>Microsoft Office PowerPoint</Application>
  <PresentationFormat>Widescreen</PresentationFormat>
  <Paragraphs>266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Wingdings</vt:lpstr>
      <vt:lpstr>Arial</vt:lpstr>
      <vt:lpstr>Tahoma</vt:lpstr>
      <vt:lpstr>Calibri</vt:lpstr>
      <vt:lpstr>Harrington</vt:lpstr>
      <vt:lpstr>Jim Nightshade</vt:lpstr>
      <vt:lpstr>Cambria Math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Pressures</vt:lpstr>
      <vt:lpstr>Dalton’s Law of Partial Pressures  &amp;  Air Pressure </vt:lpstr>
      <vt:lpstr>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Drusky, Tristan</cp:lastModifiedBy>
  <cp:revision>4</cp:revision>
  <dcterms:modified xsi:type="dcterms:W3CDTF">2021-05-25T13:38:53Z</dcterms:modified>
</cp:coreProperties>
</file>