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12" r:id="rId4"/>
    <p:sldMasterId id="2147483738" r:id="rId5"/>
    <p:sldMasterId id="2147483751" r:id="rId6"/>
    <p:sldMasterId id="2147483790" r:id="rId7"/>
    <p:sldMasterId id="2147483842" r:id="rId8"/>
  </p:sldMasterIdLst>
  <p:notesMasterIdLst>
    <p:notesMasterId r:id="rId46"/>
  </p:notesMasterIdLst>
  <p:sldIdLst>
    <p:sldId id="260" r:id="rId9"/>
    <p:sldId id="261" r:id="rId10"/>
    <p:sldId id="366" r:id="rId11"/>
    <p:sldId id="381" r:id="rId12"/>
    <p:sldId id="380" r:id="rId13"/>
    <p:sldId id="367" r:id="rId14"/>
    <p:sldId id="274" r:id="rId15"/>
    <p:sldId id="263" r:id="rId16"/>
    <p:sldId id="264" r:id="rId17"/>
    <p:sldId id="266" r:id="rId18"/>
    <p:sldId id="267" r:id="rId19"/>
    <p:sldId id="270" r:id="rId20"/>
    <p:sldId id="382" r:id="rId21"/>
    <p:sldId id="383" r:id="rId22"/>
    <p:sldId id="384" r:id="rId23"/>
    <p:sldId id="385" r:id="rId24"/>
    <p:sldId id="386" r:id="rId25"/>
    <p:sldId id="262" r:id="rId26"/>
    <p:sldId id="257" r:id="rId27"/>
    <p:sldId id="258" r:id="rId28"/>
    <p:sldId id="259" r:id="rId29"/>
    <p:sldId id="276" r:id="rId30"/>
    <p:sldId id="278" r:id="rId31"/>
    <p:sldId id="268" r:id="rId32"/>
    <p:sldId id="269" r:id="rId33"/>
    <p:sldId id="272" r:id="rId34"/>
    <p:sldId id="279" r:id="rId35"/>
    <p:sldId id="273" r:id="rId36"/>
    <p:sldId id="256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>
        <p:scale>
          <a:sx n="46" d="100"/>
          <a:sy n="46" d="100"/>
        </p:scale>
        <p:origin x="7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50CF9-8F7D-4C5C-A0F4-7B69D627B9A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A60C-5F0F-41C1-831A-42A495F7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A60C-5F0F-41C1-831A-42A495F7A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8780-81CD-470B-8B39-2B343FE8E0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19393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304642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3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4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1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61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0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2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49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172533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10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1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57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82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92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40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55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4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4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0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269827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67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8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5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5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7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39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79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08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56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6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1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36216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0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58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7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4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5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1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43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0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1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3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9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7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2777695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9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0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0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6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2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27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37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4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97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331031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88D-B704-4091-87F8-8D3E6BAE9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9C-4A72-4B80-9508-C665428B0A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2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B3A7-03FD-4788-9D10-7A0F7640C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77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CF53-051E-4402-8F8E-2C1FBDB9E4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18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47A9-4934-4148-BF69-26EEA6338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26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BB9-A049-4441-9D7E-FC256C42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5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71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C7DA-3343-4809-A926-8C1E9AAF9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5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52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895A-1526-441A-87C5-509597CD6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2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F109-EC6F-4D48-B350-6549215028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76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EA7E-9898-4D9D-A60A-E416A42A0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53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BF5F9">
                    <a:shade val="90000"/>
                  </a:srgbClr>
                </a:solidFill>
              </a:rPr>
              <a:t>First-Year Chemistry Unit 7-18/19-1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AA2D-DFD3-439E-AEEF-230B132BD8F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1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Title, Content and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ftr" idx="11"/>
          </p:nvPr>
        </p:nvSpPr>
        <p:spPr>
          <a:xfrm>
            <a:off x="4165600" y="6557964"/>
            <a:ext cx="386080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975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5_00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461933" y="1739901"/>
            <a:ext cx="743373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1" y="6340475"/>
            <a:ext cx="7126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Christopher G. Hamaker, Illinois State University, Normal 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5F5F5F"/>
                </a:solidFill>
              </a:rPr>
              <a:t>© 2008, Prentice Hall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934" y="2455863"/>
            <a:ext cx="4015317" cy="914400"/>
          </a:xfrm>
          <a:prstGeom prst="rect">
            <a:avLst/>
          </a:prstGeom>
          <a:solidFill>
            <a:srgbClr val="00A26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558800" cy="6858000"/>
          </a:xfrm>
          <a:prstGeom prst="rect">
            <a:avLst/>
          </a:prstGeom>
          <a:solidFill>
            <a:srgbClr val="00A260"/>
          </a:solidFill>
          <a:ln w="9525">
            <a:solidFill>
              <a:srgbClr val="00A2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618" y="3338513"/>
            <a:ext cx="5234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Acids and Bases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685" y="0"/>
            <a:ext cx="116353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ＭＳ Ｐゴシック" panose="020B0600070205080204" pitchFamily="34" charset="-128"/>
              </a:rPr>
              <a:t>INTRODUCTORY CHEMISTRY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4000">
                <a:solidFill>
                  <a:srgbClr val="00A260"/>
                </a:solidFill>
                <a:latin typeface="Arial" pitchFamily="-112" charset="0"/>
                <a:ea typeface="ＭＳ Ｐゴシック" panose="020B0600070205080204" pitchFamily="34" charset="-128"/>
              </a:rPr>
              <a:t>Concepts &amp; Connections</a:t>
            </a:r>
            <a:br>
              <a:rPr lang="en-US" sz="18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br>
              <a:rPr lang="en-US" sz="400">
                <a:solidFill>
                  <a:srgbClr val="000000"/>
                </a:solidFill>
                <a:latin typeface="Arial" pitchFamily="-112" charset="0"/>
                <a:ea typeface="ＭＳ Ｐゴシック" panose="020B0600070205080204" pitchFamily="34" charset="-128"/>
              </a:rPr>
            </a:br>
            <a:r>
              <a:rPr lang="en-US" sz="2200">
                <a:solidFill>
                  <a:srgbClr val="0078C6"/>
                </a:solidFill>
                <a:latin typeface="Arial" pitchFamily="-112" charset="0"/>
                <a:ea typeface="ＭＳ Ｐゴシック" panose="020B0600070205080204" pitchFamily="34" charset="-128"/>
              </a:rPr>
              <a:t>Fifth Edition by Charles H. Corwin</a:t>
            </a:r>
          </a:p>
        </p:txBody>
      </p:sp>
    </p:spTree>
    <p:extLst>
      <p:ext uri="{BB962C8B-B14F-4D97-AF65-F5344CB8AC3E}">
        <p14:creationId xmlns:p14="http://schemas.microsoft.com/office/powerpoint/2010/main" val="3193618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A707-8D1D-4CB1-A290-6837E0A8D9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03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4463-337C-4770-A49F-E70CBB939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278-8DF9-4CE7-859B-8254D5978B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19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6D81-F310-4DBC-B33F-1A3268AF1F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4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11F1-E1A4-4525-82C7-8EA4F6B2B8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25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11D1-D1C0-4E0B-BA0F-512BFDF16B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00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37F1-15CB-4DD8-8082-E4396D2F38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93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1B1F-14AB-4C36-B808-B19CF5744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41E2-20B8-4CE9-A01D-DFE7FAAB0E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3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19C4-C2E8-4430-8FAB-D7FBBB6746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66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F5A4-1956-4136-A025-3BCB92F080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08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5797549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955676"/>
            <a:ext cx="5799667" cy="590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Unit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BB03-C1E3-44D3-8998-8402DCAEB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7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2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63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0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0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5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F7383-5D41-4936-829A-91481BD7AD1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3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55" r:id="rId13"/>
    <p:sldLayoutId id="214748385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7964"/>
            <a:ext cx="3860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Unit 12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32634" y="6534150"/>
            <a:ext cx="8593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C326D-EE06-4C31-93EE-E901BAD6D054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19151"/>
            <a:ext cx="12192000" cy="3175"/>
          </a:xfrm>
          <a:prstGeom prst="line">
            <a:avLst/>
          </a:prstGeom>
          <a:noFill/>
          <a:ln w="19050">
            <a:solidFill>
              <a:srgbClr val="0078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11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 8 Part II: Acids and Bases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90945" y="973015"/>
            <a:ext cx="11526981" cy="65612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Pure water has an equal concentration of the hydronium ion H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O</a:t>
            </a:r>
            <a:r>
              <a:rPr lang="en-US" altLang="en-US" sz="3600" baseline="30000" dirty="0"/>
              <a:t>+ </a:t>
            </a:r>
            <a:r>
              <a:rPr lang="en-US" altLang="en-US" sz="3600" dirty="0"/>
              <a:t>(</a:t>
            </a:r>
            <a:r>
              <a:rPr lang="en-US" altLang="en-US" sz="3600" i="1" dirty="0" err="1"/>
              <a:t>aq</a:t>
            </a:r>
            <a:r>
              <a:rPr lang="en-US" altLang="en-US" sz="3600" i="1" dirty="0"/>
              <a:t>)</a:t>
            </a:r>
            <a:r>
              <a:rPr lang="en-US" altLang="en-US" sz="3600" dirty="0"/>
              <a:t> and the hydroxide ion OH</a:t>
            </a:r>
            <a:r>
              <a:rPr lang="en-US" altLang="en-US" sz="3600" baseline="30000" dirty="0"/>
              <a:t>–</a:t>
            </a:r>
            <a:r>
              <a:rPr lang="en-US" altLang="en-US" sz="3600" dirty="0"/>
              <a:t>(</a:t>
            </a:r>
            <a:r>
              <a:rPr lang="en-US" altLang="en-US" sz="3600" i="1" dirty="0" err="1"/>
              <a:t>aq</a:t>
            </a:r>
            <a:r>
              <a:rPr lang="en-US" altLang="en-US" sz="3600" dirty="0"/>
              <a:t>) because it self-ionizes:</a:t>
            </a:r>
          </a:p>
          <a:p>
            <a:pPr marL="0" indent="0">
              <a:buNone/>
            </a:pPr>
            <a:r>
              <a:rPr lang="en-US" altLang="en-US" sz="3600" dirty="0"/>
              <a:t>		2H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O(</a:t>
            </a:r>
            <a:r>
              <a:rPr lang="en-US" altLang="en-US" sz="3600" i="1" dirty="0"/>
              <a:t>l</a:t>
            </a:r>
            <a:r>
              <a:rPr lang="en-US" altLang="en-US" sz="3600" dirty="0"/>
              <a:t>) ↔  H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O</a:t>
            </a:r>
            <a:r>
              <a:rPr lang="en-US" altLang="en-US" sz="3600" baseline="30000" dirty="0"/>
              <a:t>+ </a:t>
            </a:r>
            <a:r>
              <a:rPr lang="en-US" altLang="en-US" sz="3600" dirty="0"/>
              <a:t>(</a:t>
            </a:r>
            <a:r>
              <a:rPr lang="en-US" altLang="en-US" sz="3600" i="1" dirty="0" err="1"/>
              <a:t>aq</a:t>
            </a:r>
            <a:r>
              <a:rPr lang="en-US" altLang="en-US" sz="3600" i="1" dirty="0"/>
              <a:t>) + </a:t>
            </a:r>
            <a:r>
              <a:rPr lang="en-US" altLang="en-US" sz="3600" dirty="0"/>
              <a:t> OH</a:t>
            </a:r>
            <a:r>
              <a:rPr lang="en-US" altLang="en-US" sz="3600" baseline="30000" dirty="0"/>
              <a:t>–</a:t>
            </a:r>
            <a:r>
              <a:rPr lang="en-US" altLang="en-US" sz="3600" dirty="0"/>
              <a:t>(</a:t>
            </a:r>
            <a:r>
              <a:rPr lang="en-US" altLang="en-US" sz="3600" i="1" dirty="0" err="1"/>
              <a:t>aq</a:t>
            </a:r>
            <a:r>
              <a:rPr lang="en-US" altLang="en-US" sz="3600" dirty="0"/>
              <a:t>)  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r>
              <a:rPr lang="en-US" altLang="en-US" sz="3600" b="1" dirty="0"/>
              <a:t>Acids</a:t>
            </a:r>
            <a:r>
              <a:rPr lang="en-US" altLang="en-US" sz="3600" dirty="0"/>
              <a:t> and </a:t>
            </a:r>
            <a:r>
              <a:rPr lang="en-US" altLang="en-US" sz="3600" b="1" dirty="0"/>
              <a:t>Bases</a:t>
            </a:r>
            <a:r>
              <a:rPr lang="en-US" altLang="en-US" sz="3600" dirty="0"/>
              <a:t> are substances that disrupt the balance of the hydronium ion and the hydroxide ion in a water solution.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013B8FF-CEB5-49E7-AAC1-33C033BEB79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3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509" y="925513"/>
            <a:ext cx="11430000" cy="52006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Svante Arrhenius proposed the following definitions for acids and bases in 1884: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Arrhenius acid</a:t>
            </a:r>
            <a:r>
              <a:rPr lang="en-US" altLang="en-US" dirty="0">
                <a:ea typeface="ＭＳ Ｐゴシック" panose="020B0600070205080204" pitchFamily="34" charset="-128"/>
              </a:rPr>
              <a:t> is a substance that ionizes in water to produce hydrogen ions.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Arrhenius base</a:t>
            </a:r>
            <a:r>
              <a:rPr lang="en-US" altLang="en-US" dirty="0">
                <a:ea typeface="ＭＳ Ｐゴシック" panose="020B0600070205080204" pitchFamily="34" charset="-128"/>
              </a:rPr>
              <a:t> is a substance that dissociates in water to release hydroxide ions.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For example, </a:t>
            </a:r>
            <a:r>
              <a:rPr lang="en-US" altLang="en-US" dirty="0" err="1"/>
              <a:t>HCl</a:t>
            </a:r>
            <a:r>
              <a:rPr lang="en-US" altLang="en-US" dirty="0"/>
              <a:t> is an Arrhenius acid and </a:t>
            </a:r>
            <a:r>
              <a:rPr lang="en-US" altLang="en-US" dirty="0" err="1"/>
              <a:t>NaOH</a:t>
            </a:r>
            <a:r>
              <a:rPr lang="en-US" altLang="en-US" dirty="0"/>
              <a:t> is an Arrhenius base.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Arrhenius 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16981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364" y="965201"/>
            <a:ext cx="11291454" cy="4906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strength of an Arrhenius acid is measured by the degree of ionization in solution.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acid HCl ionizes into H</a:t>
            </a:r>
            <a:r>
              <a:rPr lang="en-US" altLang="en-US" baseline="30000" dirty="0"/>
              <a:t>+</a:t>
            </a:r>
            <a:r>
              <a:rPr lang="en-US" altLang="en-US" dirty="0"/>
              <a:t> and Cl</a:t>
            </a:r>
            <a:r>
              <a:rPr lang="en-US" altLang="en-US" baseline="30000" dirty="0"/>
              <a:t>–</a:t>
            </a:r>
            <a:r>
              <a:rPr lang="en-US" altLang="en-US" dirty="0"/>
              <a:t> ions in solution.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strength of an Arrhenius base is measured by the degree of dissociation in solution.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u="sng" dirty="0"/>
              <a:t>Dissociation</a:t>
            </a:r>
            <a:r>
              <a:rPr lang="en-US" altLang="en-US" dirty="0"/>
              <a:t> is the process where cations and anions in an ionic compound separate in solution.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A formula unit of NaOH dissociates into Na</a:t>
            </a:r>
            <a:r>
              <a:rPr lang="en-US" altLang="en-US" baseline="30000" dirty="0"/>
              <a:t>+</a:t>
            </a:r>
            <a:r>
              <a:rPr lang="en-US" altLang="en-US" dirty="0"/>
              <a:t> and OH</a:t>
            </a:r>
            <a:r>
              <a:rPr lang="en-US" altLang="en-US" baseline="30000" dirty="0"/>
              <a:t>–</a:t>
            </a:r>
            <a:r>
              <a:rPr lang="en-US" altLang="en-US" dirty="0"/>
              <a:t> ions in solution.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Strengths of Acids &amp; Bases</a:t>
            </a:r>
          </a:p>
        </p:txBody>
      </p:sp>
    </p:spTree>
    <p:extLst>
      <p:ext uri="{BB962C8B-B14F-4D97-AF65-F5344CB8AC3E}">
        <p14:creationId xmlns:p14="http://schemas.microsoft.com/office/powerpoint/2010/main" val="9860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927100"/>
            <a:ext cx="8775700" cy="56769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All Arrhenius acids have a hydrogen atom bonded to the rest of the molecule by a polar bond.  This bond is broken when the acid ionizes.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Polar water molecules help ionize the acid by pulling the hydrogen atom away: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HCl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+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)  → 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+ Cl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   (</a:t>
            </a: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ea typeface="ＭＳ Ｐゴシック" panose="020B0600070205080204" pitchFamily="34" charset="-128"/>
              </a:rPr>
              <a:t>100%)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HC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+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) 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 </a:t>
            </a:r>
            <a:r>
              <a:rPr lang="en-US" altLang="en-US" sz="2400" dirty="0">
                <a:ea typeface="ＭＳ Ｐゴシック" panose="020B0600070205080204" pitchFamily="34" charset="-128"/>
              </a:rPr>
              <a:t> 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+ C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>
                <a:ea typeface="ＭＳ Ｐゴシック" panose="020B0600070205080204" pitchFamily="34" charset="-128"/>
              </a:rPr>
              <a:t>)    (</a:t>
            </a: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ea typeface="ＭＳ Ｐゴシック" panose="020B0600070205080204" pitchFamily="34" charset="-128"/>
              </a:rPr>
              <a:t>1%)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</a:t>
            </a:r>
            <a:r>
              <a:rPr lang="en-US" altLang="en-US" b="1" i="1" u="sng" dirty="0"/>
              <a:t>hydronium ion</a:t>
            </a:r>
            <a:r>
              <a:rPr lang="en-US" altLang="en-US" dirty="0"/>
              <a:t>,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, is formed when the aqueous hydrogen ion attaches to a water molecule.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Arrhenius Acids in Solution</a:t>
            </a:r>
          </a:p>
        </p:txBody>
      </p:sp>
    </p:spTree>
    <p:extLst>
      <p:ext uri="{BB962C8B-B14F-4D97-AF65-F5344CB8AC3E}">
        <p14:creationId xmlns:p14="http://schemas.microsoft.com/office/powerpoint/2010/main" val="253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</a:t>
            </a:r>
            <a:r>
              <a:rPr lang="en-US" sz="3600" dirty="0" err="1"/>
              <a:t>Ø</a:t>
            </a:r>
            <a:r>
              <a:rPr lang="en-US" dirty="0" err="1"/>
              <a:t>nsted</a:t>
            </a:r>
            <a:r>
              <a:rPr lang="en-US" dirty="0"/>
              <a:t>-Lowry Acids and Bases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definition includes a lot more substances than Arrhenius acids and bases.</a:t>
            </a:r>
          </a:p>
          <a:p>
            <a:r>
              <a:rPr lang="en-US" dirty="0"/>
              <a:t>Substances that are only </a:t>
            </a:r>
            <a:r>
              <a:rPr lang="en-US" dirty="0" err="1"/>
              <a:t>Br</a:t>
            </a:r>
            <a:r>
              <a:rPr lang="en-US" sz="1800" b="1" dirty="0" err="1"/>
              <a:t>Ø</a:t>
            </a:r>
            <a:r>
              <a:rPr lang="en-US" dirty="0" err="1"/>
              <a:t>nsted</a:t>
            </a:r>
            <a:r>
              <a:rPr lang="en-US" dirty="0"/>
              <a:t>-Lowry acids and bases are not strong, and therefore when they react with each other they reach equilibrium with their conjugates.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682D5-AB46-48B2-8627-EE224060006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Br</a:t>
            </a:r>
            <a:r>
              <a:rPr lang="en-US" sz="3600" dirty="0" err="1"/>
              <a:t>Ø</a:t>
            </a:r>
            <a:r>
              <a:rPr lang="en-US" dirty="0" err="1"/>
              <a:t>nsted</a:t>
            </a:r>
            <a:r>
              <a:rPr lang="en-US" dirty="0"/>
              <a:t>-Lowry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243363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0000"/>
                </a:solidFill>
              </a:rPr>
              <a:t>Acids</a:t>
            </a:r>
            <a:r>
              <a:rPr lang="en-US" sz="3600" dirty="0"/>
              <a:t> are any substance that can </a:t>
            </a:r>
            <a:r>
              <a:rPr lang="en-US" sz="3600" b="1" u="sng" dirty="0">
                <a:solidFill>
                  <a:srgbClr val="FF0000"/>
                </a:solidFill>
              </a:rPr>
              <a:t>donate</a:t>
            </a:r>
            <a:r>
              <a:rPr lang="en-US" sz="3600" dirty="0"/>
              <a:t> a proton (H</a:t>
            </a:r>
            <a:r>
              <a:rPr lang="en-US" sz="3600" baseline="30000" dirty="0"/>
              <a:t>+</a:t>
            </a:r>
            <a:r>
              <a:rPr lang="en-US" sz="3600" dirty="0"/>
              <a:t>)</a:t>
            </a:r>
          </a:p>
          <a:p>
            <a:pPr eaLnBrk="1" hangingPunct="1"/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Bases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are any substance that can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accept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a proton (H</a:t>
            </a:r>
            <a:r>
              <a:rPr lang="en-US" sz="3600" baseline="30000" dirty="0"/>
              <a:t>+</a:t>
            </a:r>
            <a:r>
              <a:rPr lang="en-US" sz="3600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682D5-AB46-48B2-8627-EE224060006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819401" y="5029201"/>
            <a:ext cx="15732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prstClr val="black"/>
                </a:solidFill>
                <a:latin typeface="Times New Roman" pitchFamily="18" charset="0"/>
              </a:rPr>
              <a:t>Acid</a:t>
            </a: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Proton Donor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419600" y="5029201"/>
            <a:ext cx="185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Proton Acceptor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323701" y="4495801"/>
            <a:ext cx="6312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HF(g) + 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O(l)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↔ 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 + F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076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Conjugate Pairs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62201" y="1866899"/>
            <a:ext cx="7772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These reversible reactions have an acid and base on both sides</a:t>
            </a:r>
          </a:p>
          <a:p>
            <a:pPr eaLnBrk="1" hangingPunct="1"/>
            <a:r>
              <a:rPr lang="en-US" sz="2800" dirty="0"/>
              <a:t>Pairs that differ by only one proton (H</a:t>
            </a:r>
            <a:r>
              <a:rPr lang="en-US" sz="2800" baseline="30000" dirty="0"/>
              <a:t>+</a:t>
            </a:r>
            <a:r>
              <a:rPr lang="en-US" sz="2800" dirty="0"/>
              <a:t>) are called conjugates.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682D5-AB46-48B2-8627-EE224060006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1" y="4495801"/>
            <a:ext cx="87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Acid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681539" y="4495801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227356" y="3962401"/>
            <a:ext cx="6375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HF(g) + 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O(l)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 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 +Fˉ(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248401" y="4495800"/>
            <a:ext cx="164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Acid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8077201" y="4495800"/>
            <a:ext cx="164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1274" name="AutoShape 9"/>
          <p:cNvCxnSpPr>
            <a:cxnSpLocks noChangeShapeType="1"/>
          </p:cNvCxnSpPr>
          <p:nvPr/>
        </p:nvCxnSpPr>
        <p:spPr bwMode="auto">
          <a:xfrm rot="16200000" flipH="1">
            <a:off x="6181725" y="4486275"/>
            <a:ext cx="1588" cy="1849438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275" name="AutoShape 10"/>
          <p:cNvCxnSpPr>
            <a:cxnSpLocks noChangeShapeType="1"/>
          </p:cNvCxnSpPr>
          <p:nvPr/>
        </p:nvCxnSpPr>
        <p:spPr bwMode="auto">
          <a:xfrm rot="16200000" flipH="1">
            <a:off x="6327775" y="2892425"/>
            <a:ext cx="1588" cy="5494338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3822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A stronger acid will make a weaker conjugate base</a:t>
            </a:r>
          </a:p>
          <a:p>
            <a:pPr eaLnBrk="1" hangingPunct="1"/>
            <a:r>
              <a:rPr lang="en-US" sz="3600" b="1" dirty="0"/>
              <a:t>A weaker acid will make a stronger conjugate base.</a:t>
            </a:r>
          </a:p>
          <a:p>
            <a:pPr eaLnBrk="1" hangingPunct="1"/>
            <a:r>
              <a:rPr lang="en-US" sz="3600" b="1" dirty="0"/>
              <a:t>Same for strong &amp; weak bases.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682D5-AB46-48B2-8627-EE224060006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about H</a:t>
            </a:r>
            <a:r>
              <a:rPr lang="en-US" baseline="-25000" dirty="0"/>
              <a:t>2</a:t>
            </a:r>
            <a:r>
              <a:rPr lang="en-US" dirty="0"/>
              <a:t>O? Acid or Base?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682D5-AB46-48B2-8627-EE224060006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286001" y="2743201"/>
            <a:ext cx="87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Acid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872159" y="2819400"/>
            <a:ext cx="901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</a:rPr>
              <a:t>Base</a:t>
            </a:r>
            <a:endParaRPr lang="en-US" sz="2400" b="1" dirty="0">
              <a:solidFill>
                <a:srgbClr val="0F6FC6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175098" y="2133601"/>
            <a:ext cx="6651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HCl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(g) + </a:t>
            </a:r>
            <a:r>
              <a:rPr lang="en-US" sz="32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</a:rPr>
              <a:t>O(l)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 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 +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Cl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257801" y="2819400"/>
            <a:ext cx="164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Acid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7315201" y="2895600"/>
            <a:ext cx="164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1274" name="AutoShape 9"/>
          <p:cNvCxnSpPr>
            <a:cxnSpLocks noChangeShapeType="1"/>
          </p:cNvCxnSpPr>
          <p:nvPr/>
        </p:nvCxnSpPr>
        <p:spPr bwMode="auto">
          <a:xfrm rot="16200000" flipH="1">
            <a:off x="5191125" y="2809875"/>
            <a:ext cx="1588" cy="1849438"/>
          </a:xfrm>
          <a:prstGeom prst="bentConnector3">
            <a:avLst>
              <a:gd name="adj1" fmla="val 229942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275" name="AutoShape 10"/>
          <p:cNvCxnSpPr>
            <a:cxnSpLocks noChangeShapeType="1"/>
          </p:cNvCxnSpPr>
          <p:nvPr/>
        </p:nvCxnSpPr>
        <p:spPr bwMode="auto">
          <a:xfrm rot="16200000" flipH="1">
            <a:off x="5413375" y="1063625"/>
            <a:ext cx="1588" cy="5494338"/>
          </a:xfrm>
          <a:prstGeom prst="bentConnector3">
            <a:avLst>
              <a:gd name="adj1" fmla="val 324480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948352" y="51816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Acid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86001" y="5257801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26264" y="4572001"/>
            <a:ext cx="6901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NH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(g) +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O(l)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 NH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 + OH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aq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31620" y="5181600"/>
            <a:ext cx="16578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02819" y="5105401"/>
            <a:ext cx="1657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Conjugate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139754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196942"/>
            <a:ext cx="7851648" cy="1240302"/>
          </a:xfrm>
        </p:spPr>
        <p:txBody>
          <a:bodyPr/>
          <a:lstStyle/>
          <a:p>
            <a:pPr algn="ctr"/>
            <a:r>
              <a:rPr lang="en-US" dirty="0"/>
              <a:t>pH and pOH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0C320-C246-488A-9DB7-CF5151032B0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46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4000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4400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21168" y="1493516"/>
            <a:ext cx="7965831" cy="5076096"/>
            <a:chOff x="1010298" y="2025214"/>
            <a:chExt cx="6632250" cy="43633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98" y="2025214"/>
              <a:ext cx="6632250" cy="43633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09800" y="2209800"/>
              <a:ext cx="79947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Verdana" pitchFamily="34" charset="0"/>
                </a:rPr>
                <a:t>Acid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2206159"/>
              <a:ext cx="129540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Verdana" pitchFamily="34" charset="0"/>
                </a:rPr>
                <a:t>Neutral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2209800"/>
              <a:ext cx="106680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F6FC6"/>
                  </a:solidFill>
                  <a:latin typeface="Verdana" pitchFamily="34" charset="0"/>
                </a:rPr>
                <a:t>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79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153" y="1046162"/>
            <a:ext cx="11319164" cy="5487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pH is a measure of the acidity of a solution.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A neutral solution has a pH of 7, an acidic solution has a pH less than 7, and a basic solution has a pH greater than 7.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The pH scale uses powers of 10 to express the hydrogen/hydronium ion concentration.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Mathematically: pH = –log[H</a:t>
            </a:r>
            <a:r>
              <a:rPr lang="en-US" altLang="en-US" baseline="30000" dirty="0"/>
              <a:t>+</a:t>
            </a:r>
            <a:r>
              <a:rPr lang="en-US" altLang="en-US" dirty="0"/>
              <a:t>]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[H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</a:rPr>
              <a:t>] is the molar hydrogen/hydronium ion concentration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pH Concept</a:t>
            </a:r>
          </a:p>
        </p:txBody>
      </p:sp>
    </p:spTree>
    <p:extLst>
      <p:ext uri="{BB962C8B-B14F-4D97-AF65-F5344CB8AC3E}">
        <p14:creationId xmlns:p14="http://schemas.microsoft.com/office/powerpoint/2010/main" val="1639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CA58B-4F45-49A7-89B9-D2EBA66A4B07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621" y="1116303"/>
            <a:ext cx="11732758" cy="48545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An </a:t>
            </a:r>
            <a:r>
              <a:rPr lang="en-US" altLang="en-US" sz="2800" b="1" i="1" u="sng" dirty="0"/>
              <a:t>acid</a:t>
            </a:r>
            <a:r>
              <a:rPr lang="en-US" altLang="en-US" sz="2800" dirty="0"/>
              <a:t> is any substance that releases hydrogen ions, 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into water (making more hydronium ions.) (H30&gt;OH in the solution)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Acids have a sour taste; lemons, limes, and vinegar are acidic.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A </a:t>
            </a:r>
            <a:r>
              <a:rPr lang="en-US" altLang="en-US" sz="2800" b="1" i="1" u="sng" dirty="0"/>
              <a:t>base</a:t>
            </a:r>
            <a:r>
              <a:rPr lang="en-US" altLang="en-US" sz="2800" dirty="0"/>
              <a:t> is a substance that releases hydroxide ions, OH</a:t>
            </a:r>
            <a:r>
              <a:rPr lang="en-US" altLang="en-US" sz="2800" baseline="30000" dirty="0"/>
              <a:t> –</a:t>
            </a:r>
            <a:r>
              <a:rPr lang="en-US" altLang="en-US" sz="2800" dirty="0"/>
              <a:t>, into water, and therefore hydroxide ion concentration is greater than hydronium 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/>
              <a:t>Bases have a slippery, soapy feel. Also have a bitter taste.	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sz="2800" dirty="0"/>
              <a:t>A </a:t>
            </a:r>
            <a:r>
              <a:rPr lang="en-US" sz="2800" b="1" dirty="0"/>
              <a:t>salt</a:t>
            </a:r>
            <a:r>
              <a:rPr lang="en-US" sz="2800" dirty="0"/>
              <a:t> is an ionic compound that comes from anion of an acid and cation of a base and is produced from a neutralization reaction.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Can be neutral, acidic, or basic when reacting with water molecules.</a:t>
            </a:r>
            <a:r>
              <a:rPr lang="en-US" altLang="en-US" sz="2800" dirty="0"/>
              <a:t>			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Acids &amp; Bases</a:t>
            </a:r>
          </a:p>
        </p:txBody>
      </p:sp>
    </p:spTree>
    <p:extLst>
      <p:ext uri="{BB962C8B-B14F-4D97-AF65-F5344CB8AC3E}">
        <p14:creationId xmlns:p14="http://schemas.microsoft.com/office/powerpoint/2010/main" val="34152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32DE0-22D4-4F65-AD30-E742D5EFA54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8363" y="1371600"/>
            <a:ext cx="10464800" cy="51625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What is the pH if the hydrogen ion concentration in a vinegar solution is 0.001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pH = –log[H</a:t>
            </a:r>
            <a:r>
              <a:rPr lang="en-US" altLang="en-US" baseline="30000" dirty="0"/>
              <a:t>+</a:t>
            </a:r>
            <a:r>
              <a:rPr lang="en-US" altLang="en-US" dirty="0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pH = –log(0.001)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pH = –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baseline="-25000" dirty="0"/>
              <a:t> </a:t>
            </a:r>
            <a:r>
              <a:rPr lang="en-US" altLang="en-US" dirty="0"/>
              <a:t>–3) = 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pH of the vinegar is 3, so the vinegar is acidic.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pH</a:t>
            </a:r>
          </a:p>
        </p:txBody>
      </p:sp>
    </p:spTree>
    <p:extLst>
      <p:ext uri="{BB962C8B-B14F-4D97-AF65-F5344CB8AC3E}">
        <p14:creationId xmlns:p14="http://schemas.microsoft.com/office/powerpoint/2010/main" val="26528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BB68C-2E70-4D0B-853B-6C4BA2C42A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7309" y="1371600"/>
            <a:ext cx="11222182" cy="51625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If we rearrange the pH equation for [H</a:t>
            </a:r>
            <a:r>
              <a:rPr lang="en-US" altLang="en-US" baseline="30000" dirty="0"/>
              <a:t>+</a:t>
            </a:r>
            <a:r>
              <a:rPr lang="en-US" altLang="en-US" dirty="0"/>
              <a:t>], we get: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	[H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 = 10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–pH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Milk has a pH of 6.  What is the concentration of hydrogen ion in milk?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[H</a:t>
            </a:r>
            <a:r>
              <a:rPr lang="en-US" altLang="en-US" baseline="30000" dirty="0"/>
              <a:t>+</a:t>
            </a:r>
            <a:r>
              <a:rPr lang="en-US" altLang="en-US" dirty="0"/>
              <a:t>] = 10</a:t>
            </a:r>
            <a:r>
              <a:rPr lang="en-US" altLang="en-US" baseline="30000" dirty="0"/>
              <a:t>–pH</a:t>
            </a:r>
            <a:r>
              <a:rPr lang="en-US" altLang="en-US" dirty="0"/>
              <a:t> = 10</a:t>
            </a:r>
            <a:r>
              <a:rPr lang="en-US" altLang="en-US" baseline="30000" dirty="0"/>
              <a:t>–6</a:t>
            </a:r>
            <a:r>
              <a:rPr lang="en-US" altLang="en-US" dirty="0"/>
              <a:t> = 0.000001 </a:t>
            </a:r>
            <a:r>
              <a:rPr lang="en-US" altLang="en-US" i="1" dirty="0"/>
              <a:t>M</a:t>
            </a:r>
            <a:endParaRPr lang="en-US" altLang="en-US" i="1" baseline="30000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[H</a:t>
            </a:r>
            <a:r>
              <a:rPr lang="en-US" altLang="en-US" baseline="30000" dirty="0"/>
              <a:t>+</a:t>
            </a:r>
            <a:r>
              <a:rPr lang="en-US" altLang="en-US" dirty="0"/>
              <a:t>] = 1 </a:t>
            </a:r>
            <a:r>
              <a:rPr lang="en-US" altLang="en-US" dirty="0">
                <a:cs typeface="Times New Roman" panose="02020603050405020304" pitchFamily="18" charset="0"/>
              </a:rPr>
              <a:t>×</a:t>
            </a:r>
            <a:r>
              <a:rPr lang="en-US" altLang="en-US" dirty="0"/>
              <a:t> 10</a:t>
            </a:r>
            <a:r>
              <a:rPr lang="en-US" altLang="en-US" baseline="30000" dirty="0"/>
              <a:t>–6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.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[H</a:t>
            </a:r>
            <a:r>
              <a:rPr lang="en-US" altLang="en-US" baseline="30000"/>
              <a:t>+</a:t>
            </a:r>
            <a:r>
              <a:rPr lang="en-US" altLang="en-US"/>
              <a:t>] from pH</a:t>
            </a:r>
          </a:p>
        </p:txBody>
      </p:sp>
    </p:spTree>
    <p:extLst>
      <p:ext uri="{BB962C8B-B14F-4D97-AF65-F5344CB8AC3E}">
        <p14:creationId xmlns:p14="http://schemas.microsoft.com/office/powerpoint/2010/main" val="41655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F55D1-D00F-41DE-9D66-3ED78BAA1E45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8982" y="1397000"/>
            <a:ext cx="9813636" cy="51371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What is the pH of blood with [H</a:t>
            </a:r>
            <a:r>
              <a:rPr lang="en-US" altLang="en-US" baseline="30000" dirty="0"/>
              <a:t>+</a:t>
            </a:r>
            <a:r>
              <a:rPr lang="en-US" altLang="en-US" dirty="0"/>
              <a:t>] = 4.8 </a:t>
            </a:r>
            <a:r>
              <a:rPr lang="en-US" altLang="en-US" dirty="0">
                <a:cs typeface="Times New Roman" panose="02020603050405020304" pitchFamily="18" charset="0"/>
              </a:rPr>
              <a:t>×</a:t>
            </a:r>
            <a:r>
              <a:rPr lang="en-US" altLang="en-US" dirty="0"/>
              <a:t> 10</a:t>
            </a:r>
            <a:r>
              <a:rPr lang="en-US" altLang="en-US" baseline="30000" dirty="0"/>
              <a:t>–8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pH = –log[H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 = –log(4.8 </a:t>
            </a:r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3200" dirty="0">
                <a:ea typeface="ＭＳ Ｐゴシック" panose="020B0600070205080204" pitchFamily="34" charset="-128"/>
              </a:rPr>
              <a:t> 10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–8</a:t>
            </a:r>
            <a:r>
              <a:rPr lang="en-US" altLang="en-US" sz="3200" dirty="0">
                <a:ea typeface="ＭＳ Ｐゴシック" panose="020B0600070205080204" pitchFamily="34" charset="-128"/>
              </a:rPr>
              <a:t>) = – (–7.3)</a:t>
            </a:r>
          </a:p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pH = 7.3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What is the [H</a:t>
            </a:r>
            <a:r>
              <a:rPr lang="en-US" altLang="en-US" baseline="30000" dirty="0"/>
              <a:t>+</a:t>
            </a:r>
            <a:r>
              <a:rPr lang="en-US" altLang="en-US" dirty="0"/>
              <a:t>] in orange juice with a pH of 2.75?</a:t>
            </a:r>
          </a:p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[H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 = 10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–pH</a:t>
            </a:r>
            <a:r>
              <a:rPr lang="en-US" altLang="en-US" sz="3200" dirty="0">
                <a:ea typeface="ＭＳ Ｐゴシック" panose="020B0600070205080204" pitchFamily="34" charset="-128"/>
              </a:rPr>
              <a:t> = 10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–2.75</a:t>
            </a:r>
            <a:r>
              <a:rPr lang="en-US" altLang="en-US" sz="3200" dirty="0">
                <a:ea typeface="ＭＳ Ｐゴシック" panose="020B0600070205080204" pitchFamily="34" charset="-128"/>
              </a:rPr>
              <a:t> = 0. 00178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M</a:t>
            </a:r>
          </a:p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[H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 = 1.78 </a:t>
            </a:r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3200" dirty="0">
                <a:ea typeface="ＭＳ Ｐゴシック" panose="020B0600070205080204" pitchFamily="34" charset="-128"/>
              </a:rPr>
              <a:t> 10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–3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Advanced pH Calculations (need calculator)</a:t>
            </a:r>
          </a:p>
        </p:txBody>
      </p:sp>
    </p:spTree>
    <p:extLst>
      <p:ext uri="{BB962C8B-B14F-4D97-AF65-F5344CB8AC3E}">
        <p14:creationId xmlns:p14="http://schemas.microsoft.com/office/powerpoint/2010/main" val="10668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248" y="889000"/>
            <a:ext cx="10212552" cy="5487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pH is a measure of the acidity of a solution.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pOH can also be used to measure the acidity of a solution.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Remember, as the concentration of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dirty="0"/>
              <a:t>   hydronium ion goes up, the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dirty="0"/>
              <a:t>   concentration of the hydroxide ion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dirty="0"/>
              <a:t>   goes down.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pOH Concept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6382" r="7781" b="5585"/>
          <a:stretch/>
        </p:blipFill>
        <p:spPr>
          <a:xfrm>
            <a:off x="6592704" y="2837793"/>
            <a:ext cx="5364227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pOH Concept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94192" y="1084629"/>
            <a:ext cx="12003616" cy="5902325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In an aqueous solution, [H</a:t>
            </a:r>
            <a:r>
              <a:rPr lang="en-US" altLang="en-US" baseline="30000" dirty="0">
                <a:solidFill>
                  <a:srgbClr val="000000"/>
                </a:solidFill>
              </a:rPr>
              <a:t>+</a:t>
            </a:r>
            <a:r>
              <a:rPr lang="en-US" altLang="en-US" dirty="0">
                <a:solidFill>
                  <a:srgbClr val="000000"/>
                </a:solidFill>
              </a:rPr>
              <a:t>][OH</a:t>
            </a:r>
            <a:r>
              <a:rPr lang="en-US" altLang="en-US" baseline="30000" dirty="0">
                <a:solidFill>
                  <a:srgbClr val="000000"/>
                </a:solidFill>
              </a:rPr>
              <a:t>-</a:t>
            </a:r>
            <a:r>
              <a:rPr lang="en-US" altLang="en-US" dirty="0">
                <a:solidFill>
                  <a:srgbClr val="000000"/>
                </a:solidFill>
              </a:rPr>
              <a:t>] = 1.0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×</a:t>
            </a:r>
            <a:r>
              <a:rPr lang="en-US" altLang="en-US" dirty="0">
                <a:solidFill>
                  <a:srgbClr val="000000"/>
                </a:solidFill>
              </a:rPr>
              <a:t> 10</a:t>
            </a:r>
            <a:r>
              <a:rPr lang="en-US" altLang="en-US" baseline="30000" dirty="0">
                <a:solidFill>
                  <a:srgbClr val="000000"/>
                </a:solidFill>
              </a:rPr>
              <a:t>-14</a:t>
            </a:r>
            <a:r>
              <a:rPr lang="en-US" altLang="en-US" dirty="0">
                <a:solidFill>
                  <a:srgbClr val="000000"/>
                </a:solidFill>
              </a:rPr>
              <a:t>.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This is the ionization constant of water, </a:t>
            </a:r>
            <a:r>
              <a:rPr lang="en-US" altLang="en-US" i="1" dirty="0">
                <a:solidFill>
                  <a:srgbClr val="000000"/>
                </a:solidFill>
              </a:rPr>
              <a:t>K</a:t>
            </a:r>
            <a:r>
              <a:rPr lang="en-US" altLang="en-US" baseline="-25000" dirty="0">
                <a:solidFill>
                  <a:srgbClr val="000000"/>
                </a:solidFill>
              </a:rPr>
              <a:t>w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dirty="0"/>
              <a:t>pH + pOH = 14</a:t>
            </a:r>
          </a:p>
          <a:p>
            <a:r>
              <a:rPr lang="en-US" dirty="0"/>
              <a:t>In pure water, pH and pOH are both 7  (at 25 degrees Celsius)</a:t>
            </a:r>
          </a:p>
          <a:p>
            <a:r>
              <a:rPr lang="en-US" dirty="0"/>
              <a:t>All aqueous solutions have a pH and a pOH.</a:t>
            </a:r>
          </a:p>
          <a:p>
            <a:r>
              <a:rPr lang="en-US" dirty="0"/>
              <a:t>The lower the pH of a solution, the higher the pOH of that same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#1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12003616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1733" y="1327944"/>
            <a:ext cx="97409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91731" y="1327944"/>
            <a:ext cx="91101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[OH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] of an aqueous solution is 1.0 x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-9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.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hat is the pOH?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What is the pH?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What 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 the [H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3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O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+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]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Is this solution acidic or basic?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2741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#1 answers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12003616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1733" y="1327944"/>
            <a:ext cx="97409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91731" y="1327944"/>
            <a:ext cx="91101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pOH = 9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pH = 5</a:t>
            </a:r>
          </a:p>
          <a:p>
            <a:pPr marL="742950" lvl="0" indent="-742950">
              <a:buFont typeface="Wingdings" pitchFamily="2" charset="2"/>
              <a:buAutoNum type="alphaLcParenR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[H</a:t>
            </a:r>
            <a:r>
              <a:rPr lang="en-US" sz="3200" baseline="-25000" dirty="0">
                <a:solidFill>
                  <a:sysClr val="windowText" lastClr="000000"/>
                </a:solidFill>
                <a:latin typeface="Constantia"/>
              </a:rPr>
              <a:t>3</a:t>
            </a: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O</a:t>
            </a:r>
            <a:r>
              <a:rPr lang="en-US" sz="3200" baseline="30000" dirty="0">
                <a:solidFill>
                  <a:sysClr val="windowText" lastClr="000000"/>
                </a:solidFill>
                <a:latin typeface="Constantia"/>
              </a:rPr>
              <a:t>+</a:t>
            </a: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] = 1.0 x 10</a:t>
            </a:r>
            <a:r>
              <a:rPr lang="en-US" sz="3200" baseline="30000" dirty="0">
                <a:solidFill>
                  <a:sysClr val="windowText" lastClr="000000"/>
                </a:solidFill>
                <a:latin typeface="Constantia"/>
              </a:rPr>
              <a:t>-5 </a:t>
            </a:r>
            <a:r>
              <a:rPr lang="en-US" sz="3200" i="1" dirty="0">
                <a:solidFill>
                  <a:sysClr val="windowText" lastClr="000000"/>
                </a:solidFill>
                <a:latin typeface="Constantia"/>
              </a:rPr>
              <a:t>M</a:t>
            </a:r>
          </a:p>
          <a:p>
            <a:pPr marL="742950" lvl="0" indent="-742950">
              <a:buFont typeface="Wingdings" pitchFamily="2" charset="2"/>
              <a:buAutoNum type="alphaLcParenR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onstantia"/>
              </a:rPr>
              <a:t>The aqueous solution is acidic.</a:t>
            </a:r>
          </a:p>
          <a:p>
            <a:pPr lvl="0">
              <a:buNone/>
              <a:defRPr/>
            </a:pPr>
            <a:endParaRPr lang="en-US" sz="3200" dirty="0">
              <a:solidFill>
                <a:sysClr val="windowText" lastClr="000000"/>
              </a:solidFill>
              <a:latin typeface="Constantia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endParaRPr lang="en-US" sz="3200" dirty="0">
              <a:solidFill>
                <a:sysClr val="windowText" lastClr="000000"/>
              </a:solidFill>
              <a:latin typeface="Constantia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996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#2 (calculator very helpful)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88384" y="955676"/>
            <a:ext cx="12003616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1733" y="1327944"/>
            <a:ext cx="97409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91731" y="1327944"/>
            <a:ext cx="91101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The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pOH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of an aqueous solution is 2.7.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hat is the [OH</a:t>
            </a:r>
            <a:r>
              <a:rPr lang="en-US" sz="4000" baseline="30000" dirty="0">
                <a:solidFill>
                  <a:sysClr val="windowText" lastClr="000000"/>
                </a:solidFill>
                <a:latin typeface="Constantia"/>
              </a:rPr>
              <a:t>-</a:t>
            </a: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]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What is the pH?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What is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the [H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+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]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Is this solution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acidic or basic?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50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1BB7-392F-4423-931D-463B70D6142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#2 answers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88384" y="1072906"/>
            <a:ext cx="12003616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1733" y="1327944"/>
            <a:ext cx="97409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91731" y="1327944"/>
            <a:ext cx="91101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The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pOH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of an aqueous solution is 2.7.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noProof="0" dirty="0">
                <a:solidFill>
                  <a:sysClr val="windowText" lastClr="000000"/>
                </a:solidFill>
                <a:latin typeface="Constantia"/>
              </a:rPr>
              <a:t>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 [OH</a:t>
            </a:r>
            <a:r>
              <a:rPr lang="en-US" sz="4000" baseline="30000" dirty="0">
                <a:solidFill>
                  <a:sysClr val="windowText" lastClr="000000"/>
                </a:solidFill>
                <a:latin typeface="Constantia"/>
              </a:rPr>
              <a:t>-</a:t>
            </a: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] = 2.0 x 10</a:t>
            </a:r>
            <a:r>
              <a:rPr lang="en-US" sz="4000" baseline="30000" dirty="0">
                <a:solidFill>
                  <a:sysClr val="windowText" lastClr="000000"/>
                </a:solidFill>
                <a:latin typeface="Constantia"/>
              </a:rPr>
              <a:t>-3</a:t>
            </a: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 </a:t>
            </a:r>
            <a:r>
              <a:rPr lang="en-US" sz="4000" i="1" dirty="0">
                <a:solidFill>
                  <a:sysClr val="windowText" lastClr="000000"/>
                </a:solidFill>
                <a:latin typeface="Constantia"/>
              </a:rPr>
              <a:t>M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The pH = 11.3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 [H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+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] = 5.0 x 10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-12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AutoNum type="alphaLcParenR"/>
              <a:tabLst/>
              <a:defRPr/>
            </a:pPr>
            <a:r>
              <a:rPr lang="en-US" sz="4000" noProof="0" dirty="0">
                <a:solidFill>
                  <a:sysClr val="windowText" lastClr="000000"/>
                </a:solidFill>
                <a:latin typeface="Constantia"/>
              </a:rPr>
              <a:t>The aqueous solution is basic</a:t>
            </a:r>
            <a:r>
              <a:rPr lang="en-US" sz="4000" dirty="0">
                <a:solidFill>
                  <a:sysClr val="windowText" lastClr="000000"/>
                </a:solidFill>
                <a:latin typeface="Constantia"/>
              </a:rPr>
              <a:t>.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04CA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1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4"/>
          <p:cNvSpPr txBox="1">
            <a:spLocks noGrp="1"/>
          </p:cNvSpPr>
          <p:nvPr>
            <p:ph type="body" idx="1"/>
          </p:nvPr>
        </p:nvSpPr>
        <p:spPr>
          <a:xfrm>
            <a:off x="300789" y="963613"/>
            <a:ext cx="11586411" cy="568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Recall, an acid neutralizes a base to produce a </a:t>
            </a:r>
            <a:r>
              <a:rPr lang="en-US" b="1"/>
              <a:t>salt</a:t>
            </a:r>
            <a:r>
              <a:rPr lang="en-US"/>
              <a:t> and water. (Double replacement reaction.)</a:t>
            </a:r>
            <a:endParaRPr/>
          </a:p>
          <a:p>
            <a:pPr marL="457200" lvl="1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/>
              <a:t>HCl(</a:t>
            </a:r>
            <a:r>
              <a:rPr lang="en-US" i="1"/>
              <a:t>aq</a:t>
            </a:r>
            <a:r>
              <a:rPr lang="en-US"/>
              <a:t>) + NaOH(</a:t>
            </a:r>
            <a:r>
              <a:rPr lang="en-US" i="1"/>
              <a:t>aq</a:t>
            </a:r>
            <a:r>
              <a:rPr lang="en-US"/>
              <a:t>)  →  NaCl(</a:t>
            </a:r>
            <a:r>
              <a:rPr lang="en-US" i="1"/>
              <a:t>aq</a:t>
            </a:r>
            <a:r>
              <a:rPr lang="en-US"/>
              <a:t>) + H</a:t>
            </a:r>
            <a:r>
              <a:rPr lang="en-US" baseline="-25000"/>
              <a:t>2</a:t>
            </a:r>
            <a:r>
              <a:rPr lang="en-US"/>
              <a:t>O(</a:t>
            </a:r>
            <a:r>
              <a:rPr lang="en-US" i="1"/>
              <a:t>l</a:t>
            </a:r>
            <a:r>
              <a:rPr lang="en-US"/>
              <a:t>)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The reaction produces the aqueous salt NaCl.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Using the equation:   M</a:t>
            </a:r>
            <a:r>
              <a:rPr lang="en-US" baseline="-25000"/>
              <a:t>A</a:t>
            </a:r>
            <a:r>
              <a:rPr lang="en-US"/>
              <a:t>V</a:t>
            </a:r>
            <a:r>
              <a:rPr lang="en-US" baseline="-25000"/>
              <a:t>A</a:t>
            </a:r>
            <a:r>
              <a:rPr lang="en-US"/>
              <a:t> = M</a:t>
            </a:r>
            <a:r>
              <a:rPr lang="en-US" baseline="-25000"/>
              <a:t>B</a:t>
            </a:r>
            <a:r>
              <a:rPr lang="en-US"/>
              <a:t>V</a:t>
            </a:r>
            <a:r>
              <a:rPr lang="en-US" baseline="-25000"/>
              <a:t>B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An unknown concentration of acid or base can be found if both volumes and the concentration of the other solution are known.  This is done with a </a:t>
            </a:r>
            <a:r>
              <a:rPr lang="en-US" sz="3600" b="1"/>
              <a:t>titration</a:t>
            </a:r>
            <a:r>
              <a:rPr lang="en-US"/>
              <a:t>.</a:t>
            </a:r>
            <a:endParaRPr baseline="-25000"/>
          </a:p>
        </p:txBody>
      </p:sp>
      <p:sp>
        <p:nvSpPr>
          <p:cNvPr id="311" name="Google Shape;311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about Neutralization Reactions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Salt Hydrolysis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097491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latin typeface="Arial" pitchFamily="34" charset="0"/>
              </a:rPr>
              <a:t>Hydrolyzing salts that come from:</a:t>
            </a:r>
          </a:p>
          <a:p>
            <a:pPr marL="990600" lvl="1" indent="-5334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3400" dirty="0">
                <a:latin typeface="Arial" pitchFamily="34" charset="0"/>
              </a:rPr>
              <a:t>a strong acid + a weak base = acidic</a:t>
            </a:r>
          </a:p>
          <a:p>
            <a:pPr marL="990600" lvl="1" indent="-5334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3400" dirty="0">
                <a:latin typeface="Arial" pitchFamily="34" charset="0"/>
              </a:rPr>
              <a:t>a weak acid + a strong base = basic</a:t>
            </a:r>
          </a:p>
          <a:p>
            <a:pPr marL="990600" lvl="1" indent="-5334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3400" dirty="0">
                <a:latin typeface="Arial" pitchFamily="34" charset="0"/>
              </a:rPr>
              <a:t>a strong acid + a strong base = neutral salt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400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latin typeface="Arial" pitchFamily="34" charset="0"/>
              </a:rPr>
              <a:t>“Strong” refers to the </a:t>
            </a:r>
            <a:r>
              <a:rPr lang="en-US" sz="3400" i="1" dirty="0">
                <a:latin typeface="Arial" pitchFamily="34" charset="0"/>
              </a:rPr>
              <a:t>degree of ionization or dissociation.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sz="3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uiExpand="1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5"/>
          <p:cNvSpPr txBox="1">
            <a:spLocks noGrp="1"/>
          </p:cNvSpPr>
          <p:nvPr>
            <p:ph type="body" idx="1"/>
          </p:nvPr>
        </p:nvSpPr>
        <p:spPr>
          <a:xfrm>
            <a:off x="204538" y="938213"/>
            <a:ext cx="6497052" cy="55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A </a:t>
            </a:r>
            <a:r>
              <a:rPr lang="en-US" b="1" i="1" u="sng"/>
              <a:t>titration</a:t>
            </a:r>
            <a:r>
              <a:rPr lang="en-US"/>
              <a:t> is used to analyze an acid solution using a solution of a base (or vice versa.)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A </a:t>
            </a:r>
            <a:r>
              <a:rPr lang="en-US" b="1"/>
              <a:t>measured volume of base </a:t>
            </a:r>
            <a:r>
              <a:rPr lang="en-US"/>
              <a:t>is added to the acid solution using a buret.  The </a:t>
            </a:r>
            <a:r>
              <a:rPr lang="en-US" b="1"/>
              <a:t>moles of base </a:t>
            </a:r>
            <a:r>
              <a:rPr lang="en-US"/>
              <a:t>that are added is then also the number of </a:t>
            </a:r>
            <a:r>
              <a:rPr lang="en-US" b="1"/>
              <a:t>moles of acid</a:t>
            </a:r>
            <a:r>
              <a:rPr lang="en-US"/>
              <a:t>. An indicator will change color at the stoichiometric </a:t>
            </a:r>
            <a:r>
              <a:rPr lang="en-US" b="1" i="1" u="sng"/>
              <a:t>endpoint</a:t>
            </a:r>
            <a:r>
              <a:rPr lang="en-US"/>
              <a:t> of the titration.</a:t>
            </a:r>
            <a:endParaRPr/>
          </a:p>
        </p:txBody>
      </p:sp>
      <p:sp>
        <p:nvSpPr>
          <p:cNvPr id="318" name="Google Shape;318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Acid-Base Titrations</a:t>
            </a:r>
            <a:endParaRPr/>
          </a:p>
        </p:txBody>
      </p:sp>
      <p:pic>
        <p:nvPicPr>
          <p:cNvPr id="319" name="Google Shape;3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667" y="938213"/>
            <a:ext cx="5629275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6"/>
          <p:cNvSpPr txBox="1">
            <a:spLocks noGrp="1"/>
          </p:cNvSpPr>
          <p:nvPr>
            <p:ph type="body" idx="1"/>
          </p:nvPr>
        </p:nvSpPr>
        <p:spPr>
          <a:xfrm>
            <a:off x="336883" y="812800"/>
            <a:ext cx="1164656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A solution that changes color as the pH changes is an </a:t>
            </a:r>
            <a:r>
              <a:rPr lang="en-US" b="1" i="1" u="sng"/>
              <a:t>acid-base indicator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Shown below are the three indicators at different pH values.</a:t>
            </a:r>
            <a:endParaRPr/>
          </a:p>
        </p:txBody>
      </p:sp>
      <p:grpSp>
        <p:nvGrpSpPr>
          <p:cNvPr id="326" name="Google Shape;326;p56"/>
          <p:cNvGrpSpPr/>
          <p:nvPr/>
        </p:nvGrpSpPr>
        <p:grpSpPr>
          <a:xfrm>
            <a:off x="1078832" y="2607468"/>
            <a:ext cx="9144000" cy="3294063"/>
            <a:chOff x="0" y="1975"/>
            <a:chExt cx="5760" cy="2075"/>
          </a:xfrm>
        </p:grpSpPr>
        <p:pic>
          <p:nvPicPr>
            <p:cNvPr id="327" name="Google Shape;327;p56" descr="fg15_02"/>
            <p:cNvPicPr preferRelativeResize="0"/>
            <p:nvPr/>
          </p:nvPicPr>
          <p:blipFill rotWithShape="1">
            <a:blip r:embed="rId3">
              <a:alphaModFix/>
            </a:blip>
            <a:srcRect l="3195" r="2916" b="44444"/>
            <a:stretch/>
          </p:blipFill>
          <p:spPr>
            <a:xfrm>
              <a:off x="0" y="1975"/>
              <a:ext cx="5760" cy="18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56"/>
            <p:cNvSpPr txBox="1"/>
            <p:nvPr/>
          </p:nvSpPr>
          <p:spPr>
            <a:xfrm>
              <a:off x="0" y="3723"/>
              <a:ext cx="5760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Methyl Red	    Bromothymol Blue        Phenolphthalein</a:t>
              </a:r>
              <a:endParaRPr/>
            </a:p>
          </p:txBody>
        </p:sp>
      </p:grpSp>
      <p:sp>
        <p:nvSpPr>
          <p:cNvPr id="329" name="Google Shape;32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Acid-Base Indicators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7"/>
          <p:cNvSpPr/>
          <p:nvPr/>
        </p:nvSpPr>
        <p:spPr>
          <a:xfrm>
            <a:off x="10162602" y="217341"/>
            <a:ext cx="482600" cy="4762500"/>
          </a:xfrm>
          <a:custGeom>
            <a:avLst/>
            <a:gdLst/>
            <a:ahLst/>
            <a:cxnLst/>
            <a:rect l="l" t="t" r="r" b="b"/>
            <a:pathLst>
              <a:path w="304" h="3000" extrusionOk="0">
                <a:moveTo>
                  <a:pt x="25" y="0"/>
                </a:moveTo>
                <a:lnTo>
                  <a:pt x="280" y="0"/>
                </a:lnTo>
                <a:lnTo>
                  <a:pt x="281" y="2493"/>
                </a:lnTo>
                <a:lnTo>
                  <a:pt x="280" y="2502"/>
                </a:lnTo>
                <a:lnTo>
                  <a:pt x="278" y="2511"/>
                </a:lnTo>
                <a:lnTo>
                  <a:pt x="273" y="2520"/>
                </a:lnTo>
                <a:lnTo>
                  <a:pt x="267" y="2528"/>
                </a:lnTo>
                <a:lnTo>
                  <a:pt x="260" y="2536"/>
                </a:lnTo>
                <a:lnTo>
                  <a:pt x="252" y="2544"/>
                </a:lnTo>
                <a:lnTo>
                  <a:pt x="243" y="2551"/>
                </a:lnTo>
                <a:lnTo>
                  <a:pt x="234" y="2558"/>
                </a:lnTo>
                <a:lnTo>
                  <a:pt x="226" y="2565"/>
                </a:lnTo>
                <a:lnTo>
                  <a:pt x="218" y="2572"/>
                </a:lnTo>
                <a:lnTo>
                  <a:pt x="209" y="2579"/>
                </a:lnTo>
                <a:lnTo>
                  <a:pt x="202" y="2586"/>
                </a:lnTo>
                <a:lnTo>
                  <a:pt x="196" y="2593"/>
                </a:lnTo>
                <a:lnTo>
                  <a:pt x="191" y="2601"/>
                </a:lnTo>
                <a:lnTo>
                  <a:pt x="188" y="2608"/>
                </a:lnTo>
                <a:lnTo>
                  <a:pt x="187" y="2616"/>
                </a:lnTo>
                <a:lnTo>
                  <a:pt x="303" y="2616"/>
                </a:lnTo>
                <a:lnTo>
                  <a:pt x="303" y="2702"/>
                </a:lnTo>
                <a:lnTo>
                  <a:pt x="181" y="2702"/>
                </a:lnTo>
                <a:lnTo>
                  <a:pt x="178" y="2715"/>
                </a:lnTo>
                <a:lnTo>
                  <a:pt x="177" y="2748"/>
                </a:lnTo>
                <a:lnTo>
                  <a:pt x="177" y="2795"/>
                </a:lnTo>
                <a:lnTo>
                  <a:pt x="175" y="2850"/>
                </a:lnTo>
                <a:lnTo>
                  <a:pt x="173" y="2905"/>
                </a:lnTo>
                <a:lnTo>
                  <a:pt x="169" y="2953"/>
                </a:lnTo>
                <a:lnTo>
                  <a:pt x="163" y="2986"/>
                </a:lnTo>
                <a:lnTo>
                  <a:pt x="153" y="2999"/>
                </a:lnTo>
                <a:lnTo>
                  <a:pt x="144" y="2986"/>
                </a:lnTo>
                <a:lnTo>
                  <a:pt x="137" y="2952"/>
                </a:lnTo>
                <a:lnTo>
                  <a:pt x="132" y="2905"/>
                </a:lnTo>
                <a:lnTo>
                  <a:pt x="129" y="2850"/>
                </a:lnTo>
                <a:lnTo>
                  <a:pt x="127" y="2796"/>
                </a:lnTo>
                <a:lnTo>
                  <a:pt x="125" y="2749"/>
                </a:lnTo>
                <a:lnTo>
                  <a:pt x="122" y="2716"/>
                </a:lnTo>
                <a:lnTo>
                  <a:pt x="119" y="2703"/>
                </a:lnTo>
                <a:lnTo>
                  <a:pt x="0" y="2703"/>
                </a:lnTo>
                <a:lnTo>
                  <a:pt x="0" y="2617"/>
                </a:lnTo>
                <a:lnTo>
                  <a:pt x="114" y="2617"/>
                </a:lnTo>
                <a:lnTo>
                  <a:pt x="113" y="2609"/>
                </a:lnTo>
                <a:lnTo>
                  <a:pt x="110" y="2600"/>
                </a:lnTo>
                <a:lnTo>
                  <a:pt x="105" y="2592"/>
                </a:lnTo>
                <a:lnTo>
                  <a:pt x="99" y="2584"/>
                </a:lnTo>
                <a:lnTo>
                  <a:pt x="92" y="2576"/>
                </a:lnTo>
                <a:lnTo>
                  <a:pt x="85" y="2569"/>
                </a:lnTo>
                <a:lnTo>
                  <a:pt x="77" y="2561"/>
                </a:lnTo>
                <a:lnTo>
                  <a:pt x="69" y="2553"/>
                </a:lnTo>
                <a:lnTo>
                  <a:pt x="61" y="2545"/>
                </a:lnTo>
                <a:lnTo>
                  <a:pt x="53" y="2537"/>
                </a:lnTo>
                <a:lnTo>
                  <a:pt x="46" y="2529"/>
                </a:lnTo>
                <a:lnTo>
                  <a:pt x="39" y="2520"/>
                </a:lnTo>
                <a:lnTo>
                  <a:pt x="33" y="2512"/>
                </a:lnTo>
                <a:lnTo>
                  <a:pt x="29" y="2503"/>
                </a:lnTo>
                <a:lnTo>
                  <a:pt x="26" y="2493"/>
                </a:lnTo>
                <a:lnTo>
                  <a:pt x="25" y="2483"/>
                </a:lnTo>
                <a:lnTo>
                  <a:pt x="25" y="0"/>
                </a:lnTo>
              </a:path>
            </a:pathLst>
          </a:custGeom>
          <a:solidFill>
            <a:srgbClr val="00DF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-1" y="-9454"/>
            <a:ext cx="12192000" cy="785742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Titration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 txBox="1">
            <a:spLocks noGrp="1"/>
          </p:cNvSpPr>
          <p:nvPr>
            <p:ph type="body" idx="1"/>
          </p:nvPr>
        </p:nvSpPr>
        <p:spPr>
          <a:xfrm>
            <a:off x="168443" y="1053656"/>
            <a:ext cx="8903368" cy="434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Notice the color changes from clear to pink when one drop past the equivalence point is added. This is the end point.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equivalence point is undetectable, but the end point can be seen because of the color change.  That is the best that can be done!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number of moles of hydroxide and hydronium ions are now the same.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acid’s concentration can now be calculated because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M = mol/L.</a:t>
            </a:r>
            <a:endParaRPr/>
          </a:p>
        </p:txBody>
      </p:sp>
      <p:sp>
        <p:nvSpPr>
          <p:cNvPr id="337" name="Google Shape;337;p57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38" name="Google Shape;33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259" y="4597400"/>
            <a:ext cx="119856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7"/>
          <p:cNvSpPr/>
          <p:nvPr/>
        </p:nvSpPr>
        <p:spPr>
          <a:xfrm>
            <a:off x="9899734" y="6502400"/>
            <a:ext cx="901700" cy="292100"/>
          </a:xfrm>
          <a:prstGeom prst="ellipse">
            <a:avLst/>
          </a:prstGeom>
          <a:solidFill>
            <a:srgbClr val="8CF4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10315032" y="5255234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10315469" y="5419480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10327646" y="5912338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10320115" y="5975426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10272491" y="6123647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10313765" y="5162555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10299478" y="5372770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10307095" y="5988964"/>
            <a:ext cx="139700" cy="304800"/>
          </a:xfrm>
          <a:prstGeom prst="ellipse">
            <a:avLst/>
          </a:prstGeom>
          <a:solidFill>
            <a:srgbClr val="00DFC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8" name="Google Shape;348;p57"/>
          <p:cNvGrpSpPr/>
          <p:nvPr/>
        </p:nvGrpSpPr>
        <p:grpSpPr>
          <a:xfrm>
            <a:off x="10213670" y="78263"/>
            <a:ext cx="414338" cy="4758633"/>
            <a:chOff x="9432858" y="117471"/>
            <a:chExt cx="414338" cy="4758633"/>
          </a:xfrm>
        </p:grpSpPr>
        <p:sp>
          <p:nvSpPr>
            <p:cNvPr id="349" name="Google Shape;349;p57"/>
            <p:cNvSpPr/>
            <p:nvPr/>
          </p:nvSpPr>
          <p:spPr>
            <a:xfrm>
              <a:off x="9432858" y="1421704"/>
              <a:ext cx="414338" cy="3454400"/>
            </a:xfrm>
            <a:custGeom>
              <a:avLst/>
              <a:gdLst/>
              <a:ahLst/>
              <a:cxnLst/>
              <a:rect l="l" t="t" r="r" b="b"/>
              <a:pathLst>
                <a:path w="304" h="3000" extrusionOk="0">
                  <a:moveTo>
                    <a:pt x="25" y="0"/>
                  </a:moveTo>
                  <a:lnTo>
                    <a:pt x="280" y="0"/>
                  </a:lnTo>
                  <a:lnTo>
                    <a:pt x="281" y="2493"/>
                  </a:lnTo>
                  <a:lnTo>
                    <a:pt x="280" y="2502"/>
                  </a:lnTo>
                  <a:lnTo>
                    <a:pt x="278" y="2511"/>
                  </a:lnTo>
                  <a:lnTo>
                    <a:pt x="273" y="2520"/>
                  </a:lnTo>
                  <a:lnTo>
                    <a:pt x="267" y="2528"/>
                  </a:lnTo>
                  <a:lnTo>
                    <a:pt x="260" y="2536"/>
                  </a:lnTo>
                  <a:lnTo>
                    <a:pt x="252" y="2544"/>
                  </a:lnTo>
                  <a:lnTo>
                    <a:pt x="243" y="2551"/>
                  </a:lnTo>
                  <a:lnTo>
                    <a:pt x="234" y="2558"/>
                  </a:lnTo>
                  <a:lnTo>
                    <a:pt x="226" y="2565"/>
                  </a:lnTo>
                  <a:lnTo>
                    <a:pt x="218" y="2572"/>
                  </a:lnTo>
                  <a:lnTo>
                    <a:pt x="209" y="2579"/>
                  </a:lnTo>
                  <a:lnTo>
                    <a:pt x="202" y="2586"/>
                  </a:lnTo>
                  <a:lnTo>
                    <a:pt x="196" y="2593"/>
                  </a:lnTo>
                  <a:lnTo>
                    <a:pt x="191" y="2601"/>
                  </a:lnTo>
                  <a:lnTo>
                    <a:pt x="188" y="2608"/>
                  </a:lnTo>
                  <a:lnTo>
                    <a:pt x="187" y="2616"/>
                  </a:lnTo>
                  <a:lnTo>
                    <a:pt x="303" y="2616"/>
                  </a:lnTo>
                  <a:lnTo>
                    <a:pt x="303" y="2702"/>
                  </a:lnTo>
                  <a:lnTo>
                    <a:pt x="181" y="2702"/>
                  </a:lnTo>
                  <a:lnTo>
                    <a:pt x="178" y="2715"/>
                  </a:lnTo>
                  <a:lnTo>
                    <a:pt x="177" y="2748"/>
                  </a:lnTo>
                  <a:lnTo>
                    <a:pt x="177" y="2795"/>
                  </a:lnTo>
                  <a:lnTo>
                    <a:pt x="175" y="2850"/>
                  </a:lnTo>
                  <a:lnTo>
                    <a:pt x="173" y="2905"/>
                  </a:lnTo>
                  <a:lnTo>
                    <a:pt x="169" y="2953"/>
                  </a:lnTo>
                  <a:lnTo>
                    <a:pt x="163" y="2986"/>
                  </a:lnTo>
                  <a:lnTo>
                    <a:pt x="153" y="2999"/>
                  </a:lnTo>
                  <a:lnTo>
                    <a:pt x="144" y="2986"/>
                  </a:lnTo>
                  <a:lnTo>
                    <a:pt x="137" y="2952"/>
                  </a:lnTo>
                  <a:lnTo>
                    <a:pt x="132" y="2905"/>
                  </a:lnTo>
                  <a:lnTo>
                    <a:pt x="129" y="2850"/>
                  </a:lnTo>
                  <a:lnTo>
                    <a:pt x="127" y="2796"/>
                  </a:lnTo>
                  <a:lnTo>
                    <a:pt x="125" y="2749"/>
                  </a:lnTo>
                  <a:lnTo>
                    <a:pt x="122" y="2716"/>
                  </a:lnTo>
                  <a:lnTo>
                    <a:pt x="119" y="2703"/>
                  </a:lnTo>
                  <a:lnTo>
                    <a:pt x="0" y="2703"/>
                  </a:lnTo>
                  <a:lnTo>
                    <a:pt x="0" y="2617"/>
                  </a:lnTo>
                  <a:lnTo>
                    <a:pt x="114" y="2617"/>
                  </a:lnTo>
                  <a:lnTo>
                    <a:pt x="113" y="2609"/>
                  </a:lnTo>
                  <a:lnTo>
                    <a:pt x="110" y="2600"/>
                  </a:lnTo>
                  <a:lnTo>
                    <a:pt x="105" y="2592"/>
                  </a:lnTo>
                  <a:lnTo>
                    <a:pt x="99" y="2584"/>
                  </a:lnTo>
                  <a:lnTo>
                    <a:pt x="92" y="2576"/>
                  </a:lnTo>
                  <a:lnTo>
                    <a:pt x="85" y="2569"/>
                  </a:lnTo>
                  <a:lnTo>
                    <a:pt x="77" y="2561"/>
                  </a:lnTo>
                  <a:lnTo>
                    <a:pt x="69" y="2553"/>
                  </a:lnTo>
                  <a:lnTo>
                    <a:pt x="61" y="2545"/>
                  </a:lnTo>
                  <a:lnTo>
                    <a:pt x="53" y="2537"/>
                  </a:lnTo>
                  <a:lnTo>
                    <a:pt x="46" y="2529"/>
                  </a:lnTo>
                  <a:lnTo>
                    <a:pt x="39" y="2520"/>
                  </a:lnTo>
                  <a:lnTo>
                    <a:pt x="33" y="2512"/>
                  </a:lnTo>
                  <a:lnTo>
                    <a:pt x="29" y="2503"/>
                  </a:lnTo>
                  <a:lnTo>
                    <a:pt x="26" y="2493"/>
                  </a:lnTo>
                  <a:lnTo>
                    <a:pt x="25" y="2483"/>
                  </a:lnTo>
                  <a:lnTo>
                    <a:pt x="25" y="0"/>
                  </a:lnTo>
                </a:path>
              </a:pathLst>
            </a:custGeom>
            <a:solidFill>
              <a:srgbClr val="00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57"/>
            <p:cNvSpPr/>
            <p:nvPr/>
          </p:nvSpPr>
          <p:spPr>
            <a:xfrm>
              <a:off x="9478864" y="117471"/>
              <a:ext cx="305717" cy="130132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51" name="Google Shape;351;p57"/>
          <p:cNvSpPr/>
          <p:nvPr/>
        </p:nvSpPr>
        <p:spPr>
          <a:xfrm>
            <a:off x="9918478" y="6509853"/>
            <a:ext cx="901700" cy="262586"/>
          </a:xfrm>
          <a:prstGeom prst="ellipse">
            <a:avLst/>
          </a:prstGeom>
          <a:solidFill>
            <a:srgbClr val="FACDFB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57"/>
          <p:cNvSpPr/>
          <p:nvPr/>
        </p:nvSpPr>
        <p:spPr>
          <a:xfrm>
            <a:off x="9907436" y="6495475"/>
            <a:ext cx="901700" cy="292100"/>
          </a:xfrm>
          <a:prstGeom prst="ellipse">
            <a:avLst/>
          </a:prstGeom>
          <a:solidFill>
            <a:srgbClr val="F95AB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3" name="Google Shape;353;p57"/>
          <p:cNvGrpSpPr/>
          <p:nvPr/>
        </p:nvGrpSpPr>
        <p:grpSpPr>
          <a:xfrm>
            <a:off x="10231625" y="132396"/>
            <a:ext cx="371475" cy="4624392"/>
            <a:chOff x="9525043" y="134716"/>
            <a:chExt cx="371475" cy="4624392"/>
          </a:xfrm>
        </p:grpSpPr>
        <p:sp>
          <p:nvSpPr>
            <p:cNvPr id="354" name="Google Shape;354;p57"/>
            <p:cNvSpPr/>
            <p:nvPr/>
          </p:nvSpPr>
          <p:spPr>
            <a:xfrm>
              <a:off x="9525043" y="2027020"/>
              <a:ext cx="371475" cy="2732088"/>
            </a:xfrm>
            <a:custGeom>
              <a:avLst/>
              <a:gdLst/>
              <a:ahLst/>
              <a:cxnLst/>
              <a:rect l="l" t="t" r="r" b="b"/>
              <a:pathLst>
                <a:path w="304" h="3000" extrusionOk="0">
                  <a:moveTo>
                    <a:pt x="25" y="0"/>
                  </a:moveTo>
                  <a:lnTo>
                    <a:pt x="280" y="0"/>
                  </a:lnTo>
                  <a:lnTo>
                    <a:pt x="281" y="2493"/>
                  </a:lnTo>
                  <a:lnTo>
                    <a:pt x="280" y="2502"/>
                  </a:lnTo>
                  <a:lnTo>
                    <a:pt x="278" y="2511"/>
                  </a:lnTo>
                  <a:lnTo>
                    <a:pt x="273" y="2520"/>
                  </a:lnTo>
                  <a:lnTo>
                    <a:pt x="267" y="2528"/>
                  </a:lnTo>
                  <a:lnTo>
                    <a:pt x="260" y="2536"/>
                  </a:lnTo>
                  <a:lnTo>
                    <a:pt x="252" y="2544"/>
                  </a:lnTo>
                  <a:lnTo>
                    <a:pt x="243" y="2551"/>
                  </a:lnTo>
                  <a:lnTo>
                    <a:pt x="234" y="2558"/>
                  </a:lnTo>
                  <a:lnTo>
                    <a:pt x="226" y="2565"/>
                  </a:lnTo>
                  <a:lnTo>
                    <a:pt x="218" y="2572"/>
                  </a:lnTo>
                  <a:lnTo>
                    <a:pt x="209" y="2579"/>
                  </a:lnTo>
                  <a:lnTo>
                    <a:pt x="202" y="2586"/>
                  </a:lnTo>
                  <a:lnTo>
                    <a:pt x="196" y="2593"/>
                  </a:lnTo>
                  <a:lnTo>
                    <a:pt x="191" y="2601"/>
                  </a:lnTo>
                  <a:lnTo>
                    <a:pt x="188" y="2608"/>
                  </a:lnTo>
                  <a:lnTo>
                    <a:pt x="187" y="2616"/>
                  </a:lnTo>
                  <a:lnTo>
                    <a:pt x="303" y="2616"/>
                  </a:lnTo>
                  <a:lnTo>
                    <a:pt x="303" y="2702"/>
                  </a:lnTo>
                  <a:lnTo>
                    <a:pt x="181" y="2702"/>
                  </a:lnTo>
                  <a:lnTo>
                    <a:pt x="178" y="2715"/>
                  </a:lnTo>
                  <a:lnTo>
                    <a:pt x="177" y="2748"/>
                  </a:lnTo>
                  <a:lnTo>
                    <a:pt x="177" y="2795"/>
                  </a:lnTo>
                  <a:lnTo>
                    <a:pt x="175" y="2850"/>
                  </a:lnTo>
                  <a:lnTo>
                    <a:pt x="173" y="2905"/>
                  </a:lnTo>
                  <a:lnTo>
                    <a:pt x="169" y="2953"/>
                  </a:lnTo>
                  <a:lnTo>
                    <a:pt x="163" y="2986"/>
                  </a:lnTo>
                  <a:lnTo>
                    <a:pt x="153" y="2999"/>
                  </a:lnTo>
                  <a:lnTo>
                    <a:pt x="144" y="2986"/>
                  </a:lnTo>
                  <a:lnTo>
                    <a:pt x="137" y="2952"/>
                  </a:lnTo>
                  <a:lnTo>
                    <a:pt x="132" y="2905"/>
                  </a:lnTo>
                  <a:lnTo>
                    <a:pt x="129" y="2850"/>
                  </a:lnTo>
                  <a:lnTo>
                    <a:pt x="127" y="2796"/>
                  </a:lnTo>
                  <a:lnTo>
                    <a:pt x="125" y="2749"/>
                  </a:lnTo>
                  <a:lnTo>
                    <a:pt x="122" y="2716"/>
                  </a:lnTo>
                  <a:lnTo>
                    <a:pt x="119" y="2703"/>
                  </a:lnTo>
                  <a:lnTo>
                    <a:pt x="0" y="2703"/>
                  </a:lnTo>
                  <a:lnTo>
                    <a:pt x="0" y="2617"/>
                  </a:lnTo>
                  <a:lnTo>
                    <a:pt x="114" y="2617"/>
                  </a:lnTo>
                  <a:lnTo>
                    <a:pt x="113" y="2609"/>
                  </a:lnTo>
                  <a:lnTo>
                    <a:pt x="110" y="2600"/>
                  </a:lnTo>
                  <a:lnTo>
                    <a:pt x="105" y="2592"/>
                  </a:lnTo>
                  <a:lnTo>
                    <a:pt x="99" y="2584"/>
                  </a:lnTo>
                  <a:lnTo>
                    <a:pt x="92" y="2576"/>
                  </a:lnTo>
                  <a:lnTo>
                    <a:pt x="85" y="2569"/>
                  </a:lnTo>
                  <a:lnTo>
                    <a:pt x="77" y="2561"/>
                  </a:lnTo>
                  <a:lnTo>
                    <a:pt x="69" y="2553"/>
                  </a:lnTo>
                  <a:lnTo>
                    <a:pt x="61" y="2545"/>
                  </a:lnTo>
                  <a:lnTo>
                    <a:pt x="53" y="2537"/>
                  </a:lnTo>
                  <a:lnTo>
                    <a:pt x="46" y="2529"/>
                  </a:lnTo>
                  <a:lnTo>
                    <a:pt x="39" y="2520"/>
                  </a:lnTo>
                  <a:lnTo>
                    <a:pt x="33" y="2512"/>
                  </a:lnTo>
                  <a:lnTo>
                    <a:pt x="29" y="2503"/>
                  </a:lnTo>
                  <a:lnTo>
                    <a:pt x="26" y="2493"/>
                  </a:lnTo>
                  <a:lnTo>
                    <a:pt x="25" y="2483"/>
                  </a:lnTo>
                  <a:lnTo>
                    <a:pt x="25" y="0"/>
                  </a:lnTo>
                </a:path>
              </a:pathLst>
            </a:custGeom>
            <a:solidFill>
              <a:srgbClr val="00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5" name="Google Shape;355;p57"/>
            <p:cNvSpPr/>
            <p:nvPr/>
          </p:nvSpPr>
          <p:spPr>
            <a:xfrm>
              <a:off x="9555521" y="134716"/>
              <a:ext cx="290218" cy="1882484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6" name="Google Shape;356;p57"/>
          <p:cNvGrpSpPr/>
          <p:nvPr/>
        </p:nvGrpSpPr>
        <p:grpSpPr>
          <a:xfrm>
            <a:off x="10227733" y="133612"/>
            <a:ext cx="349250" cy="4579820"/>
            <a:chOff x="10917760" y="134716"/>
            <a:chExt cx="349250" cy="4579820"/>
          </a:xfrm>
        </p:grpSpPr>
        <p:sp>
          <p:nvSpPr>
            <p:cNvPr id="357" name="Google Shape;357;p57"/>
            <p:cNvSpPr/>
            <p:nvPr/>
          </p:nvSpPr>
          <p:spPr>
            <a:xfrm>
              <a:off x="10917760" y="2544423"/>
              <a:ext cx="349250" cy="2170113"/>
            </a:xfrm>
            <a:custGeom>
              <a:avLst/>
              <a:gdLst/>
              <a:ahLst/>
              <a:cxnLst/>
              <a:rect l="l" t="t" r="r" b="b"/>
              <a:pathLst>
                <a:path w="304" h="3000" extrusionOk="0">
                  <a:moveTo>
                    <a:pt x="25" y="0"/>
                  </a:moveTo>
                  <a:lnTo>
                    <a:pt x="280" y="0"/>
                  </a:lnTo>
                  <a:lnTo>
                    <a:pt x="281" y="2493"/>
                  </a:lnTo>
                  <a:lnTo>
                    <a:pt x="280" y="2502"/>
                  </a:lnTo>
                  <a:lnTo>
                    <a:pt x="278" y="2511"/>
                  </a:lnTo>
                  <a:lnTo>
                    <a:pt x="273" y="2520"/>
                  </a:lnTo>
                  <a:lnTo>
                    <a:pt x="267" y="2528"/>
                  </a:lnTo>
                  <a:lnTo>
                    <a:pt x="260" y="2536"/>
                  </a:lnTo>
                  <a:lnTo>
                    <a:pt x="252" y="2544"/>
                  </a:lnTo>
                  <a:lnTo>
                    <a:pt x="243" y="2551"/>
                  </a:lnTo>
                  <a:lnTo>
                    <a:pt x="234" y="2558"/>
                  </a:lnTo>
                  <a:lnTo>
                    <a:pt x="226" y="2565"/>
                  </a:lnTo>
                  <a:lnTo>
                    <a:pt x="218" y="2572"/>
                  </a:lnTo>
                  <a:lnTo>
                    <a:pt x="209" y="2579"/>
                  </a:lnTo>
                  <a:lnTo>
                    <a:pt x="202" y="2586"/>
                  </a:lnTo>
                  <a:lnTo>
                    <a:pt x="196" y="2593"/>
                  </a:lnTo>
                  <a:lnTo>
                    <a:pt x="191" y="2601"/>
                  </a:lnTo>
                  <a:lnTo>
                    <a:pt x="188" y="2608"/>
                  </a:lnTo>
                  <a:lnTo>
                    <a:pt x="187" y="2616"/>
                  </a:lnTo>
                  <a:lnTo>
                    <a:pt x="303" y="2616"/>
                  </a:lnTo>
                  <a:lnTo>
                    <a:pt x="303" y="2702"/>
                  </a:lnTo>
                  <a:lnTo>
                    <a:pt x="181" y="2702"/>
                  </a:lnTo>
                  <a:lnTo>
                    <a:pt x="178" y="2715"/>
                  </a:lnTo>
                  <a:lnTo>
                    <a:pt x="177" y="2748"/>
                  </a:lnTo>
                  <a:lnTo>
                    <a:pt x="177" y="2795"/>
                  </a:lnTo>
                  <a:lnTo>
                    <a:pt x="175" y="2850"/>
                  </a:lnTo>
                  <a:lnTo>
                    <a:pt x="173" y="2905"/>
                  </a:lnTo>
                  <a:lnTo>
                    <a:pt x="169" y="2953"/>
                  </a:lnTo>
                  <a:lnTo>
                    <a:pt x="163" y="2986"/>
                  </a:lnTo>
                  <a:lnTo>
                    <a:pt x="153" y="2999"/>
                  </a:lnTo>
                  <a:lnTo>
                    <a:pt x="144" y="2986"/>
                  </a:lnTo>
                  <a:lnTo>
                    <a:pt x="137" y="2952"/>
                  </a:lnTo>
                  <a:lnTo>
                    <a:pt x="132" y="2905"/>
                  </a:lnTo>
                  <a:lnTo>
                    <a:pt x="129" y="2850"/>
                  </a:lnTo>
                  <a:lnTo>
                    <a:pt x="127" y="2796"/>
                  </a:lnTo>
                  <a:lnTo>
                    <a:pt x="125" y="2749"/>
                  </a:lnTo>
                  <a:lnTo>
                    <a:pt x="122" y="2716"/>
                  </a:lnTo>
                  <a:lnTo>
                    <a:pt x="119" y="2703"/>
                  </a:lnTo>
                  <a:lnTo>
                    <a:pt x="0" y="2703"/>
                  </a:lnTo>
                  <a:lnTo>
                    <a:pt x="0" y="2617"/>
                  </a:lnTo>
                  <a:lnTo>
                    <a:pt x="114" y="2617"/>
                  </a:lnTo>
                  <a:lnTo>
                    <a:pt x="113" y="2609"/>
                  </a:lnTo>
                  <a:lnTo>
                    <a:pt x="110" y="2600"/>
                  </a:lnTo>
                  <a:lnTo>
                    <a:pt x="105" y="2592"/>
                  </a:lnTo>
                  <a:lnTo>
                    <a:pt x="99" y="2584"/>
                  </a:lnTo>
                  <a:lnTo>
                    <a:pt x="92" y="2576"/>
                  </a:lnTo>
                  <a:lnTo>
                    <a:pt x="85" y="2569"/>
                  </a:lnTo>
                  <a:lnTo>
                    <a:pt x="77" y="2561"/>
                  </a:lnTo>
                  <a:lnTo>
                    <a:pt x="69" y="2553"/>
                  </a:lnTo>
                  <a:lnTo>
                    <a:pt x="61" y="2545"/>
                  </a:lnTo>
                  <a:lnTo>
                    <a:pt x="53" y="2537"/>
                  </a:lnTo>
                  <a:lnTo>
                    <a:pt x="46" y="2529"/>
                  </a:lnTo>
                  <a:lnTo>
                    <a:pt x="39" y="2520"/>
                  </a:lnTo>
                  <a:lnTo>
                    <a:pt x="33" y="2512"/>
                  </a:lnTo>
                  <a:lnTo>
                    <a:pt x="29" y="2503"/>
                  </a:lnTo>
                  <a:lnTo>
                    <a:pt x="26" y="2493"/>
                  </a:lnTo>
                  <a:lnTo>
                    <a:pt x="25" y="2483"/>
                  </a:lnTo>
                  <a:lnTo>
                    <a:pt x="25" y="0"/>
                  </a:lnTo>
                </a:path>
              </a:pathLst>
            </a:custGeom>
            <a:solidFill>
              <a:srgbClr val="00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p57"/>
            <p:cNvSpPr/>
            <p:nvPr/>
          </p:nvSpPr>
          <p:spPr>
            <a:xfrm>
              <a:off x="10934192" y="134716"/>
              <a:ext cx="297587" cy="241993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9" name="Google Shape;359;p57"/>
          <p:cNvGrpSpPr/>
          <p:nvPr/>
        </p:nvGrpSpPr>
        <p:grpSpPr>
          <a:xfrm>
            <a:off x="10085165" y="69373"/>
            <a:ext cx="714375" cy="4953000"/>
            <a:chOff x="4228" y="108"/>
            <a:chExt cx="450" cy="3032"/>
          </a:xfrm>
        </p:grpSpPr>
        <p:sp>
          <p:nvSpPr>
            <p:cNvPr id="360" name="Google Shape;360;p57"/>
            <p:cNvSpPr/>
            <p:nvPr/>
          </p:nvSpPr>
          <p:spPr>
            <a:xfrm>
              <a:off x="4571" y="2782"/>
              <a:ext cx="41" cy="29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lnTo>
                    <a:pt x="40" y="0"/>
                  </a:lnTo>
                  <a:lnTo>
                    <a:pt x="4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57"/>
            <p:cNvSpPr/>
            <p:nvPr/>
          </p:nvSpPr>
          <p:spPr>
            <a:xfrm>
              <a:off x="4571" y="2782"/>
              <a:ext cx="47" cy="35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0" y="0"/>
                  </a:moveTo>
                  <a:lnTo>
                    <a:pt x="46" y="0"/>
                  </a:lnTo>
                  <a:lnTo>
                    <a:pt x="46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4612" y="2690"/>
              <a:ext cx="60" cy="218"/>
            </a:xfrm>
            <a:custGeom>
              <a:avLst/>
              <a:gdLst/>
              <a:ahLst/>
              <a:cxnLst/>
              <a:rect l="l" t="t" r="r" b="b"/>
              <a:pathLst>
                <a:path w="60" h="218" extrusionOk="0">
                  <a:moveTo>
                    <a:pt x="30" y="0"/>
                  </a:moveTo>
                  <a:lnTo>
                    <a:pt x="35" y="2"/>
                  </a:lnTo>
                  <a:lnTo>
                    <a:pt x="41" y="9"/>
                  </a:lnTo>
                  <a:lnTo>
                    <a:pt x="46" y="18"/>
                  </a:lnTo>
                  <a:lnTo>
                    <a:pt x="50" y="32"/>
                  </a:lnTo>
                  <a:lnTo>
                    <a:pt x="54" y="48"/>
                  </a:lnTo>
                  <a:lnTo>
                    <a:pt x="56" y="66"/>
                  </a:lnTo>
                  <a:lnTo>
                    <a:pt x="58" y="87"/>
                  </a:lnTo>
                  <a:lnTo>
                    <a:pt x="59" y="109"/>
                  </a:lnTo>
                  <a:lnTo>
                    <a:pt x="58" y="130"/>
                  </a:lnTo>
                  <a:lnTo>
                    <a:pt x="56" y="151"/>
                  </a:lnTo>
                  <a:lnTo>
                    <a:pt x="54" y="169"/>
                  </a:lnTo>
                  <a:lnTo>
                    <a:pt x="50" y="185"/>
                  </a:lnTo>
                  <a:lnTo>
                    <a:pt x="46" y="199"/>
                  </a:lnTo>
                  <a:lnTo>
                    <a:pt x="41" y="208"/>
                  </a:lnTo>
                  <a:lnTo>
                    <a:pt x="35" y="215"/>
                  </a:lnTo>
                  <a:lnTo>
                    <a:pt x="30" y="217"/>
                  </a:lnTo>
                  <a:lnTo>
                    <a:pt x="24" y="215"/>
                  </a:lnTo>
                  <a:lnTo>
                    <a:pt x="18" y="208"/>
                  </a:lnTo>
                  <a:lnTo>
                    <a:pt x="13" y="199"/>
                  </a:lnTo>
                  <a:lnTo>
                    <a:pt x="8" y="185"/>
                  </a:lnTo>
                  <a:lnTo>
                    <a:pt x="5" y="169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2" y="66"/>
                  </a:lnTo>
                  <a:lnTo>
                    <a:pt x="5" y="48"/>
                  </a:lnTo>
                  <a:lnTo>
                    <a:pt x="8" y="32"/>
                  </a:lnTo>
                  <a:lnTo>
                    <a:pt x="13" y="18"/>
                  </a:lnTo>
                  <a:lnTo>
                    <a:pt x="18" y="9"/>
                  </a:lnTo>
                  <a:lnTo>
                    <a:pt x="24" y="2"/>
                  </a:lnTo>
                  <a:lnTo>
                    <a:pt x="30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57"/>
            <p:cNvSpPr/>
            <p:nvPr/>
          </p:nvSpPr>
          <p:spPr>
            <a:xfrm>
              <a:off x="4612" y="2690"/>
              <a:ext cx="66" cy="224"/>
            </a:xfrm>
            <a:custGeom>
              <a:avLst/>
              <a:gdLst/>
              <a:ahLst/>
              <a:cxnLst/>
              <a:rect l="l" t="t" r="r" b="b"/>
              <a:pathLst>
                <a:path w="66" h="224" extrusionOk="0">
                  <a:moveTo>
                    <a:pt x="33" y="0"/>
                  </a:moveTo>
                  <a:lnTo>
                    <a:pt x="33" y="0"/>
                  </a:lnTo>
                  <a:lnTo>
                    <a:pt x="39" y="2"/>
                  </a:lnTo>
                  <a:lnTo>
                    <a:pt x="45" y="9"/>
                  </a:lnTo>
                  <a:lnTo>
                    <a:pt x="51" y="19"/>
                  </a:lnTo>
                  <a:lnTo>
                    <a:pt x="55" y="33"/>
                  </a:lnTo>
                  <a:lnTo>
                    <a:pt x="60" y="49"/>
                  </a:lnTo>
                  <a:lnTo>
                    <a:pt x="62" y="68"/>
                  </a:lnTo>
                  <a:lnTo>
                    <a:pt x="64" y="89"/>
                  </a:lnTo>
                  <a:lnTo>
                    <a:pt x="65" y="112"/>
                  </a:lnTo>
                  <a:lnTo>
                    <a:pt x="64" y="134"/>
                  </a:lnTo>
                  <a:lnTo>
                    <a:pt x="62" y="155"/>
                  </a:lnTo>
                  <a:lnTo>
                    <a:pt x="60" y="174"/>
                  </a:lnTo>
                  <a:lnTo>
                    <a:pt x="55" y="190"/>
                  </a:lnTo>
                  <a:lnTo>
                    <a:pt x="51" y="204"/>
                  </a:lnTo>
                  <a:lnTo>
                    <a:pt x="45" y="214"/>
                  </a:lnTo>
                  <a:lnTo>
                    <a:pt x="39" y="221"/>
                  </a:lnTo>
                  <a:lnTo>
                    <a:pt x="33" y="223"/>
                  </a:lnTo>
                  <a:lnTo>
                    <a:pt x="26" y="221"/>
                  </a:lnTo>
                  <a:lnTo>
                    <a:pt x="20" y="214"/>
                  </a:lnTo>
                  <a:lnTo>
                    <a:pt x="14" y="204"/>
                  </a:lnTo>
                  <a:lnTo>
                    <a:pt x="9" y="190"/>
                  </a:lnTo>
                  <a:lnTo>
                    <a:pt x="5" y="174"/>
                  </a:lnTo>
                  <a:lnTo>
                    <a:pt x="2" y="155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2" y="68"/>
                  </a:lnTo>
                  <a:lnTo>
                    <a:pt x="5" y="49"/>
                  </a:lnTo>
                  <a:lnTo>
                    <a:pt x="9" y="33"/>
                  </a:lnTo>
                  <a:lnTo>
                    <a:pt x="14" y="19"/>
                  </a:lnTo>
                  <a:lnTo>
                    <a:pt x="20" y="9"/>
                  </a:lnTo>
                  <a:lnTo>
                    <a:pt x="26" y="2"/>
                  </a:lnTo>
                  <a:lnTo>
                    <a:pt x="3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57"/>
            <p:cNvSpPr/>
            <p:nvPr/>
          </p:nvSpPr>
          <p:spPr>
            <a:xfrm>
              <a:off x="4265" y="134"/>
              <a:ext cx="310" cy="3006"/>
            </a:xfrm>
            <a:custGeom>
              <a:avLst/>
              <a:gdLst/>
              <a:ahLst/>
              <a:cxnLst/>
              <a:rect l="l" t="t" r="r" b="b"/>
              <a:pathLst>
                <a:path w="310" h="3006" extrusionOk="0">
                  <a:moveTo>
                    <a:pt x="26" y="0"/>
                  </a:moveTo>
                  <a:lnTo>
                    <a:pt x="286" y="0"/>
                  </a:lnTo>
                  <a:lnTo>
                    <a:pt x="287" y="2498"/>
                  </a:lnTo>
                  <a:lnTo>
                    <a:pt x="286" y="2507"/>
                  </a:lnTo>
                  <a:lnTo>
                    <a:pt x="283" y="2516"/>
                  </a:lnTo>
                  <a:lnTo>
                    <a:pt x="278" y="2525"/>
                  </a:lnTo>
                  <a:lnTo>
                    <a:pt x="272" y="2533"/>
                  </a:lnTo>
                  <a:lnTo>
                    <a:pt x="265" y="2541"/>
                  </a:lnTo>
                  <a:lnTo>
                    <a:pt x="257" y="2549"/>
                  </a:lnTo>
                  <a:lnTo>
                    <a:pt x="248" y="2556"/>
                  </a:lnTo>
                  <a:lnTo>
                    <a:pt x="239" y="2563"/>
                  </a:lnTo>
                  <a:lnTo>
                    <a:pt x="230" y="2570"/>
                  </a:lnTo>
                  <a:lnTo>
                    <a:pt x="222" y="2577"/>
                  </a:lnTo>
                  <a:lnTo>
                    <a:pt x="213" y="2584"/>
                  </a:lnTo>
                  <a:lnTo>
                    <a:pt x="206" y="2591"/>
                  </a:lnTo>
                  <a:lnTo>
                    <a:pt x="200" y="2598"/>
                  </a:lnTo>
                  <a:lnTo>
                    <a:pt x="195" y="2606"/>
                  </a:lnTo>
                  <a:lnTo>
                    <a:pt x="192" y="2613"/>
                  </a:lnTo>
                  <a:lnTo>
                    <a:pt x="191" y="2621"/>
                  </a:lnTo>
                  <a:lnTo>
                    <a:pt x="309" y="2621"/>
                  </a:lnTo>
                  <a:lnTo>
                    <a:pt x="309" y="2707"/>
                  </a:lnTo>
                  <a:lnTo>
                    <a:pt x="185" y="2707"/>
                  </a:lnTo>
                  <a:lnTo>
                    <a:pt x="182" y="2720"/>
                  </a:lnTo>
                  <a:lnTo>
                    <a:pt x="181" y="2753"/>
                  </a:lnTo>
                  <a:lnTo>
                    <a:pt x="180" y="2801"/>
                  </a:lnTo>
                  <a:lnTo>
                    <a:pt x="178" y="2856"/>
                  </a:lnTo>
                  <a:lnTo>
                    <a:pt x="176" y="2911"/>
                  </a:lnTo>
                  <a:lnTo>
                    <a:pt x="172" y="2959"/>
                  </a:lnTo>
                  <a:lnTo>
                    <a:pt x="166" y="2992"/>
                  </a:lnTo>
                  <a:lnTo>
                    <a:pt x="156" y="3005"/>
                  </a:lnTo>
                  <a:lnTo>
                    <a:pt x="147" y="2992"/>
                  </a:lnTo>
                  <a:lnTo>
                    <a:pt x="140" y="2958"/>
                  </a:lnTo>
                  <a:lnTo>
                    <a:pt x="135" y="2911"/>
                  </a:lnTo>
                  <a:lnTo>
                    <a:pt x="132" y="2856"/>
                  </a:lnTo>
                  <a:lnTo>
                    <a:pt x="130" y="2802"/>
                  </a:lnTo>
                  <a:lnTo>
                    <a:pt x="127" y="2755"/>
                  </a:lnTo>
                  <a:lnTo>
                    <a:pt x="124" y="2721"/>
                  </a:lnTo>
                  <a:lnTo>
                    <a:pt x="121" y="2708"/>
                  </a:lnTo>
                  <a:lnTo>
                    <a:pt x="0" y="2708"/>
                  </a:lnTo>
                  <a:lnTo>
                    <a:pt x="0" y="2622"/>
                  </a:lnTo>
                  <a:lnTo>
                    <a:pt x="116" y="2622"/>
                  </a:lnTo>
                  <a:lnTo>
                    <a:pt x="115" y="2614"/>
                  </a:lnTo>
                  <a:lnTo>
                    <a:pt x="112" y="2605"/>
                  </a:lnTo>
                  <a:lnTo>
                    <a:pt x="107" y="2597"/>
                  </a:lnTo>
                  <a:lnTo>
                    <a:pt x="101" y="2589"/>
                  </a:lnTo>
                  <a:lnTo>
                    <a:pt x="94" y="2581"/>
                  </a:lnTo>
                  <a:lnTo>
                    <a:pt x="87" y="2574"/>
                  </a:lnTo>
                  <a:lnTo>
                    <a:pt x="79" y="2566"/>
                  </a:lnTo>
                  <a:lnTo>
                    <a:pt x="70" y="2558"/>
                  </a:lnTo>
                  <a:lnTo>
                    <a:pt x="62" y="2550"/>
                  </a:lnTo>
                  <a:lnTo>
                    <a:pt x="54" y="2542"/>
                  </a:lnTo>
                  <a:lnTo>
                    <a:pt x="47" y="2534"/>
                  </a:lnTo>
                  <a:lnTo>
                    <a:pt x="40" y="2525"/>
                  </a:lnTo>
                  <a:lnTo>
                    <a:pt x="34" y="2517"/>
                  </a:lnTo>
                  <a:lnTo>
                    <a:pt x="30" y="2508"/>
                  </a:lnTo>
                  <a:lnTo>
                    <a:pt x="27" y="2498"/>
                  </a:lnTo>
                  <a:lnTo>
                    <a:pt x="26" y="2488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4625" y="2690"/>
              <a:ext cx="33" cy="218"/>
            </a:xfrm>
            <a:custGeom>
              <a:avLst/>
              <a:gdLst/>
              <a:ahLst/>
              <a:cxnLst/>
              <a:rect l="l" t="t" r="r" b="b"/>
              <a:pathLst>
                <a:path w="33" h="218" extrusionOk="0">
                  <a:moveTo>
                    <a:pt x="16" y="0"/>
                  </a:moveTo>
                  <a:lnTo>
                    <a:pt x="19" y="2"/>
                  </a:lnTo>
                  <a:lnTo>
                    <a:pt x="23" y="9"/>
                  </a:lnTo>
                  <a:lnTo>
                    <a:pt x="25" y="18"/>
                  </a:lnTo>
                  <a:lnTo>
                    <a:pt x="28" y="32"/>
                  </a:lnTo>
                  <a:lnTo>
                    <a:pt x="29" y="48"/>
                  </a:lnTo>
                  <a:lnTo>
                    <a:pt x="31" y="66"/>
                  </a:lnTo>
                  <a:lnTo>
                    <a:pt x="32" y="87"/>
                  </a:lnTo>
                  <a:lnTo>
                    <a:pt x="32" y="109"/>
                  </a:lnTo>
                  <a:lnTo>
                    <a:pt x="32" y="130"/>
                  </a:lnTo>
                  <a:lnTo>
                    <a:pt x="31" y="151"/>
                  </a:lnTo>
                  <a:lnTo>
                    <a:pt x="29" y="169"/>
                  </a:lnTo>
                  <a:lnTo>
                    <a:pt x="28" y="185"/>
                  </a:lnTo>
                  <a:lnTo>
                    <a:pt x="25" y="199"/>
                  </a:lnTo>
                  <a:lnTo>
                    <a:pt x="23" y="208"/>
                  </a:lnTo>
                  <a:lnTo>
                    <a:pt x="19" y="215"/>
                  </a:lnTo>
                  <a:lnTo>
                    <a:pt x="16" y="217"/>
                  </a:lnTo>
                  <a:lnTo>
                    <a:pt x="13" y="215"/>
                  </a:lnTo>
                  <a:lnTo>
                    <a:pt x="10" y="208"/>
                  </a:lnTo>
                  <a:lnTo>
                    <a:pt x="7" y="199"/>
                  </a:lnTo>
                  <a:lnTo>
                    <a:pt x="5" y="185"/>
                  </a:lnTo>
                  <a:lnTo>
                    <a:pt x="3" y="169"/>
                  </a:lnTo>
                  <a:lnTo>
                    <a:pt x="1" y="151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1" y="66"/>
                  </a:lnTo>
                  <a:lnTo>
                    <a:pt x="3" y="48"/>
                  </a:lnTo>
                  <a:lnTo>
                    <a:pt x="5" y="32"/>
                  </a:lnTo>
                  <a:lnTo>
                    <a:pt x="7" y="18"/>
                  </a:lnTo>
                  <a:lnTo>
                    <a:pt x="10" y="9"/>
                  </a:lnTo>
                  <a:lnTo>
                    <a:pt x="13" y="2"/>
                  </a:lnTo>
                  <a:lnTo>
                    <a:pt x="16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4625" y="2690"/>
              <a:ext cx="39" cy="224"/>
            </a:xfrm>
            <a:custGeom>
              <a:avLst/>
              <a:gdLst/>
              <a:ahLst/>
              <a:cxnLst/>
              <a:rect l="l" t="t" r="r" b="b"/>
              <a:pathLst>
                <a:path w="39" h="224" extrusionOk="0">
                  <a:moveTo>
                    <a:pt x="19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7" y="9"/>
                  </a:lnTo>
                  <a:lnTo>
                    <a:pt x="30" y="19"/>
                  </a:lnTo>
                  <a:lnTo>
                    <a:pt x="33" y="33"/>
                  </a:lnTo>
                  <a:lnTo>
                    <a:pt x="35" y="49"/>
                  </a:lnTo>
                  <a:lnTo>
                    <a:pt x="37" y="68"/>
                  </a:lnTo>
                  <a:lnTo>
                    <a:pt x="38" y="89"/>
                  </a:lnTo>
                  <a:lnTo>
                    <a:pt x="38" y="112"/>
                  </a:lnTo>
                  <a:lnTo>
                    <a:pt x="38" y="134"/>
                  </a:lnTo>
                  <a:lnTo>
                    <a:pt x="37" y="155"/>
                  </a:lnTo>
                  <a:lnTo>
                    <a:pt x="35" y="174"/>
                  </a:lnTo>
                  <a:lnTo>
                    <a:pt x="33" y="190"/>
                  </a:lnTo>
                  <a:lnTo>
                    <a:pt x="30" y="204"/>
                  </a:lnTo>
                  <a:lnTo>
                    <a:pt x="27" y="214"/>
                  </a:lnTo>
                  <a:lnTo>
                    <a:pt x="23" y="221"/>
                  </a:lnTo>
                  <a:lnTo>
                    <a:pt x="19" y="223"/>
                  </a:lnTo>
                  <a:lnTo>
                    <a:pt x="15" y="221"/>
                  </a:lnTo>
                  <a:lnTo>
                    <a:pt x="12" y="214"/>
                  </a:lnTo>
                  <a:lnTo>
                    <a:pt x="8" y="204"/>
                  </a:lnTo>
                  <a:lnTo>
                    <a:pt x="6" y="190"/>
                  </a:lnTo>
                  <a:lnTo>
                    <a:pt x="3" y="174"/>
                  </a:lnTo>
                  <a:lnTo>
                    <a:pt x="1" y="155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1" y="68"/>
                  </a:lnTo>
                  <a:lnTo>
                    <a:pt x="3" y="49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12" y="9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p57"/>
            <p:cNvSpPr/>
            <p:nvPr/>
          </p:nvSpPr>
          <p:spPr>
            <a:xfrm>
              <a:off x="4228" y="2778"/>
              <a:ext cx="28" cy="42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11" y="41"/>
                  </a:moveTo>
                  <a:lnTo>
                    <a:pt x="16" y="41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2" y="39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11" y="4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4228" y="2778"/>
              <a:ext cx="34" cy="4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13" y="47"/>
                  </a:moveTo>
                  <a:lnTo>
                    <a:pt x="19" y="47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4" y="44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10" y="47"/>
                  </a:lnTo>
                  <a:lnTo>
                    <a:pt x="13" y="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57"/>
            <p:cNvSpPr/>
            <p:nvPr/>
          </p:nvSpPr>
          <p:spPr>
            <a:xfrm>
              <a:off x="4446" y="144"/>
              <a:ext cx="82" cy="2601"/>
            </a:xfrm>
            <a:custGeom>
              <a:avLst/>
              <a:gdLst/>
              <a:ahLst/>
              <a:cxnLst/>
              <a:rect l="l" t="t" r="r" b="b"/>
              <a:pathLst>
                <a:path w="82" h="2601" extrusionOk="0">
                  <a:moveTo>
                    <a:pt x="81" y="0"/>
                  </a:moveTo>
                  <a:lnTo>
                    <a:pt x="57" y="0"/>
                  </a:lnTo>
                  <a:lnTo>
                    <a:pt x="57" y="2452"/>
                  </a:lnTo>
                  <a:lnTo>
                    <a:pt x="57" y="2462"/>
                  </a:lnTo>
                  <a:lnTo>
                    <a:pt x="55" y="2472"/>
                  </a:lnTo>
                  <a:lnTo>
                    <a:pt x="52" y="2481"/>
                  </a:lnTo>
                  <a:lnTo>
                    <a:pt x="49" y="2491"/>
                  </a:lnTo>
                  <a:lnTo>
                    <a:pt x="46" y="2500"/>
                  </a:lnTo>
                  <a:lnTo>
                    <a:pt x="42" y="2509"/>
                  </a:lnTo>
                  <a:lnTo>
                    <a:pt x="37" y="2518"/>
                  </a:lnTo>
                  <a:lnTo>
                    <a:pt x="32" y="2527"/>
                  </a:lnTo>
                  <a:lnTo>
                    <a:pt x="27" y="2536"/>
                  </a:lnTo>
                  <a:lnTo>
                    <a:pt x="22" y="2545"/>
                  </a:lnTo>
                  <a:lnTo>
                    <a:pt x="18" y="2554"/>
                  </a:lnTo>
                  <a:lnTo>
                    <a:pt x="13" y="2563"/>
                  </a:lnTo>
                  <a:lnTo>
                    <a:pt x="9" y="2572"/>
                  </a:lnTo>
                  <a:lnTo>
                    <a:pt x="6" y="2581"/>
                  </a:lnTo>
                  <a:lnTo>
                    <a:pt x="2" y="2590"/>
                  </a:lnTo>
                  <a:lnTo>
                    <a:pt x="0" y="2600"/>
                  </a:lnTo>
                  <a:lnTo>
                    <a:pt x="4" y="2590"/>
                  </a:lnTo>
                  <a:lnTo>
                    <a:pt x="8" y="2581"/>
                  </a:lnTo>
                  <a:lnTo>
                    <a:pt x="14" y="2572"/>
                  </a:lnTo>
                  <a:lnTo>
                    <a:pt x="20" y="2563"/>
                  </a:lnTo>
                  <a:lnTo>
                    <a:pt x="27" y="2554"/>
                  </a:lnTo>
                  <a:lnTo>
                    <a:pt x="34" y="2546"/>
                  </a:lnTo>
                  <a:lnTo>
                    <a:pt x="40" y="2537"/>
                  </a:lnTo>
                  <a:lnTo>
                    <a:pt x="47" y="2528"/>
                  </a:lnTo>
                  <a:lnTo>
                    <a:pt x="54" y="2520"/>
                  </a:lnTo>
                  <a:lnTo>
                    <a:pt x="60" y="2511"/>
                  </a:lnTo>
                  <a:lnTo>
                    <a:pt x="65" y="2502"/>
                  </a:lnTo>
                  <a:lnTo>
                    <a:pt x="71" y="2492"/>
                  </a:lnTo>
                  <a:lnTo>
                    <a:pt x="74" y="2483"/>
                  </a:lnTo>
                  <a:lnTo>
                    <a:pt x="78" y="2473"/>
                  </a:lnTo>
                  <a:lnTo>
                    <a:pt x="80" y="2463"/>
                  </a:lnTo>
                  <a:lnTo>
                    <a:pt x="81" y="2452"/>
                  </a:lnTo>
                  <a:lnTo>
                    <a:pt x="81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p57"/>
            <p:cNvSpPr/>
            <p:nvPr/>
          </p:nvSpPr>
          <p:spPr>
            <a:xfrm>
              <a:off x="4237" y="2767"/>
              <a:ext cx="22" cy="61"/>
            </a:xfrm>
            <a:custGeom>
              <a:avLst/>
              <a:gdLst/>
              <a:ahLst/>
              <a:cxnLst/>
              <a:rect l="l" t="t" r="r" b="b"/>
              <a:pathLst>
                <a:path w="22" h="61" extrusionOk="0">
                  <a:moveTo>
                    <a:pt x="0" y="6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54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5" y="59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3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p57"/>
            <p:cNvSpPr/>
            <p:nvPr/>
          </p:nvSpPr>
          <p:spPr>
            <a:xfrm>
              <a:off x="4237" y="2767"/>
              <a:ext cx="22" cy="61"/>
            </a:xfrm>
            <a:custGeom>
              <a:avLst/>
              <a:gdLst/>
              <a:ahLst/>
              <a:cxnLst/>
              <a:rect l="l" t="t" r="r" b="b"/>
              <a:pathLst>
                <a:path w="22" h="61" extrusionOk="0">
                  <a:moveTo>
                    <a:pt x="0" y="6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54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5" y="59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3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6"/>
                  </a:ln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2" name="Google Shape;372;p57"/>
            <p:cNvSpPr/>
            <p:nvPr/>
          </p:nvSpPr>
          <p:spPr>
            <a:xfrm>
              <a:off x="4237" y="2767"/>
              <a:ext cx="28" cy="67"/>
            </a:xfrm>
            <a:custGeom>
              <a:avLst/>
              <a:gdLst/>
              <a:ahLst/>
              <a:cxnLst/>
              <a:rect l="l" t="t" r="r" b="b"/>
              <a:pathLst>
                <a:path w="28" h="67" extrusionOk="0">
                  <a:moveTo>
                    <a:pt x="0" y="7"/>
                  </a:move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7" y="59"/>
                  </a:lnTo>
                  <a:lnTo>
                    <a:pt x="26" y="62"/>
                  </a:lnTo>
                  <a:lnTo>
                    <a:pt x="23" y="64"/>
                  </a:lnTo>
                  <a:lnTo>
                    <a:pt x="19" y="65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4" y="64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3" name="Google Shape;373;p57"/>
            <p:cNvSpPr/>
            <p:nvPr/>
          </p:nvSpPr>
          <p:spPr>
            <a:xfrm>
              <a:off x="4275" y="2769"/>
              <a:ext cx="282" cy="59"/>
            </a:xfrm>
            <a:custGeom>
              <a:avLst/>
              <a:gdLst/>
              <a:ahLst/>
              <a:cxnLst/>
              <a:rect l="l" t="t" r="r" b="b"/>
              <a:pathLst>
                <a:path w="282" h="59" extrusionOk="0">
                  <a:moveTo>
                    <a:pt x="0" y="0"/>
                  </a:moveTo>
                  <a:lnTo>
                    <a:pt x="281" y="0"/>
                  </a:lnTo>
                  <a:lnTo>
                    <a:pt x="281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4" name="Google Shape;374;p57"/>
            <p:cNvSpPr/>
            <p:nvPr/>
          </p:nvSpPr>
          <p:spPr>
            <a:xfrm>
              <a:off x="4275" y="2769"/>
              <a:ext cx="288" cy="65"/>
            </a:xfrm>
            <a:custGeom>
              <a:avLst/>
              <a:gdLst/>
              <a:ahLst/>
              <a:cxnLst/>
              <a:rect l="l" t="t" r="r" b="b"/>
              <a:pathLst>
                <a:path w="288" h="65" extrusionOk="0">
                  <a:moveTo>
                    <a:pt x="0" y="0"/>
                  </a:moveTo>
                  <a:lnTo>
                    <a:pt x="287" y="0"/>
                  </a:lnTo>
                  <a:lnTo>
                    <a:pt x="287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5" name="Google Shape;375;p57"/>
            <p:cNvSpPr/>
            <p:nvPr/>
          </p:nvSpPr>
          <p:spPr>
            <a:xfrm>
              <a:off x="4309" y="145"/>
              <a:ext cx="81" cy="2601"/>
            </a:xfrm>
            <a:custGeom>
              <a:avLst/>
              <a:gdLst/>
              <a:ahLst/>
              <a:cxnLst/>
              <a:rect l="l" t="t" r="r" b="b"/>
              <a:pathLst>
                <a:path w="81" h="2601" extrusionOk="0">
                  <a:moveTo>
                    <a:pt x="0" y="0"/>
                  </a:moveTo>
                  <a:lnTo>
                    <a:pt x="23" y="0"/>
                  </a:lnTo>
                  <a:lnTo>
                    <a:pt x="23" y="2452"/>
                  </a:lnTo>
                  <a:lnTo>
                    <a:pt x="24" y="2462"/>
                  </a:lnTo>
                  <a:lnTo>
                    <a:pt x="26" y="2472"/>
                  </a:lnTo>
                  <a:lnTo>
                    <a:pt x="28" y="2481"/>
                  </a:lnTo>
                  <a:lnTo>
                    <a:pt x="31" y="2490"/>
                  </a:lnTo>
                  <a:lnTo>
                    <a:pt x="34" y="2499"/>
                  </a:lnTo>
                  <a:lnTo>
                    <a:pt x="39" y="2508"/>
                  </a:lnTo>
                  <a:lnTo>
                    <a:pt x="44" y="2517"/>
                  </a:lnTo>
                  <a:lnTo>
                    <a:pt x="48" y="2526"/>
                  </a:lnTo>
                  <a:lnTo>
                    <a:pt x="53" y="2535"/>
                  </a:lnTo>
                  <a:lnTo>
                    <a:pt x="59" y="2544"/>
                  </a:lnTo>
                  <a:lnTo>
                    <a:pt x="63" y="2553"/>
                  </a:lnTo>
                  <a:lnTo>
                    <a:pt x="68" y="2562"/>
                  </a:lnTo>
                  <a:lnTo>
                    <a:pt x="72" y="2571"/>
                  </a:lnTo>
                  <a:lnTo>
                    <a:pt x="75" y="2581"/>
                  </a:lnTo>
                  <a:lnTo>
                    <a:pt x="78" y="2590"/>
                  </a:lnTo>
                  <a:lnTo>
                    <a:pt x="80" y="2600"/>
                  </a:lnTo>
                  <a:lnTo>
                    <a:pt x="76" y="2590"/>
                  </a:lnTo>
                  <a:lnTo>
                    <a:pt x="72" y="2581"/>
                  </a:lnTo>
                  <a:lnTo>
                    <a:pt x="66" y="2572"/>
                  </a:lnTo>
                  <a:lnTo>
                    <a:pt x="60" y="2563"/>
                  </a:lnTo>
                  <a:lnTo>
                    <a:pt x="54" y="2554"/>
                  </a:lnTo>
                  <a:lnTo>
                    <a:pt x="47" y="2545"/>
                  </a:lnTo>
                  <a:lnTo>
                    <a:pt x="40" y="2537"/>
                  </a:lnTo>
                  <a:lnTo>
                    <a:pt x="33" y="2528"/>
                  </a:lnTo>
                  <a:lnTo>
                    <a:pt x="27" y="2519"/>
                  </a:lnTo>
                  <a:lnTo>
                    <a:pt x="20" y="2510"/>
                  </a:lnTo>
                  <a:lnTo>
                    <a:pt x="15" y="2501"/>
                  </a:lnTo>
                  <a:lnTo>
                    <a:pt x="10" y="2492"/>
                  </a:lnTo>
                  <a:lnTo>
                    <a:pt x="6" y="2483"/>
                  </a:lnTo>
                  <a:lnTo>
                    <a:pt x="3" y="2473"/>
                  </a:lnTo>
                  <a:lnTo>
                    <a:pt x="1" y="2462"/>
                  </a:lnTo>
                  <a:lnTo>
                    <a:pt x="0" y="2452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6" name="Google Shape;376;p57"/>
            <p:cNvSpPr/>
            <p:nvPr/>
          </p:nvSpPr>
          <p:spPr>
            <a:xfrm>
              <a:off x="4407" y="555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5"/>
                  </a:moveTo>
                  <a:lnTo>
                    <a:pt x="0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0" y="1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p57"/>
            <p:cNvSpPr/>
            <p:nvPr/>
          </p:nvSpPr>
          <p:spPr>
            <a:xfrm>
              <a:off x="4407" y="649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5" y="9"/>
                  </a:lnTo>
                  <a:lnTo>
                    <a:pt x="27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7" y="1"/>
                  </a:lnTo>
                  <a:lnTo>
                    <a:pt x="15" y="1"/>
                  </a:lnTo>
                  <a:lnTo>
                    <a:pt x="0" y="1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8" name="Google Shape;378;p57"/>
            <p:cNvSpPr/>
            <p:nvPr/>
          </p:nvSpPr>
          <p:spPr>
            <a:xfrm>
              <a:off x="4407" y="743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5" y="9"/>
                  </a:lnTo>
                  <a:lnTo>
                    <a:pt x="27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7" y="1"/>
                  </a:lnTo>
                  <a:lnTo>
                    <a:pt x="15" y="1"/>
                  </a:lnTo>
                  <a:lnTo>
                    <a:pt x="0" y="1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9" name="Google Shape;379;p57"/>
            <p:cNvSpPr/>
            <p:nvPr/>
          </p:nvSpPr>
          <p:spPr>
            <a:xfrm>
              <a:off x="4407" y="837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5" y="9"/>
                  </a:lnTo>
                  <a:lnTo>
                    <a:pt x="27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7" y="1"/>
                  </a:lnTo>
                  <a:lnTo>
                    <a:pt x="15" y="1"/>
                  </a:lnTo>
                  <a:lnTo>
                    <a:pt x="0" y="1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57"/>
            <p:cNvSpPr/>
            <p:nvPr/>
          </p:nvSpPr>
          <p:spPr>
            <a:xfrm>
              <a:off x="4407" y="932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1" name="Google Shape;381;p57"/>
            <p:cNvSpPr/>
            <p:nvPr/>
          </p:nvSpPr>
          <p:spPr>
            <a:xfrm>
              <a:off x="4407" y="1026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p57"/>
            <p:cNvSpPr/>
            <p:nvPr/>
          </p:nvSpPr>
          <p:spPr>
            <a:xfrm>
              <a:off x="4407" y="1120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p57"/>
            <p:cNvSpPr/>
            <p:nvPr/>
          </p:nvSpPr>
          <p:spPr>
            <a:xfrm>
              <a:off x="4407" y="1214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p57"/>
            <p:cNvSpPr/>
            <p:nvPr/>
          </p:nvSpPr>
          <p:spPr>
            <a:xfrm>
              <a:off x="4407" y="1308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p57"/>
            <p:cNvSpPr/>
            <p:nvPr/>
          </p:nvSpPr>
          <p:spPr>
            <a:xfrm>
              <a:off x="4407" y="1402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57"/>
            <p:cNvSpPr/>
            <p:nvPr/>
          </p:nvSpPr>
          <p:spPr>
            <a:xfrm>
              <a:off x="4407" y="1496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5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p57"/>
            <p:cNvSpPr/>
            <p:nvPr/>
          </p:nvSpPr>
          <p:spPr>
            <a:xfrm>
              <a:off x="4407" y="1590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p57"/>
            <p:cNvSpPr/>
            <p:nvPr/>
          </p:nvSpPr>
          <p:spPr>
            <a:xfrm>
              <a:off x="4407" y="1684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4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p57"/>
            <p:cNvSpPr/>
            <p:nvPr/>
          </p:nvSpPr>
          <p:spPr>
            <a:xfrm>
              <a:off x="4407" y="1778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4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57"/>
            <p:cNvSpPr/>
            <p:nvPr/>
          </p:nvSpPr>
          <p:spPr>
            <a:xfrm>
              <a:off x="4407" y="1872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p57"/>
            <p:cNvSpPr/>
            <p:nvPr/>
          </p:nvSpPr>
          <p:spPr>
            <a:xfrm>
              <a:off x="4407" y="1966"/>
              <a:ext cx="109" cy="9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0" y="8"/>
                  </a:moveTo>
                  <a:lnTo>
                    <a:pt x="14" y="8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8"/>
                  </a:lnTo>
                  <a:lnTo>
                    <a:pt x="102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57"/>
            <p:cNvSpPr/>
            <p:nvPr/>
          </p:nvSpPr>
          <p:spPr>
            <a:xfrm>
              <a:off x="4407" y="2060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Google Shape;393;p57"/>
            <p:cNvSpPr/>
            <p:nvPr/>
          </p:nvSpPr>
          <p:spPr>
            <a:xfrm>
              <a:off x="4407" y="2154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57"/>
            <p:cNvSpPr/>
            <p:nvPr/>
          </p:nvSpPr>
          <p:spPr>
            <a:xfrm>
              <a:off x="4407" y="2248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p57"/>
            <p:cNvSpPr/>
            <p:nvPr/>
          </p:nvSpPr>
          <p:spPr>
            <a:xfrm>
              <a:off x="4407" y="2342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6" name="Google Shape;396;p57"/>
            <p:cNvSpPr/>
            <p:nvPr/>
          </p:nvSpPr>
          <p:spPr>
            <a:xfrm>
              <a:off x="4407" y="2436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9"/>
                  </a:moveTo>
                  <a:lnTo>
                    <a:pt x="14" y="9"/>
                  </a:lnTo>
                  <a:lnTo>
                    <a:pt x="27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p57"/>
            <p:cNvSpPr/>
            <p:nvPr/>
          </p:nvSpPr>
          <p:spPr>
            <a:xfrm>
              <a:off x="4407" y="2530"/>
              <a:ext cx="109" cy="1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0" y="5"/>
                  </a:moveTo>
                  <a:lnTo>
                    <a:pt x="0" y="9"/>
                  </a:lnTo>
                  <a:lnTo>
                    <a:pt x="108" y="9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8" name="Google Shape;398;p57"/>
            <p:cNvSpPr/>
            <p:nvPr/>
          </p:nvSpPr>
          <p:spPr>
            <a:xfrm>
              <a:off x="4274" y="108"/>
              <a:ext cx="290" cy="33"/>
            </a:xfrm>
            <a:custGeom>
              <a:avLst/>
              <a:gdLst/>
              <a:ahLst/>
              <a:cxnLst/>
              <a:rect l="l" t="t" r="r" b="b"/>
              <a:pathLst>
                <a:path w="290" h="33" extrusionOk="0">
                  <a:moveTo>
                    <a:pt x="14" y="0"/>
                  </a:moveTo>
                  <a:lnTo>
                    <a:pt x="275" y="0"/>
                  </a:lnTo>
                  <a:lnTo>
                    <a:pt x="281" y="2"/>
                  </a:lnTo>
                  <a:lnTo>
                    <a:pt x="286" y="5"/>
                  </a:lnTo>
                  <a:lnTo>
                    <a:pt x="288" y="10"/>
                  </a:lnTo>
                  <a:lnTo>
                    <a:pt x="289" y="16"/>
                  </a:lnTo>
                  <a:lnTo>
                    <a:pt x="289" y="22"/>
                  </a:lnTo>
                  <a:lnTo>
                    <a:pt x="286" y="27"/>
                  </a:lnTo>
                  <a:lnTo>
                    <a:pt x="282" y="30"/>
                  </a:lnTo>
                  <a:lnTo>
                    <a:pt x="275" y="32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p57"/>
            <p:cNvSpPr/>
            <p:nvPr/>
          </p:nvSpPr>
          <p:spPr>
            <a:xfrm>
              <a:off x="4274" y="108"/>
              <a:ext cx="296" cy="39"/>
            </a:xfrm>
            <a:custGeom>
              <a:avLst/>
              <a:gdLst/>
              <a:ahLst/>
              <a:cxnLst/>
              <a:rect l="l" t="t" r="r" b="b"/>
              <a:pathLst>
                <a:path w="296" h="39" extrusionOk="0">
                  <a:moveTo>
                    <a:pt x="14" y="0"/>
                  </a:moveTo>
                  <a:lnTo>
                    <a:pt x="281" y="0"/>
                  </a:lnTo>
                  <a:lnTo>
                    <a:pt x="287" y="2"/>
                  </a:lnTo>
                  <a:lnTo>
                    <a:pt x="292" y="6"/>
                  </a:lnTo>
                  <a:lnTo>
                    <a:pt x="294" y="12"/>
                  </a:lnTo>
                  <a:lnTo>
                    <a:pt x="295" y="19"/>
                  </a:lnTo>
                  <a:lnTo>
                    <a:pt x="295" y="26"/>
                  </a:lnTo>
                  <a:lnTo>
                    <a:pt x="292" y="32"/>
                  </a:lnTo>
                  <a:lnTo>
                    <a:pt x="288" y="36"/>
                  </a:lnTo>
                  <a:lnTo>
                    <a:pt x="281" y="38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p57"/>
            <p:cNvSpPr/>
            <p:nvPr/>
          </p:nvSpPr>
          <p:spPr>
            <a:xfrm>
              <a:off x="4277" y="109"/>
              <a:ext cx="285" cy="31"/>
            </a:xfrm>
            <a:custGeom>
              <a:avLst/>
              <a:gdLst/>
              <a:ahLst/>
              <a:cxnLst/>
              <a:rect l="l" t="t" r="r" b="b"/>
              <a:pathLst>
                <a:path w="285" h="31" extrusionOk="0">
                  <a:moveTo>
                    <a:pt x="13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76" y="2"/>
                  </a:lnTo>
                  <a:lnTo>
                    <a:pt x="280" y="5"/>
                  </a:lnTo>
                  <a:lnTo>
                    <a:pt x="282" y="10"/>
                  </a:lnTo>
                  <a:lnTo>
                    <a:pt x="284" y="15"/>
                  </a:lnTo>
                  <a:lnTo>
                    <a:pt x="283" y="20"/>
                  </a:lnTo>
                  <a:lnTo>
                    <a:pt x="280" y="25"/>
                  </a:lnTo>
                  <a:lnTo>
                    <a:pt x="276" y="28"/>
                  </a:lnTo>
                  <a:lnTo>
                    <a:pt x="270" y="30"/>
                  </a:lnTo>
                  <a:lnTo>
                    <a:pt x="262" y="30"/>
                  </a:lnTo>
                  <a:lnTo>
                    <a:pt x="256" y="30"/>
                  </a:lnTo>
                  <a:lnTo>
                    <a:pt x="249" y="30"/>
                  </a:lnTo>
                  <a:lnTo>
                    <a:pt x="243" y="30"/>
                  </a:lnTo>
                  <a:lnTo>
                    <a:pt x="237" y="30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2" y="30"/>
                  </a:lnTo>
                  <a:lnTo>
                    <a:pt x="217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4" y="30"/>
                  </a:lnTo>
                  <a:lnTo>
                    <a:pt x="199" y="30"/>
                  </a:lnTo>
                  <a:lnTo>
                    <a:pt x="195" y="30"/>
                  </a:lnTo>
                  <a:lnTo>
                    <a:pt x="190" y="30"/>
                  </a:lnTo>
                  <a:lnTo>
                    <a:pt x="184" y="30"/>
                  </a:lnTo>
                  <a:lnTo>
                    <a:pt x="179" y="30"/>
                  </a:lnTo>
                  <a:lnTo>
                    <a:pt x="173" y="30"/>
                  </a:lnTo>
                  <a:lnTo>
                    <a:pt x="166" y="30"/>
                  </a:lnTo>
                  <a:lnTo>
                    <a:pt x="160" y="30"/>
                  </a:lnTo>
                  <a:lnTo>
                    <a:pt x="152" y="30"/>
                  </a:lnTo>
                  <a:lnTo>
                    <a:pt x="144" y="30"/>
                  </a:lnTo>
                  <a:lnTo>
                    <a:pt x="135" y="30"/>
                  </a:lnTo>
                  <a:lnTo>
                    <a:pt x="125" y="30"/>
                  </a:lnTo>
                  <a:lnTo>
                    <a:pt x="116" y="30"/>
                  </a:lnTo>
                  <a:lnTo>
                    <a:pt x="104" y="30"/>
                  </a:lnTo>
                  <a:lnTo>
                    <a:pt x="91" y="30"/>
                  </a:lnTo>
                  <a:lnTo>
                    <a:pt x="78" y="30"/>
                  </a:lnTo>
                  <a:lnTo>
                    <a:pt x="64" y="30"/>
                  </a:lnTo>
                  <a:lnTo>
                    <a:pt x="48" y="30"/>
                  </a:lnTo>
                  <a:lnTo>
                    <a:pt x="31" y="30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57"/>
            <p:cNvSpPr/>
            <p:nvPr/>
          </p:nvSpPr>
          <p:spPr>
            <a:xfrm>
              <a:off x="4279" y="111"/>
              <a:ext cx="280" cy="27"/>
            </a:xfrm>
            <a:custGeom>
              <a:avLst/>
              <a:gdLst/>
              <a:ahLst/>
              <a:cxnLst/>
              <a:rect l="l" t="t" r="r" b="b"/>
              <a:pathLst>
                <a:path w="280" h="27" extrusionOk="0">
                  <a:moveTo>
                    <a:pt x="13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271" y="1"/>
                  </a:lnTo>
                  <a:lnTo>
                    <a:pt x="275" y="4"/>
                  </a:lnTo>
                  <a:lnTo>
                    <a:pt x="278" y="8"/>
                  </a:lnTo>
                  <a:lnTo>
                    <a:pt x="279" y="13"/>
                  </a:lnTo>
                  <a:lnTo>
                    <a:pt x="278" y="18"/>
                  </a:lnTo>
                  <a:lnTo>
                    <a:pt x="276" y="22"/>
                  </a:lnTo>
                  <a:lnTo>
                    <a:pt x="271" y="25"/>
                  </a:lnTo>
                  <a:lnTo>
                    <a:pt x="265" y="26"/>
                  </a:lnTo>
                  <a:lnTo>
                    <a:pt x="257" y="26"/>
                  </a:lnTo>
                  <a:lnTo>
                    <a:pt x="251" y="26"/>
                  </a:lnTo>
                  <a:lnTo>
                    <a:pt x="245" y="26"/>
                  </a:lnTo>
                  <a:lnTo>
                    <a:pt x="239" y="26"/>
                  </a:lnTo>
                  <a:lnTo>
                    <a:pt x="233" y="26"/>
                  </a:lnTo>
                  <a:lnTo>
                    <a:pt x="228" y="26"/>
                  </a:lnTo>
                  <a:lnTo>
                    <a:pt x="223" y="26"/>
                  </a:lnTo>
                  <a:lnTo>
                    <a:pt x="218" y="26"/>
                  </a:lnTo>
                  <a:lnTo>
                    <a:pt x="213" y="26"/>
                  </a:lnTo>
                  <a:lnTo>
                    <a:pt x="209" y="26"/>
                  </a:lnTo>
                  <a:lnTo>
                    <a:pt x="205" y="26"/>
                  </a:lnTo>
                  <a:lnTo>
                    <a:pt x="201" y="26"/>
                  </a:lnTo>
                  <a:lnTo>
                    <a:pt x="196" y="26"/>
                  </a:lnTo>
                  <a:lnTo>
                    <a:pt x="191" y="26"/>
                  </a:lnTo>
                  <a:lnTo>
                    <a:pt x="187" y="26"/>
                  </a:lnTo>
                  <a:lnTo>
                    <a:pt x="181" y="26"/>
                  </a:lnTo>
                  <a:lnTo>
                    <a:pt x="176" y="26"/>
                  </a:lnTo>
                  <a:lnTo>
                    <a:pt x="170" y="26"/>
                  </a:lnTo>
                  <a:lnTo>
                    <a:pt x="163" y="26"/>
                  </a:lnTo>
                  <a:lnTo>
                    <a:pt x="158" y="26"/>
                  </a:lnTo>
                  <a:lnTo>
                    <a:pt x="150" y="26"/>
                  </a:lnTo>
                  <a:lnTo>
                    <a:pt x="142" y="26"/>
                  </a:lnTo>
                  <a:lnTo>
                    <a:pt x="133" y="26"/>
                  </a:lnTo>
                  <a:lnTo>
                    <a:pt x="123" y="26"/>
                  </a:lnTo>
                  <a:lnTo>
                    <a:pt x="114" y="26"/>
                  </a:lnTo>
                  <a:lnTo>
                    <a:pt x="102" y="26"/>
                  </a:lnTo>
                  <a:lnTo>
                    <a:pt x="90" y="26"/>
                  </a:lnTo>
                  <a:lnTo>
                    <a:pt x="76" y="26"/>
                  </a:lnTo>
                  <a:lnTo>
                    <a:pt x="63" y="26"/>
                  </a:lnTo>
                  <a:lnTo>
                    <a:pt x="47" y="26"/>
                  </a:lnTo>
                  <a:lnTo>
                    <a:pt x="30" y="26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57"/>
            <p:cNvSpPr/>
            <p:nvPr/>
          </p:nvSpPr>
          <p:spPr>
            <a:xfrm>
              <a:off x="4282" y="112"/>
              <a:ext cx="274" cy="25"/>
            </a:xfrm>
            <a:custGeom>
              <a:avLst/>
              <a:gdLst/>
              <a:ahLst/>
              <a:cxnLst/>
              <a:rect l="l" t="t" r="r" b="b"/>
              <a:pathLst>
                <a:path w="274" h="25" extrusionOk="0">
                  <a:moveTo>
                    <a:pt x="13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65" y="1"/>
                  </a:lnTo>
                  <a:lnTo>
                    <a:pt x="269" y="4"/>
                  </a:lnTo>
                  <a:lnTo>
                    <a:pt x="272" y="8"/>
                  </a:lnTo>
                  <a:lnTo>
                    <a:pt x="273" y="12"/>
                  </a:lnTo>
                  <a:lnTo>
                    <a:pt x="272" y="16"/>
                  </a:lnTo>
                  <a:lnTo>
                    <a:pt x="270" y="20"/>
                  </a:lnTo>
                  <a:lnTo>
                    <a:pt x="266" y="23"/>
                  </a:lnTo>
                  <a:lnTo>
                    <a:pt x="260" y="24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23" y="24"/>
                  </a:lnTo>
                  <a:lnTo>
                    <a:pt x="218" y="24"/>
                  </a:lnTo>
                  <a:lnTo>
                    <a:pt x="213" y="24"/>
                  </a:lnTo>
                  <a:lnTo>
                    <a:pt x="209" y="24"/>
                  </a:lnTo>
                  <a:lnTo>
                    <a:pt x="205" y="24"/>
                  </a:lnTo>
                  <a:lnTo>
                    <a:pt x="201" y="24"/>
                  </a:lnTo>
                  <a:lnTo>
                    <a:pt x="196" y="24"/>
                  </a:lnTo>
                  <a:lnTo>
                    <a:pt x="192" y="24"/>
                  </a:lnTo>
                  <a:lnTo>
                    <a:pt x="187" y="24"/>
                  </a:lnTo>
                  <a:lnTo>
                    <a:pt x="183" y="24"/>
                  </a:lnTo>
                  <a:lnTo>
                    <a:pt x="177" y="24"/>
                  </a:lnTo>
                  <a:lnTo>
                    <a:pt x="172" y="24"/>
                  </a:lnTo>
                  <a:lnTo>
                    <a:pt x="166" y="24"/>
                  </a:lnTo>
                  <a:lnTo>
                    <a:pt x="160" y="24"/>
                  </a:lnTo>
                  <a:lnTo>
                    <a:pt x="154" y="24"/>
                  </a:lnTo>
                  <a:lnTo>
                    <a:pt x="146" y="24"/>
                  </a:lnTo>
                  <a:lnTo>
                    <a:pt x="139" y="24"/>
                  </a:lnTo>
                  <a:lnTo>
                    <a:pt x="130" y="24"/>
                  </a:lnTo>
                  <a:lnTo>
                    <a:pt x="120" y="24"/>
                  </a:lnTo>
                  <a:lnTo>
                    <a:pt x="111" y="24"/>
                  </a:lnTo>
                  <a:lnTo>
                    <a:pt x="100" y="24"/>
                  </a:lnTo>
                  <a:lnTo>
                    <a:pt x="88" y="24"/>
                  </a:lnTo>
                  <a:lnTo>
                    <a:pt x="75" y="24"/>
                  </a:lnTo>
                  <a:lnTo>
                    <a:pt x="61" y="24"/>
                  </a:lnTo>
                  <a:lnTo>
                    <a:pt x="46" y="24"/>
                  </a:lnTo>
                  <a:lnTo>
                    <a:pt x="29" y="24"/>
                  </a:lnTo>
                  <a:lnTo>
                    <a:pt x="13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3" name="Google Shape;403;p57"/>
            <p:cNvSpPr/>
            <p:nvPr/>
          </p:nvSpPr>
          <p:spPr>
            <a:xfrm>
              <a:off x="4284" y="113"/>
              <a:ext cx="269" cy="22"/>
            </a:xfrm>
            <a:custGeom>
              <a:avLst/>
              <a:gdLst/>
              <a:ahLst/>
              <a:cxnLst/>
              <a:rect l="l" t="t" r="r" b="b"/>
              <a:pathLst>
                <a:path w="269" h="22" extrusionOk="0">
                  <a:moveTo>
                    <a:pt x="13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82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39" y="0"/>
                  </a:lnTo>
                  <a:lnTo>
                    <a:pt x="255" y="0"/>
                  </a:lnTo>
                  <a:lnTo>
                    <a:pt x="261" y="1"/>
                  </a:lnTo>
                  <a:lnTo>
                    <a:pt x="265" y="4"/>
                  </a:lnTo>
                  <a:lnTo>
                    <a:pt x="267" y="7"/>
                  </a:lnTo>
                  <a:lnTo>
                    <a:pt x="268" y="11"/>
                  </a:lnTo>
                  <a:lnTo>
                    <a:pt x="267" y="15"/>
                  </a:lnTo>
                  <a:lnTo>
                    <a:pt x="265" y="18"/>
                  </a:lnTo>
                  <a:lnTo>
                    <a:pt x="261" y="20"/>
                  </a:lnTo>
                  <a:lnTo>
                    <a:pt x="255" y="21"/>
                  </a:lnTo>
                  <a:lnTo>
                    <a:pt x="248" y="21"/>
                  </a:lnTo>
                  <a:lnTo>
                    <a:pt x="242" y="21"/>
                  </a:lnTo>
                  <a:lnTo>
                    <a:pt x="236" y="21"/>
                  </a:lnTo>
                  <a:lnTo>
                    <a:pt x="230" y="21"/>
                  </a:lnTo>
                  <a:lnTo>
                    <a:pt x="224" y="21"/>
                  </a:lnTo>
                  <a:lnTo>
                    <a:pt x="219" y="21"/>
                  </a:lnTo>
                  <a:lnTo>
                    <a:pt x="214" y="21"/>
                  </a:lnTo>
                  <a:lnTo>
                    <a:pt x="210" y="21"/>
                  </a:lnTo>
                  <a:lnTo>
                    <a:pt x="205" y="21"/>
                  </a:lnTo>
                  <a:lnTo>
                    <a:pt x="201" y="21"/>
                  </a:lnTo>
                  <a:lnTo>
                    <a:pt x="198" y="21"/>
                  </a:lnTo>
                  <a:lnTo>
                    <a:pt x="193" y="21"/>
                  </a:lnTo>
                  <a:lnTo>
                    <a:pt x="189" y="21"/>
                  </a:lnTo>
                  <a:lnTo>
                    <a:pt x="184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3" y="21"/>
                  </a:lnTo>
                  <a:lnTo>
                    <a:pt x="157" y="21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6" y="21"/>
                  </a:lnTo>
                  <a:lnTo>
                    <a:pt x="128" y="21"/>
                  </a:lnTo>
                  <a:lnTo>
                    <a:pt x="119" y="21"/>
                  </a:lnTo>
                  <a:lnTo>
                    <a:pt x="109" y="21"/>
                  </a:lnTo>
                  <a:lnTo>
                    <a:pt x="98" y="21"/>
                  </a:lnTo>
                  <a:lnTo>
                    <a:pt x="86" y="21"/>
                  </a:lnTo>
                  <a:lnTo>
                    <a:pt x="74" y="21"/>
                  </a:lnTo>
                  <a:lnTo>
                    <a:pt x="61" y="21"/>
                  </a:lnTo>
                  <a:lnTo>
                    <a:pt x="46" y="21"/>
                  </a:lnTo>
                  <a:lnTo>
                    <a:pt x="29" y="21"/>
                  </a:lnTo>
                  <a:lnTo>
                    <a:pt x="13" y="21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p57"/>
            <p:cNvSpPr/>
            <p:nvPr/>
          </p:nvSpPr>
          <p:spPr>
            <a:xfrm>
              <a:off x="4287" y="115"/>
              <a:ext cx="263" cy="19"/>
            </a:xfrm>
            <a:custGeom>
              <a:avLst/>
              <a:gdLst/>
              <a:ahLst/>
              <a:cxnLst/>
              <a:rect l="l" t="t" r="r" b="b"/>
              <a:pathLst>
                <a:path w="263" h="19" extrusionOk="0">
                  <a:moveTo>
                    <a:pt x="12" y="0"/>
                  </a:move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59" y="2"/>
                  </a:lnTo>
                  <a:lnTo>
                    <a:pt x="262" y="5"/>
                  </a:lnTo>
                  <a:lnTo>
                    <a:pt x="262" y="9"/>
                  </a:lnTo>
                  <a:lnTo>
                    <a:pt x="262" y="12"/>
                  </a:lnTo>
                  <a:lnTo>
                    <a:pt x="260" y="15"/>
                  </a:lnTo>
                  <a:lnTo>
                    <a:pt x="255" y="17"/>
                  </a:lnTo>
                  <a:lnTo>
                    <a:pt x="250" y="18"/>
                  </a:lnTo>
                  <a:lnTo>
                    <a:pt x="242" y="18"/>
                  </a:lnTo>
                  <a:lnTo>
                    <a:pt x="237" y="18"/>
                  </a:lnTo>
                  <a:lnTo>
                    <a:pt x="231" y="18"/>
                  </a:lnTo>
                  <a:lnTo>
                    <a:pt x="225" y="18"/>
                  </a:lnTo>
                  <a:lnTo>
                    <a:pt x="219" y="18"/>
                  </a:lnTo>
                  <a:lnTo>
                    <a:pt x="214" y="18"/>
                  </a:lnTo>
                  <a:lnTo>
                    <a:pt x="209" y="18"/>
                  </a:lnTo>
                  <a:lnTo>
                    <a:pt x="205" y="18"/>
                  </a:lnTo>
                  <a:lnTo>
                    <a:pt x="201" y="18"/>
                  </a:lnTo>
                  <a:lnTo>
                    <a:pt x="197" y="18"/>
                  </a:lnTo>
                  <a:lnTo>
                    <a:pt x="193" y="18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80" y="18"/>
                  </a:lnTo>
                  <a:lnTo>
                    <a:pt x="175" y="18"/>
                  </a:lnTo>
                  <a:lnTo>
                    <a:pt x="170" y="18"/>
                  </a:lnTo>
                  <a:lnTo>
                    <a:pt x="165" y="18"/>
                  </a:lnTo>
                  <a:lnTo>
                    <a:pt x="159" y="18"/>
                  </a:lnTo>
                  <a:lnTo>
                    <a:pt x="153" y="18"/>
                  </a:lnTo>
                  <a:lnTo>
                    <a:pt x="148" y="18"/>
                  </a:lnTo>
                  <a:lnTo>
                    <a:pt x="141" y="18"/>
                  </a:lnTo>
                  <a:lnTo>
                    <a:pt x="133" y="18"/>
                  </a:lnTo>
                  <a:lnTo>
                    <a:pt x="125" y="18"/>
                  </a:lnTo>
                  <a:lnTo>
                    <a:pt x="116" y="18"/>
                  </a:lnTo>
                  <a:lnTo>
                    <a:pt x="107" y="18"/>
                  </a:lnTo>
                  <a:lnTo>
                    <a:pt x="96" y="18"/>
                  </a:lnTo>
                  <a:lnTo>
                    <a:pt x="84" y="18"/>
                  </a:lnTo>
                  <a:lnTo>
                    <a:pt x="72" y="18"/>
                  </a:lnTo>
                  <a:lnTo>
                    <a:pt x="59" y="18"/>
                  </a:lnTo>
                  <a:lnTo>
                    <a:pt x="44" y="18"/>
                  </a:lnTo>
                  <a:lnTo>
                    <a:pt x="28" y="18"/>
                  </a:lnTo>
                  <a:lnTo>
                    <a:pt x="12" y="18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5" name="Google Shape;405;p57"/>
            <p:cNvSpPr/>
            <p:nvPr/>
          </p:nvSpPr>
          <p:spPr>
            <a:xfrm>
              <a:off x="4289" y="116"/>
              <a:ext cx="259" cy="16"/>
            </a:xfrm>
            <a:custGeom>
              <a:avLst/>
              <a:gdLst/>
              <a:ahLst/>
              <a:cxnLst/>
              <a:rect l="l" t="t" r="r" b="b"/>
              <a:pathLst>
                <a:path w="259" h="16" extrusionOk="0">
                  <a:moveTo>
                    <a:pt x="12" y="0"/>
                  </a:move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5" y="0"/>
                  </a:lnTo>
                  <a:lnTo>
                    <a:pt x="251" y="1"/>
                  </a:lnTo>
                  <a:lnTo>
                    <a:pt x="254" y="2"/>
                  </a:lnTo>
                  <a:lnTo>
                    <a:pt x="257" y="4"/>
                  </a:lnTo>
                  <a:lnTo>
                    <a:pt x="258" y="7"/>
                  </a:lnTo>
                  <a:lnTo>
                    <a:pt x="257" y="10"/>
                  </a:lnTo>
                  <a:lnTo>
                    <a:pt x="255" y="13"/>
                  </a:lnTo>
                  <a:lnTo>
                    <a:pt x="251" y="14"/>
                  </a:lnTo>
                  <a:lnTo>
                    <a:pt x="245" y="15"/>
                  </a:lnTo>
                  <a:lnTo>
                    <a:pt x="238" y="15"/>
                  </a:lnTo>
                  <a:lnTo>
                    <a:pt x="232" y="15"/>
                  </a:lnTo>
                  <a:lnTo>
                    <a:pt x="226" y="15"/>
                  </a:lnTo>
                  <a:lnTo>
                    <a:pt x="221" y="15"/>
                  </a:lnTo>
                  <a:lnTo>
                    <a:pt x="215" y="15"/>
                  </a:lnTo>
                  <a:lnTo>
                    <a:pt x="210" y="15"/>
                  </a:lnTo>
                  <a:lnTo>
                    <a:pt x="206" y="15"/>
                  </a:lnTo>
                  <a:lnTo>
                    <a:pt x="201" y="15"/>
                  </a:lnTo>
                  <a:lnTo>
                    <a:pt x="197" y="15"/>
                  </a:lnTo>
                  <a:lnTo>
                    <a:pt x="194" y="15"/>
                  </a:lnTo>
                  <a:lnTo>
                    <a:pt x="190" y="15"/>
                  </a:lnTo>
                  <a:lnTo>
                    <a:pt x="185" y="15"/>
                  </a:lnTo>
                  <a:lnTo>
                    <a:pt x="181" y="15"/>
                  </a:lnTo>
                  <a:lnTo>
                    <a:pt x="177" y="15"/>
                  </a:lnTo>
                  <a:lnTo>
                    <a:pt x="172" y="15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7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39" y="15"/>
                  </a:lnTo>
                  <a:lnTo>
                    <a:pt x="131" y="15"/>
                  </a:lnTo>
                  <a:lnTo>
                    <a:pt x="123" y="15"/>
                  </a:lnTo>
                  <a:lnTo>
                    <a:pt x="114" y="15"/>
                  </a:lnTo>
                  <a:lnTo>
                    <a:pt x="105" y="15"/>
                  </a:lnTo>
                  <a:lnTo>
                    <a:pt x="94" y="15"/>
                  </a:lnTo>
                  <a:lnTo>
                    <a:pt x="83" y="15"/>
                  </a:lnTo>
                  <a:lnTo>
                    <a:pt x="70" y="15"/>
                  </a:lnTo>
                  <a:lnTo>
                    <a:pt x="58" y="15"/>
                  </a:lnTo>
                  <a:lnTo>
                    <a:pt x="44" y="15"/>
                  </a:lnTo>
                  <a:lnTo>
                    <a:pt x="28" y="15"/>
                  </a:lnTo>
                  <a:lnTo>
                    <a:pt x="12" y="15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p57"/>
            <p:cNvSpPr/>
            <p:nvPr/>
          </p:nvSpPr>
          <p:spPr>
            <a:xfrm>
              <a:off x="4291" y="117"/>
              <a:ext cx="254" cy="14"/>
            </a:xfrm>
            <a:custGeom>
              <a:avLst/>
              <a:gdLst/>
              <a:ahLst/>
              <a:cxnLst/>
              <a:rect l="l" t="t" r="r" b="b"/>
              <a:pathLst>
                <a:path w="254" h="14" extrusionOk="0">
                  <a:moveTo>
                    <a:pt x="12" y="0"/>
                  </a:move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3" y="0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1" y="0"/>
                  </a:lnTo>
                  <a:lnTo>
                    <a:pt x="246" y="1"/>
                  </a:lnTo>
                  <a:lnTo>
                    <a:pt x="250" y="2"/>
                  </a:lnTo>
                  <a:lnTo>
                    <a:pt x="252" y="4"/>
                  </a:lnTo>
                  <a:lnTo>
                    <a:pt x="253" y="6"/>
                  </a:lnTo>
                  <a:lnTo>
                    <a:pt x="252" y="9"/>
                  </a:lnTo>
                  <a:lnTo>
                    <a:pt x="250" y="11"/>
                  </a:lnTo>
                  <a:lnTo>
                    <a:pt x="246" y="12"/>
                  </a:lnTo>
                  <a:lnTo>
                    <a:pt x="241" y="13"/>
                  </a:lnTo>
                  <a:lnTo>
                    <a:pt x="234" y="13"/>
                  </a:lnTo>
                  <a:lnTo>
                    <a:pt x="228" y="13"/>
                  </a:lnTo>
                  <a:lnTo>
                    <a:pt x="222" y="13"/>
                  </a:lnTo>
                  <a:lnTo>
                    <a:pt x="216" y="13"/>
                  </a:lnTo>
                  <a:lnTo>
                    <a:pt x="211" y="13"/>
                  </a:lnTo>
                  <a:lnTo>
                    <a:pt x="207" y="13"/>
                  </a:lnTo>
                  <a:lnTo>
                    <a:pt x="202" y="13"/>
                  </a:lnTo>
                  <a:lnTo>
                    <a:pt x="198" y="13"/>
                  </a:lnTo>
                  <a:lnTo>
                    <a:pt x="193" y="13"/>
                  </a:lnTo>
                  <a:lnTo>
                    <a:pt x="190" y="13"/>
                  </a:lnTo>
                  <a:lnTo>
                    <a:pt x="186" y="13"/>
                  </a:lnTo>
                  <a:lnTo>
                    <a:pt x="182" y="13"/>
                  </a:lnTo>
                  <a:lnTo>
                    <a:pt x="178" y="13"/>
                  </a:lnTo>
                  <a:lnTo>
                    <a:pt x="174" y="13"/>
                  </a:lnTo>
                  <a:lnTo>
                    <a:pt x="169" y="13"/>
                  </a:lnTo>
                  <a:lnTo>
                    <a:pt x="164" y="13"/>
                  </a:lnTo>
                  <a:lnTo>
                    <a:pt x="160" y="13"/>
                  </a:lnTo>
                  <a:lnTo>
                    <a:pt x="154" y="13"/>
                  </a:lnTo>
                  <a:lnTo>
                    <a:pt x="148" y="13"/>
                  </a:lnTo>
                  <a:lnTo>
                    <a:pt x="143" y="13"/>
                  </a:lnTo>
                  <a:lnTo>
                    <a:pt x="136" y="13"/>
                  </a:lnTo>
                  <a:lnTo>
                    <a:pt x="129" y="13"/>
                  </a:lnTo>
                  <a:lnTo>
                    <a:pt x="120" y="13"/>
                  </a:lnTo>
                  <a:lnTo>
                    <a:pt x="112" y="13"/>
                  </a:lnTo>
                  <a:lnTo>
                    <a:pt x="103" y="13"/>
                  </a:lnTo>
                  <a:lnTo>
                    <a:pt x="93" y="13"/>
                  </a:lnTo>
                  <a:lnTo>
                    <a:pt x="82" y="13"/>
                  </a:lnTo>
                  <a:lnTo>
                    <a:pt x="70" y="13"/>
                  </a:lnTo>
                  <a:lnTo>
                    <a:pt x="57" y="13"/>
                  </a:lnTo>
                  <a:lnTo>
                    <a:pt x="43" y="13"/>
                  </a:lnTo>
                  <a:lnTo>
                    <a:pt x="28" y="13"/>
                  </a:lnTo>
                  <a:lnTo>
                    <a:pt x="12" y="13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57"/>
            <p:cNvSpPr/>
            <p:nvPr/>
          </p:nvSpPr>
          <p:spPr>
            <a:xfrm>
              <a:off x="4294" y="118"/>
              <a:ext cx="248" cy="11"/>
            </a:xfrm>
            <a:custGeom>
              <a:avLst/>
              <a:gdLst/>
              <a:ahLst/>
              <a:cxnLst/>
              <a:rect l="l" t="t" r="r" b="b"/>
              <a:pathLst>
                <a:path w="248" h="11" extrusionOk="0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5" y="0"/>
                  </a:lnTo>
                  <a:lnTo>
                    <a:pt x="220" y="0"/>
                  </a:lnTo>
                  <a:lnTo>
                    <a:pt x="235" y="0"/>
                  </a:lnTo>
                  <a:lnTo>
                    <a:pt x="240" y="1"/>
                  </a:lnTo>
                  <a:lnTo>
                    <a:pt x="244" y="2"/>
                  </a:lnTo>
                  <a:lnTo>
                    <a:pt x="246" y="3"/>
                  </a:lnTo>
                  <a:lnTo>
                    <a:pt x="247" y="5"/>
                  </a:lnTo>
                  <a:lnTo>
                    <a:pt x="246" y="7"/>
                  </a:lnTo>
                  <a:lnTo>
                    <a:pt x="244" y="9"/>
                  </a:lnTo>
                  <a:lnTo>
                    <a:pt x="240" y="10"/>
                  </a:lnTo>
                  <a:lnTo>
                    <a:pt x="235" y="10"/>
                  </a:lnTo>
                  <a:lnTo>
                    <a:pt x="228" y="10"/>
                  </a:lnTo>
                  <a:lnTo>
                    <a:pt x="223" y="10"/>
                  </a:lnTo>
                  <a:lnTo>
                    <a:pt x="217" y="10"/>
                  </a:lnTo>
                  <a:lnTo>
                    <a:pt x="211" y="10"/>
                  </a:lnTo>
                  <a:lnTo>
                    <a:pt x="207" y="10"/>
                  </a:lnTo>
                  <a:lnTo>
                    <a:pt x="202" y="10"/>
                  </a:lnTo>
                  <a:lnTo>
                    <a:pt x="197" y="10"/>
                  </a:lnTo>
                  <a:lnTo>
                    <a:pt x="193" y="10"/>
                  </a:lnTo>
                  <a:lnTo>
                    <a:pt x="189" y="10"/>
                  </a:lnTo>
                  <a:lnTo>
                    <a:pt x="185" y="10"/>
                  </a:lnTo>
                  <a:lnTo>
                    <a:pt x="182" y="10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69" y="10"/>
                  </a:lnTo>
                  <a:lnTo>
                    <a:pt x="165" y="10"/>
                  </a:lnTo>
                  <a:lnTo>
                    <a:pt x="161" y="10"/>
                  </a:lnTo>
                  <a:lnTo>
                    <a:pt x="156" y="10"/>
                  </a:lnTo>
                  <a:lnTo>
                    <a:pt x="150" y="10"/>
                  </a:lnTo>
                  <a:lnTo>
                    <a:pt x="145" y="10"/>
                  </a:lnTo>
                  <a:lnTo>
                    <a:pt x="139" y="10"/>
                  </a:lnTo>
                  <a:lnTo>
                    <a:pt x="133" y="10"/>
                  </a:lnTo>
                  <a:lnTo>
                    <a:pt x="126" y="10"/>
                  </a:lnTo>
                  <a:lnTo>
                    <a:pt x="118" y="10"/>
                  </a:lnTo>
                  <a:lnTo>
                    <a:pt x="109" y="10"/>
                  </a:lnTo>
                  <a:lnTo>
                    <a:pt x="101" y="10"/>
                  </a:lnTo>
                  <a:lnTo>
                    <a:pt x="91" y="10"/>
                  </a:lnTo>
                  <a:lnTo>
                    <a:pt x="80" y="10"/>
                  </a:lnTo>
                  <a:lnTo>
                    <a:pt x="67" y="10"/>
                  </a:lnTo>
                  <a:lnTo>
                    <a:pt x="56" y="10"/>
                  </a:lnTo>
                  <a:lnTo>
                    <a:pt x="42" y="10"/>
                  </a:lnTo>
                  <a:lnTo>
                    <a:pt x="27" y="10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8" name="Google Shape;408;p57"/>
            <p:cNvSpPr/>
            <p:nvPr/>
          </p:nvSpPr>
          <p:spPr>
            <a:xfrm>
              <a:off x="4296" y="120"/>
              <a:ext cx="243" cy="8"/>
            </a:xfrm>
            <a:custGeom>
              <a:avLst/>
              <a:gdLst/>
              <a:ahLst/>
              <a:cxnLst/>
              <a:rect l="l" t="t" r="r" b="b"/>
              <a:pathLst>
                <a:path w="243" h="8" extrusionOk="0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39" y="1"/>
                  </a:lnTo>
                  <a:lnTo>
                    <a:pt x="242" y="2"/>
                  </a:lnTo>
                  <a:lnTo>
                    <a:pt x="242" y="3"/>
                  </a:lnTo>
                  <a:lnTo>
                    <a:pt x="242" y="5"/>
                  </a:lnTo>
                  <a:lnTo>
                    <a:pt x="240" y="6"/>
                  </a:lnTo>
                  <a:lnTo>
                    <a:pt x="236" y="6"/>
                  </a:lnTo>
                  <a:lnTo>
                    <a:pt x="231" y="7"/>
                  </a:lnTo>
                  <a:lnTo>
                    <a:pt x="224" y="7"/>
                  </a:lnTo>
                  <a:lnTo>
                    <a:pt x="219" y="7"/>
                  </a:lnTo>
                  <a:lnTo>
                    <a:pt x="213" y="7"/>
                  </a:lnTo>
                  <a:lnTo>
                    <a:pt x="208" y="7"/>
                  </a:lnTo>
                  <a:lnTo>
                    <a:pt x="203" y="7"/>
                  </a:lnTo>
                  <a:lnTo>
                    <a:pt x="198" y="7"/>
                  </a:lnTo>
                  <a:lnTo>
                    <a:pt x="194" y="7"/>
                  </a:lnTo>
                  <a:lnTo>
                    <a:pt x="190" y="7"/>
                  </a:lnTo>
                  <a:lnTo>
                    <a:pt x="186" y="7"/>
                  </a:lnTo>
                  <a:lnTo>
                    <a:pt x="182" y="7"/>
                  </a:lnTo>
                  <a:lnTo>
                    <a:pt x="178" y="7"/>
                  </a:lnTo>
                  <a:lnTo>
                    <a:pt x="175" y="7"/>
                  </a:lnTo>
                  <a:lnTo>
                    <a:pt x="171" y="7"/>
                  </a:lnTo>
                  <a:lnTo>
                    <a:pt x="167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3" y="7"/>
                  </a:lnTo>
                  <a:lnTo>
                    <a:pt x="148" y="7"/>
                  </a:lnTo>
                  <a:lnTo>
                    <a:pt x="142" y="7"/>
                  </a:lnTo>
                  <a:lnTo>
                    <a:pt x="137" y="7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115" y="7"/>
                  </a:lnTo>
                  <a:lnTo>
                    <a:pt x="107" y="7"/>
                  </a:lnTo>
                  <a:lnTo>
                    <a:pt x="99" y="7"/>
                  </a:lnTo>
                  <a:lnTo>
                    <a:pt x="89" y="7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55" y="7"/>
                  </a:lnTo>
                  <a:lnTo>
                    <a:pt x="41" y="7"/>
                  </a:lnTo>
                  <a:lnTo>
                    <a:pt x="27" y="7"/>
                  </a:lnTo>
                  <a:lnTo>
                    <a:pt x="12" y="7"/>
                  </a:lnTo>
                  <a:lnTo>
                    <a:pt x="7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57"/>
            <p:cNvSpPr/>
            <p:nvPr/>
          </p:nvSpPr>
          <p:spPr>
            <a:xfrm>
              <a:off x="4299" y="121"/>
              <a:ext cx="238" cy="5"/>
            </a:xfrm>
            <a:custGeom>
              <a:avLst/>
              <a:gdLst/>
              <a:ahLst/>
              <a:cxnLst/>
              <a:rect l="l" t="t" r="r" b="b"/>
              <a:pathLst>
                <a:path w="238" h="5" extrusionOk="0">
                  <a:moveTo>
                    <a:pt x="11" y="0"/>
                  </a:move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3" y="0"/>
                  </a:lnTo>
                  <a:lnTo>
                    <a:pt x="196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30" y="0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6" y="3"/>
                  </a:lnTo>
                  <a:lnTo>
                    <a:pt x="234" y="4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18" y="4"/>
                  </a:lnTo>
                  <a:lnTo>
                    <a:pt x="213" y="4"/>
                  </a:lnTo>
                  <a:lnTo>
                    <a:pt x="208" y="4"/>
                  </a:lnTo>
                  <a:lnTo>
                    <a:pt x="202" y="4"/>
                  </a:lnTo>
                  <a:lnTo>
                    <a:pt x="197" y="4"/>
                  </a:lnTo>
                  <a:lnTo>
                    <a:pt x="193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0" y="4"/>
                  </a:lnTo>
                  <a:lnTo>
                    <a:pt x="166" y="4"/>
                  </a:lnTo>
                  <a:lnTo>
                    <a:pt x="162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49" y="4"/>
                  </a:lnTo>
                  <a:lnTo>
                    <a:pt x="144" y="4"/>
                  </a:lnTo>
                  <a:lnTo>
                    <a:pt x="138" y="4"/>
                  </a:lnTo>
                  <a:lnTo>
                    <a:pt x="133" y="4"/>
                  </a:lnTo>
                  <a:lnTo>
                    <a:pt x="127" y="4"/>
                  </a:lnTo>
                  <a:lnTo>
                    <a:pt x="120" y="4"/>
                  </a:lnTo>
                  <a:lnTo>
                    <a:pt x="112" y="4"/>
                  </a:lnTo>
                  <a:lnTo>
                    <a:pt x="104" y="4"/>
                  </a:lnTo>
                  <a:lnTo>
                    <a:pt x="96" y="4"/>
                  </a:lnTo>
                  <a:lnTo>
                    <a:pt x="86" y="4"/>
                  </a:lnTo>
                  <a:lnTo>
                    <a:pt x="76" y="4"/>
                  </a:lnTo>
                  <a:lnTo>
                    <a:pt x="64" y="4"/>
                  </a:lnTo>
                  <a:lnTo>
                    <a:pt x="53" y="4"/>
                  </a:lnTo>
                  <a:lnTo>
                    <a:pt x="40" y="4"/>
                  </a:lnTo>
                  <a:lnTo>
                    <a:pt x="25" y="4"/>
                  </a:lnTo>
                  <a:lnTo>
                    <a:pt x="11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57"/>
            <p:cNvSpPr/>
            <p:nvPr/>
          </p:nvSpPr>
          <p:spPr>
            <a:xfrm>
              <a:off x="4301" y="122"/>
              <a:ext cx="233" cy="3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11" y="0"/>
                  </a:moveTo>
                  <a:lnTo>
                    <a:pt x="220" y="0"/>
                  </a:lnTo>
                  <a:lnTo>
                    <a:pt x="225" y="0"/>
                  </a:lnTo>
                  <a:lnTo>
                    <a:pt x="229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6" y="2"/>
                  </a:lnTo>
                  <a:lnTo>
                    <a:pt x="220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57"/>
            <p:cNvSpPr/>
            <p:nvPr/>
          </p:nvSpPr>
          <p:spPr>
            <a:xfrm>
              <a:off x="4324" y="148"/>
              <a:ext cx="184" cy="376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/>
        </p:nvPicPr>
        <p:blipFill rotWithShape="1">
          <a:blip r:embed="rId3">
            <a:alphaModFix/>
          </a:blip>
          <a:srcRect l="8466"/>
          <a:stretch/>
        </p:blipFill>
        <p:spPr>
          <a:xfrm>
            <a:off x="0" y="931998"/>
            <a:ext cx="5378116" cy="562596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Titration Curve Interpretation Practice</a:t>
            </a:r>
            <a:endParaRPr/>
          </a:p>
        </p:txBody>
      </p:sp>
      <p:sp>
        <p:nvSpPr>
          <p:cNvPr id="418" name="Google Shape;418;p58"/>
          <p:cNvSpPr txBox="1">
            <a:spLocks noGrp="1"/>
          </p:cNvSpPr>
          <p:nvPr>
            <p:ph type="body" idx="2"/>
          </p:nvPr>
        </p:nvSpPr>
        <p:spPr>
          <a:xfrm>
            <a:off x="4893622" y="925533"/>
            <a:ext cx="7298378" cy="590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is in the buret?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is in the Erlenmeyer flask?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values were known before the titration is started?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values will be found once the stoichiometric end point is reached?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is the pH of the solution in the flask when the endpoint is reached?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How much strong base was added to the flask to reach the stoichiometric endpoint?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happens to the pH of the solution if more strong base is added after the stoichiometric endpoint has been reached?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en-US" sz="2400"/>
              <a:t>What is the purpose of this titration?</a:t>
            </a:r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2032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fld id="{00000000-1234-1234-1234-123412341234}" type="slidenum">
              <a:rPr lang="en-US" smtClean="0"/>
              <a:pPr marL="0" lvl="0" indent="-20320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Char char="•"/>
              </a:pPr>
              <a:t>33</a:t>
            </a:fld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Titration Curve Answers</a:t>
            </a:r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body" idx="1"/>
          </p:nvPr>
        </p:nvSpPr>
        <p:spPr>
          <a:xfrm>
            <a:off x="188384" y="955676"/>
            <a:ext cx="11800416" cy="590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arenR"/>
            </a:pPr>
            <a:r>
              <a:rPr lang="en-US"/>
              <a:t>A strong base.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arenR"/>
            </a:pPr>
            <a:r>
              <a:rPr lang="en-US"/>
              <a:t>A strong acid.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3) The concentration of the base and the volume of the acid.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4) First the volume of base that needs to be added and then the     concentration of the acid.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5) pH = 7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6) 15 mL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7) It rapidly rises and levels off at around 13.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8) The purpose is to find the concentration of the acid which was previously unknown.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2032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fld id="{00000000-1234-1234-1234-123412341234}" type="slidenum">
              <a:rPr lang="en-US" smtClean="0"/>
              <a:pPr marL="0" lvl="0" indent="-20320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Char char="•"/>
              </a:pPr>
              <a:t>34</a:t>
            </a:fld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0"/>
          <p:cNvSpPr txBox="1">
            <a:spLocks noGrp="1"/>
          </p:cNvSpPr>
          <p:nvPr>
            <p:ph type="body" idx="1"/>
          </p:nvPr>
        </p:nvSpPr>
        <p:spPr>
          <a:xfrm>
            <a:off x="288757" y="914400"/>
            <a:ext cx="11514221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Consider the titration of acetic acid with sodium hydroxide. A 10.0 mL sample of acetic acid requires 37.55 mL of 0.223 </a:t>
            </a:r>
            <a:r>
              <a:rPr lang="en-US" i="1"/>
              <a:t>M</a:t>
            </a:r>
            <a:r>
              <a:rPr lang="en-US"/>
              <a:t> NaOH.  What is the concentration of the acetic acid?</a:t>
            </a:r>
            <a:endParaRPr/>
          </a:p>
          <a:p>
            <a:pPr marL="742950" lvl="1" indent="-28575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/>
              <a:t>               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NaOH(</a:t>
            </a:r>
            <a:r>
              <a:rPr lang="en-US" i="1"/>
              <a:t>aq</a:t>
            </a:r>
            <a:r>
              <a:rPr lang="en-US"/>
              <a:t>) → NaC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H</a:t>
            </a:r>
            <a:r>
              <a:rPr lang="en-US" baseline="-25000"/>
              <a:t>2</a:t>
            </a:r>
            <a:r>
              <a:rPr lang="en-US"/>
              <a:t>O(</a:t>
            </a:r>
            <a:r>
              <a:rPr lang="en-US" i="1"/>
              <a:t>l</a:t>
            </a:r>
            <a:r>
              <a:rPr lang="en-US"/>
              <a:t>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Using </a:t>
            </a:r>
            <a:r>
              <a:rPr lang="en-US">
                <a:solidFill>
                  <a:srgbClr val="000000"/>
                </a:solidFill>
              </a:rPr>
              <a:t>M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M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    </a:t>
            </a:r>
            <a:r>
              <a:rPr lang="en-US">
                <a:solidFill>
                  <a:srgbClr val="000000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>
                <a:solidFill>
                  <a:srgbClr val="000000"/>
                </a:solidFill>
              </a:rPr>
              <a:t>           M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M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  </a:t>
            </a:r>
            <a:r>
              <a:rPr lang="en-US">
                <a:solidFill>
                  <a:srgbClr val="000000"/>
                </a:solidFill>
              </a:rPr>
              <a:t>/ V</a:t>
            </a:r>
            <a:r>
              <a:rPr lang="en-US" baseline="-25000">
                <a:solidFill>
                  <a:srgbClr val="000000"/>
                </a:solidFill>
              </a:rPr>
              <a:t>A  </a:t>
            </a:r>
            <a:r>
              <a:rPr lang="en-US">
                <a:solidFill>
                  <a:srgbClr val="000000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>
                <a:solidFill>
                  <a:srgbClr val="000000"/>
                </a:solidFill>
              </a:rPr>
              <a:t>           M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(0.223 </a:t>
            </a:r>
            <a:r>
              <a:rPr lang="en-US" i="1">
                <a:solidFill>
                  <a:srgbClr val="000000"/>
                </a:solidFill>
              </a:rPr>
              <a:t>M </a:t>
            </a:r>
            <a:r>
              <a:rPr lang="en-US">
                <a:solidFill>
                  <a:srgbClr val="000000"/>
                </a:solidFill>
              </a:rPr>
              <a:t>)(37.55 mL) / 10.0 mL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>
                <a:solidFill>
                  <a:srgbClr val="000000"/>
                </a:solidFill>
              </a:rPr>
              <a:t>           M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0.837</a:t>
            </a:r>
            <a:r>
              <a:rPr lang="en-US" i="1">
                <a:solidFill>
                  <a:srgbClr val="000000"/>
                </a:solidFill>
              </a:rPr>
              <a:t>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433" name="Google Shape;433;p60"/>
          <p:cNvSpPr txBox="1">
            <a:spLocks noGrp="1"/>
          </p:cNvSpPr>
          <p:nvPr>
            <p:ph type="title"/>
          </p:nvPr>
        </p:nvSpPr>
        <p:spPr>
          <a:xfrm>
            <a:off x="-237067" y="-90311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Titration Problem (1:1 ratio)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>
            <a:spLocks noGrp="1"/>
          </p:cNvSpPr>
          <p:nvPr>
            <p:ph type="sldNum" idx="12"/>
          </p:nvPr>
        </p:nvSpPr>
        <p:spPr>
          <a:xfrm>
            <a:off x="11332634" y="6534150"/>
            <a:ext cx="85936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Titration Problem (not 1:1 ratio)</a:t>
            </a:r>
            <a:endParaRPr/>
          </a:p>
        </p:txBody>
      </p:sp>
      <p:sp>
        <p:nvSpPr>
          <p:cNvPr id="440" name="Google Shape;440;p61"/>
          <p:cNvSpPr txBox="1"/>
          <p:nvPr/>
        </p:nvSpPr>
        <p:spPr>
          <a:xfrm>
            <a:off x="336885" y="1295400"/>
            <a:ext cx="11335826" cy="486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volume of 50.0 mL of 1.20 M H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neutralizes 45.5 mL of a Ca(OH)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solution.  What is the molarity of the Ca(OH)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solution?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Balanced equation: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aq)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Ca(OH)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aq)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  Ca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(aq) +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(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l)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n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 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n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n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(1.20 M)(50.0 mL)/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(45.5 mL)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M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1.98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CC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2"/>
          <p:cNvSpPr txBox="1">
            <a:spLocks noGrp="1"/>
          </p:cNvSpPr>
          <p:nvPr>
            <p:ph type="title"/>
          </p:nvPr>
        </p:nvSpPr>
        <p:spPr>
          <a:xfrm>
            <a:off x="2286000" y="0"/>
            <a:ext cx="7772400" cy="1143000"/>
          </a:xfrm>
          <a:prstGeom prst="rect">
            <a:avLst/>
          </a:prstGeom>
          <a:solidFill>
            <a:srgbClr val="00A26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Titrations of Polyprotic Acids</a:t>
            </a:r>
            <a:endParaRPr/>
          </a:p>
        </p:txBody>
      </p:sp>
      <p:sp>
        <p:nvSpPr>
          <p:cNvPr id="447" name="Google Shape;447;p62"/>
          <p:cNvSpPr txBox="1">
            <a:spLocks noGrp="1"/>
          </p:cNvSpPr>
          <p:nvPr>
            <p:ph type="body" idx="2"/>
          </p:nvPr>
        </p:nvSpPr>
        <p:spPr>
          <a:xfrm>
            <a:off x="7848600" y="1981200"/>
            <a:ext cx="281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663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/>
              <a:t>	In these cases there is an equivalence point for each dissociation.</a:t>
            </a:r>
            <a:endParaRPr/>
          </a:p>
        </p:txBody>
      </p:sp>
      <p:pic>
        <p:nvPicPr>
          <p:cNvPr id="448" name="Google Shape;448;p62" descr="17_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999"/>
          <a:stretch/>
        </p:blipFill>
        <p:spPr>
          <a:xfrm>
            <a:off x="1524000" y="1095376"/>
            <a:ext cx="6553200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1447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Strong Acids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>
          <a:xfrm>
            <a:off x="25146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b="1" dirty="0" err="1"/>
              <a:t>HCl</a:t>
            </a:r>
            <a:r>
              <a:rPr lang="en-US" b="1" dirty="0"/>
              <a:t>		Hydrochloric acid</a:t>
            </a:r>
          </a:p>
          <a:p>
            <a:pPr eaLnBrk="1" hangingPunct="1"/>
            <a:r>
              <a:rPr lang="en-US" b="1" dirty="0" err="1"/>
              <a:t>HBr</a:t>
            </a:r>
            <a:r>
              <a:rPr lang="en-US" b="1" dirty="0"/>
              <a:t>		</a:t>
            </a:r>
            <a:r>
              <a:rPr lang="en-US" b="1" dirty="0" err="1"/>
              <a:t>Hydrobromic</a:t>
            </a:r>
            <a:r>
              <a:rPr lang="en-US" b="1" dirty="0"/>
              <a:t> acid</a:t>
            </a:r>
          </a:p>
          <a:p>
            <a:r>
              <a:rPr lang="en-US" b="1" dirty="0"/>
              <a:t>HI			</a:t>
            </a:r>
            <a:r>
              <a:rPr lang="en-US" b="1" dirty="0" err="1"/>
              <a:t>Hydroiodic</a:t>
            </a:r>
            <a:r>
              <a:rPr lang="en-US" b="1" dirty="0"/>
              <a:t> acid</a:t>
            </a:r>
          </a:p>
          <a:p>
            <a:pPr eaLnBrk="1" hangingPunct="1"/>
            <a:r>
              <a:rPr lang="en-US" b="1" dirty="0"/>
              <a:t>HNO</a:t>
            </a:r>
            <a:r>
              <a:rPr lang="en-US" b="1" baseline="-25000" dirty="0"/>
              <a:t>3</a:t>
            </a:r>
            <a:r>
              <a:rPr lang="en-US" b="1" dirty="0"/>
              <a:t>		Nitric acid</a:t>
            </a:r>
          </a:p>
          <a:p>
            <a:pPr eaLnBrk="1" hangingPunct="1"/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		Sulfuric acid</a:t>
            </a:r>
          </a:p>
          <a:p>
            <a:pPr eaLnBrk="1" hangingPunct="1"/>
            <a:r>
              <a:rPr lang="en-US" b="1" dirty="0"/>
              <a:t>HClO</a:t>
            </a:r>
            <a:r>
              <a:rPr lang="en-US" b="1" baseline="-25000" dirty="0"/>
              <a:t>3</a:t>
            </a:r>
            <a:r>
              <a:rPr lang="en-US" b="1" dirty="0"/>
              <a:t>		Chloric acid</a:t>
            </a:r>
          </a:p>
          <a:p>
            <a:pPr eaLnBrk="1" hangingPunct="1"/>
            <a:r>
              <a:rPr lang="en-US" b="1" dirty="0"/>
              <a:t>HClO</a:t>
            </a:r>
            <a:r>
              <a:rPr lang="en-US" b="1" baseline="-25000" dirty="0"/>
              <a:t>4</a:t>
            </a:r>
            <a:r>
              <a:rPr lang="en-US" b="1" dirty="0"/>
              <a:t>		</a:t>
            </a:r>
            <a:r>
              <a:rPr lang="en-US" b="1" dirty="0" err="1"/>
              <a:t>Perchloric</a:t>
            </a:r>
            <a:r>
              <a:rPr lang="en-US" b="1" dirty="0"/>
              <a:t> acid</a:t>
            </a:r>
          </a:p>
          <a:p>
            <a:pPr eaLnBrk="1" hangingPunct="1"/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C471B90-D571-4E7A-876C-CB92E3D3D4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6" descr="hydrochloric 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916106"/>
            <a:ext cx="1824251" cy="13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56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53904" y="1971841"/>
            <a:ext cx="4040188" cy="639762"/>
          </a:xfrm>
        </p:spPr>
        <p:txBody>
          <a:bodyPr/>
          <a:lstStyle/>
          <a:p>
            <a:r>
              <a:rPr lang="en-US" sz="3200" dirty="0"/>
              <a:t>Group 1a: </a:t>
            </a:r>
          </a:p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2188523"/>
            <a:ext cx="4040188" cy="3951288"/>
          </a:xfrm>
        </p:spPr>
        <p:txBody>
          <a:bodyPr/>
          <a:lstStyle/>
          <a:p>
            <a:r>
              <a:rPr lang="en-US" sz="3200" b="1" dirty="0" err="1"/>
              <a:t>LiOH</a:t>
            </a:r>
            <a:endParaRPr lang="en-US" sz="3200" b="1" dirty="0"/>
          </a:p>
          <a:p>
            <a:r>
              <a:rPr lang="en-US" sz="3200" b="1" dirty="0" err="1"/>
              <a:t>NaOH</a:t>
            </a:r>
            <a:endParaRPr lang="en-US" sz="3200" b="1" dirty="0"/>
          </a:p>
          <a:p>
            <a:r>
              <a:rPr lang="en-US" sz="3200" b="1" dirty="0"/>
              <a:t>KOH</a:t>
            </a:r>
          </a:p>
          <a:p>
            <a:r>
              <a:rPr lang="en-US" sz="3200" b="1" dirty="0" err="1"/>
              <a:t>RbOH</a:t>
            </a:r>
            <a:endParaRPr lang="en-US" sz="3200" b="1" dirty="0"/>
          </a:p>
          <a:p>
            <a:r>
              <a:rPr lang="en-US" sz="3200" b="1" dirty="0"/>
              <a:t> </a:t>
            </a:r>
            <a:r>
              <a:rPr lang="en-US" sz="3200" b="1" dirty="0" err="1"/>
              <a:t>CsOH</a:t>
            </a:r>
            <a:endParaRPr lang="en-US" sz="3200" b="1" dirty="0"/>
          </a:p>
          <a:p>
            <a:pPr>
              <a:buNone/>
            </a:pPr>
            <a:endParaRPr lang="en-US" sz="3200" b="1" dirty="0"/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7140" y="1862659"/>
            <a:ext cx="4041775" cy="639762"/>
          </a:xfrm>
        </p:spPr>
        <p:txBody>
          <a:bodyPr/>
          <a:lstStyle/>
          <a:p>
            <a:r>
              <a:rPr lang="en-US" sz="3200" dirty="0"/>
              <a:t>Group 2a: </a:t>
            </a: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b="1" dirty="0" err="1"/>
              <a:t>Ca</a:t>
            </a:r>
            <a:r>
              <a:rPr lang="en-US" sz="3200" b="1" dirty="0"/>
              <a:t>(OH)</a:t>
            </a:r>
            <a:r>
              <a:rPr lang="en-US" sz="3200" b="1" baseline="-25000" dirty="0"/>
              <a:t>2  </a:t>
            </a:r>
          </a:p>
          <a:p>
            <a:r>
              <a:rPr lang="en-US" sz="3200" b="1" dirty="0" err="1"/>
              <a:t>Sr</a:t>
            </a:r>
            <a:r>
              <a:rPr lang="en-US" sz="3200" b="1" dirty="0"/>
              <a:t>(OH)</a:t>
            </a:r>
            <a:r>
              <a:rPr lang="en-US" sz="3200" b="1" baseline="-25000" dirty="0"/>
              <a:t>2 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Ba(OH)</a:t>
            </a:r>
            <a:r>
              <a:rPr lang="en-US" sz="3200" b="1" baseline="-25000" dirty="0"/>
              <a:t>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739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92075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Salt Hydrolysis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073" y="1524000"/>
            <a:ext cx="11305309" cy="495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" pitchFamily="34" charset="0"/>
              </a:rPr>
              <a:t>To see if the resulting salt is acidic or basic, check the </a:t>
            </a:r>
            <a:r>
              <a:rPr lang="en-US" sz="4400" b="1" u="sng" dirty="0">
                <a:solidFill>
                  <a:schemeClr val="tx2"/>
                </a:solidFill>
                <a:latin typeface="Arial" pitchFamily="34" charset="0"/>
              </a:rPr>
              <a:t>“parent” acid and base</a:t>
            </a:r>
            <a:r>
              <a:rPr lang="en-US" sz="4000" dirty="0">
                <a:latin typeface="Arial" pitchFamily="34" charset="0"/>
              </a:rPr>
              <a:t> that formed it.  Practice on these:</a:t>
            </a:r>
          </a:p>
          <a:p>
            <a:pPr lvl="1">
              <a:buFontTx/>
              <a:buNone/>
              <a:defRPr/>
            </a:pPr>
            <a:r>
              <a:rPr lang="en-US" sz="4000" dirty="0" err="1">
                <a:latin typeface="Arial" pitchFamily="34" charset="0"/>
              </a:rPr>
              <a:t>HCl</a:t>
            </a:r>
            <a:r>
              <a:rPr lang="en-US" sz="4000" dirty="0">
                <a:latin typeface="Arial" pitchFamily="34" charset="0"/>
              </a:rPr>
              <a:t> + </a:t>
            </a:r>
            <a:r>
              <a:rPr lang="en-US" sz="4000" dirty="0" err="1">
                <a:latin typeface="Arial" pitchFamily="34" charset="0"/>
              </a:rPr>
              <a:t>NaOH</a:t>
            </a:r>
            <a:endParaRPr lang="en-US" sz="4000" dirty="0">
              <a:latin typeface="Arial" pitchFamily="34" charset="0"/>
              <a:sym typeface="Monotype Sorts" pitchFamily="2" charset="2"/>
            </a:endParaRPr>
          </a:p>
          <a:p>
            <a:pPr lvl="1">
              <a:buFontTx/>
              <a:buNone/>
              <a:defRPr/>
            </a:pPr>
            <a:r>
              <a:rPr lang="en-US" sz="4000" dirty="0">
                <a:latin typeface="Arial" pitchFamily="34" charset="0"/>
                <a:sym typeface="Monotype Sorts" pitchFamily="2" charset="2"/>
              </a:rPr>
              <a:t>H</a:t>
            </a:r>
            <a:r>
              <a:rPr lang="en-US" sz="4000" b="1" baseline="-25000" dirty="0">
                <a:latin typeface="Arial" pitchFamily="34" charset="0"/>
                <a:sym typeface="Monotype Sorts" pitchFamily="2" charset="2"/>
              </a:rPr>
              <a:t>2</a:t>
            </a:r>
            <a:r>
              <a:rPr lang="en-US" sz="4000" dirty="0">
                <a:latin typeface="Arial" pitchFamily="34" charset="0"/>
                <a:sym typeface="Monotype Sorts" pitchFamily="2" charset="2"/>
              </a:rPr>
              <a:t>SO</a:t>
            </a:r>
            <a:r>
              <a:rPr lang="en-US" sz="4000" b="1" baseline="-25000" dirty="0">
                <a:latin typeface="Arial" pitchFamily="34" charset="0"/>
                <a:sym typeface="Monotype Sorts" pitchFamily="2" charset="2"/>
              </a:rPr>
              <a:t>4</a:t>
            </a:r>
            <a:r>
              <a:rPr lang="en-US" sz="4000" dirty="0">
                <a:latin typeface="Arial" pitchFamily="34" charset="0"/>
                <a:sym typeface="Monotype Sorts" pitchFamily="2" charset="2"/>
              </a:rPr>
              <a:t> + NH</a:t>
            </a:r>
            <a:r>
              <a:rPr lang="en-US" sz="4000" b="1" baseline="-25000" dirty="0">
                <a:latin typeface="Arial" pitchFamily="34" charset="0"/>
                <a:sym typeface="Monotype Sorts" pitchFamily="2" charset="2"/>
              </a:rPr>
              <a:t>4</a:t>
            </a:r>
            <a:r>
              <a:rPr lang="en-US" sz="4000" dirty="0">
                <a:latin typeface="Arial" pitchFamily="34" charset="0"/>
                <a:sym typeface="Monotype Sorts" pitchFamily="2" charset="2"/>
              </a:rPr>
              <a:t>OH</a:t>
            </a:r>
          </a:p>
          <a:p>
            <a:pPr lvl="1">
              <a:buFontTx/>
              <a:buNone/>
              <a:defRPr/>
            </a:pPr>
            <a:r>
              <a:rPr lang="en-US" sz="4000" dirty="0">
                <a:latin typeface="Arial" pitchFamily="34" charset="0"/>
                <a:sym typeface="Monotype Sorts" pitchFamily="2" charset="2"/>
              </a:rPr>
              <a:t>H</a:t>
            </a:r>
            <a:r>
              <a:rPr lang="en-US" sz="4000" baseline="-25000" dirty="0">
                <a:latin typeface="Arial" pitchFamily="34" charset="0"/>
                <a:sym typeface="Monotype Sorts" pitchFamily="2" charset="2"/>
              </a:rPr>
              <a:t>2</a:t>
            </a:r>
            <a:r>
              <a:rPr lang="en-US" sz="4000" dirty="0">
                <a:latin typeface="Arial" pitchFamily="34" charset="0"/>
                <a:sym typeface="Monotype Sorts" pitchFamily="2" charset="2"/>
              </a:rPr>
              <a:t>S + KOH </a:t>
            </a:r>
          </a:p>
          <a:p>
            <a:pPr lvl="1">
              <a:buFontTx/>
              <a:buNone/>
              <a:defRPr/>
            </a:pPr>
            <a:endParaRPr lang="en-US" sz="4000" b="1" baseline="-25000" dirty="0">
              <a:latin typeface="Arial" pitchFamily="34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4646469" y="3658394"/>
            <a:ext cx="3630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NaCl, a </a:t>
            </a:r>
            <a:r>
              <a:rPr lang="en-US" sz="2800" u="sng" dirty="0">
                <a:latin typeface="Arial" charset="0"/>
              </a:rPr>
              <a:t>neutral</a:t>
            </a:r>
            <a:r>
              <a:rPr lang="en-US" sz="2800" dirty="0">
                <a:latin typeface="Arial" charset="0"/>
              </a:rPr>
              <a:t> salt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990235" y="4392166"/>
            <a:ext cx="325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(NH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SO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, </a:t>
            </a:r>
            <a:r>
              <a:rPr lang="en-US" u="sng" dirty="0">
                <a:latin typeface="Arial" charset="0"/>
              </a:rPr>
              <a:t>acidic</a:t>
            </a:r>
            <a:r>
              <a:rPr lang="en-US" dirty="0">
                <a:latin typeface="Arial" charset="0"/>
              </a:rPr>
              <a:t> salt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452342" y="5128815"/>
            <a:ext cx="3033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K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S, </a:t>
            </a:r>
            <a:r>
              <a:rPr lang="en-US" u="sng" dirty="0">
                <a:latin typeface="Arial" charset="0"/>
              </a:rPr>
              <a:t>basic</a:t>
            </a:r>
            <a:r>
              <a:rPr lang="en-US" dirty="0">
                <a:latin typeface="Arial" charset="0"/>
              </a:rPr>
              <a:t> 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5" autoUpdateAnimBg="0"/>
      <p:bldP spid="202756" grpId="0"/>
      <p:bldP spid="202757" grpId="0"/>
      <p:bldP spid="2027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482110-0F10-480A-B485-3831F5E8E33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0030" y="2344615"/>
            <a:ext cx="8167788" cy="387838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Strong acids and bases are strong electrolytes. (Dissociate completely in solution)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Weak acids and bases are weak electrolytes. (Do not dissociate completely)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Electrolyte Strength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2" y="868081"/>
            <a:ext cx="2309447" cy="5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9567A-B33B-42F0-8205-52827E388FB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127" y="1301750"/>
            <a:ext cx="11263746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Recall that an acid and a base react with each other in a </a:t>
            </a:r>
            <a:r>
              <a:rPr lang="en-US" altLang="en-US" b="1" i="1" u="sng" dirty="0"/>
              <a:t>neutralization reaction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When an acid and a base react, water and a salt are produced.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This a type of double replacement reaction.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For example, nitric acid reacts with sodium hydroxide to produce sodium nitrate and water: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/>
              <a:t>HNO</a:t>
            </a:r>
            <a:r>
              <a:rPr lang="en-US" altLang="en-US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 err="1"/>
              <a:t>aq</a:t>
            </a:r>
            <a:r>
              <a:rPr lang="en-US" altLang="en-US" dirty="0"/>
              <a:t>) + </a:t>
            </a:r>
            <a:r>
              <a:rPr lang="en-US" altLang="en-US" dirty="0" err="1"/>
              <a:t>NaOH</a:t>
            </a:r>
            <a:r>
              <a:rPr lang="en-US" altLang="en-US" dirty="0"/>
              <a:t>(</a:t>
            </a:r>
            <a:r>
              <a:rPr lang="en-US" altLang="en-US" i="1" dirty="0" err="1"/>
              <a:t>aq</a:t>
            </a:r>
            <a:r>
              <a:rPr lang="en-US" altLang="en-US" dirty="0"/>
              <a:t>)  →  NaNO</a:t>
            </a:r>
            <a:r>
              <a:rPr lang="en-US" altLang="en-US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 err="1"/>
              <a:t>aq</a:t>
            </a:r>
            <a:r>
              <a:rPr lang="en-US" altLang="en-US" dirty="0"/>
              <a:t>) + H</a:t>
            </a:r>
            <a:r>
              <a:rPr lang="en-US" altLang="en-US" baseline="-25000" dirty="0"/>
              <a:t>2</a:t>
            </a:r>
            <a:r>
              <a:rPr lang="en-US" altLang="en-US" dirty="0"/>
              <a:t>O(</a:t>
            </a:r>
            <a:r>
              <a:rPr lang="en-US" altLang="en-US" i="1" dirty="0"/>
              <a:t>l</a:t>
            </a:r>
            <a:r>
              <a:rPr lang="en-US" altLang="en-US" dirty="0"/>
              <a:t>)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Acid/Base Neutralization</a:t>
            </a:r>
          </a:p>
        </p:txBody>
      </p:sp>
    </p:spTree>
    <p:extLst>
      <p:ext uri="{BB962C8B-B14F-4D97-AF65-F5344CB8AC3E}">
        <p14:creationId xmlns:p14="http://schemas.microsoft.com/office/powerpoint/2010/main" val="23874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ACAD06-6B29-488D-B728-8150262DBAD0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819" y="1595437"/>
            <a:ext cx="6802582" cy="5100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/>
              <a:t>A </a:t>
            </a:r>
            <a:r>
              <a:rPr lang="en-US" altLang="en-US" sz="2600" b="1" i="1" u="sng" dirty="0"/>
              <a:t>pH</a:t>
            </a:r>
            <a:r>
              <a:rPr lang="en-US" altLang="en-US" sz="2600" dirty="0"/>
              <a:t> value expresses the acidity or basicity of a solution.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/>
              <a:t>Most solutions have a pH between 0 and 14.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/>
              <a:t>Acidic solutions have a pH less than 7.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As a solution becomes more acidic, the pH decreases.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/>
              <a:t>Basic solutions have a pH greater than 7.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As a solution becomes more basic, the pH increases.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pH 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0F2E7-75BA-408E-BE61-47DDE32E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1035173"/>
            <a:ext cx="4860643" cy="54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Corwin_5th">
  <a:themeElements>
    <a:clrScheme name="Corwin_5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win_5t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win_5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win_5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win_5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2303</Words>
  <Application>Microsoft Office PowerPoint</Application>
  <PresentationFormat>Widescreen</PresentationFormat>
  <Paragraphs>288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Calibri</vt:lpstr>
      <vt:lpstr>Constantia</vt:lpstr>
      <vt:lpstr>Noto Sans Symbols</vt:lpstr>
      <vt:lpstr>Times New Roman</vt:lpstr>
      <vt:lpstr>Verdana</vt:lpstr>
      <vt:lpstr>Wingdings</vt:lpstr>
      <vt:lpstr>Wingdings 2</vt:lpstr>
      <vt:lpstr>Corwin_5th</vt:lpstr>
      <vt:lpstr>1_Corwin_5th</vt:lpstr>
      <vt:lpstr>3_Corwin_5th</vt:lpstr>
      <vt:lpstr>4_Corwin_5th</vt:lpstr>
      <vt:lpstr>6_Corwin_5th</vt:lpstr>
      <vt:lpstr>7_Corwin_5th</vt:lpstr>
      <vt:lpstr>10_Corwin_5th</vt:lpstr>
      <vt:lpstr>14_Corwin_5th</vt:lpstr>
      <vt:lpstr>Unit 8 Part II: Acids and Bases</vt:lpstr>
      <vt:lpstr>Properties of Acids &amp; Bases</vt:lpstr>
      <vt:lpstr>Salt Hydrolysis</vt:lpstr>
      <vt:lpstr>Strong Acids </vt:lpstr>
      <vt:lpstr>Strong Bases</vt:lpstr>
      <vt:lpstr>Salt Hydrolysis</vt:lpstr>
      <vt:lpstr>Electrolyte Strength</vt:lpstr>
      <vt:lpstr>Acid/Base Neutralization</vt:lpstr>
      <vt:lpstr>The pH Scale</vt:lpstr>
      <vt:lpstr>Arrhenius Acids and Bases</vt:lpstr>
      <vt:lpstr>Strengths of Acids &amp; Bases</vt:lpstr>
      <vt:lpstr>Arrhenius Acids in Solution</vt:lpstr>
      <vt:lpstr>BrØnsted-Lowry Acids and Bases</vt:lpstr>
      <vt:lpstr>BrØnsted-Lowry Definition</vt:lpstr>
      <vt:lpstr>Conjugate Pairs</vt:lpstr>
      <vt:lpstr>PowerPoint Presentation</vt:lpstr>
      <vt:lpstr>What about H2O? Acid or Base?</vt:lpstr>
      <vt:lpstr>pH and pOH</vt:lpstr>
      <vt:lpstr>The pH Concept</vt:lpstr>
      <vt:lpstr>Calculating pH</vt:lpstr>
      <vt:lpstr>Calculating [H+] from pH</vt:lpstr>
      <vt:lpstr>Advanced pH Calculations (need calculator)</vt:lpstr>
      <vt:lpstr>The pOH Concept</vt:lpstr>
      <vt:lpstr>The pOH Concept</vt:lpstr>
      <vt:lpstr>Example #1</vt:lpstr>
      <vt:lpstr>Example #1 answers</vt:lpstr>
      <vt:lpstr>Example #2 (calculator very helpful)</vt:lpstr>
      <vt:lpstr>Example #2 answers</vt:lpstr>
      <vt:lpstr>More about Neutralization Reactions</vt:lpstr>
      <vt:lpstr>Acid-Base Titrations</vt:lpstr>
      <vt:lpstr>Acid-Base Indicators</vt:lpstr>
      <vt:lpstr>Titration</vt:lpstr>
      <vt:lpstr>Titration Curve Interpretation Practice</vt:lpstr>
      <vt:lpstr>Titration Curve Answers</vt:lpstr>
      <vt:lpstr>Titration Problem (1:1 ratio)</vt:lpstr>
      <vt:lpstr>Titration Problem (not 1:1 ratio)</vt:lpstr>
      <vt:lpstr>Titrations of Polyprotic Acids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nbeichner</dc:creator>
  <cp:lastModifiedBy>Drusky, Tristan</cp:lastModifiedBy>
  <cp:revision>20</cp:revision>
  <dcterms:created xsi:type="dcterms:W3CDTF">2016-01-14T16:38:46Z</dcterms:created>
  <dcterms:modified xsi:type="dcterms:W3CDTF">2021-05-21T02:14:09Z</dcterms:modified>
</cp:coreProperties>
</file>