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86" r:id="rId13"/>
    <p:sldId id="290" r:id="rId14"/>
    <p:sldId id="289" r:id="rId15"/>
    <p:sldId id="291" r:id="rId16"/>
    <p:sldId id="274" r:id="rId17"/>
    <p:sldId id="276" r:id="rId18"/>
    <p:sldId id="280" r:id="rId19"/>
    <p:sldId id="281" r:id="rId20"/>
    <p:sldId id="267" r:id="rId21"/>
    <p:sldId id="268" r:id="rId22"/>
    <p:sldId id="269" r:id="rId23"/>
    <p:sldId id="272" r:id="rId24"/>
    <p:sldId id="282" r:id="rId25"/>
    <p:sldId id="283" r:id="rId26"/>
    <p:sldId id="284"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sd4pmKIuQ544OtSxmEhezJgJb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beichner" initials="n" lastIdx="2" clrIdx="0">
    <p:extLst>
      <p:ext uri="{19B8F6BF-5375-455C-9EA6-DF929625EA0E}">
        <p15:presenceInfo xmlns:p15="http://schemas.microsoft.com/office/powerpoint/2012/main" userId="S-1-5-21-2170887790-1714292461-3178927452-163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28T19:36:49.090" idx="1">
    <p:pos x="10" y="10"/>
    <p:text/>
    <p:extLst>
      <p:ext uri="{C676402C-5697-4E1C-873F-D02D1690AC5C}">
        <p15:threadingInfo xmlns:p15="http://schemas.microsoft.com/office/powerpoint/2012/main" timeZoneBias="300"/>
      </p:ext>
    </p:extLst>
  </p:cm>
  <p:cm authorId="1" dt="2016-01-28T19:36:55.564" idx="2">
    <p:pos x="106" y="106"/>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2E6B4-2885-4530-925E-501C66170DE4}" type="slidenum">
              <a:rPr lang="en-US"/>
              <a:pPr/>
              <a:t>11</a:t>
            </a:fld>
            <a:endParaRPr lang="en-US" dirty="0"/>
          </a:p>
        </p:txBody>
      </p:sp>
      <p:sp>
        <p:nvSpPr>
          <p:cNvPr id="24578" name="Rectangle 2"/>
          <p:cNvSpPr>
            <a:spLocks noGrp="1" noRot="1" noChangeAspect="1" noChangeArrowheads="1" noTextEdit="1"/>
          </p:cNvSpPr>
          <p:nvPr>
            <p:ph type="sldImg"/>
          </p:nvPr>
        </p:nvSpPr>
        <p:spPr>
          <a:xfrm>
            <a:off x="381000" y="685800"/>
            <a:ext cx="6096000" cy="3429000"/>
          </a:xfrm>
          <a:ln/>
        </p:spPr>
      </p:sp>
      <p:sp>
        <p:nvSpPr>
          <p:cNvPr id="24579" name="Rectangle 3"/>
          <p:cNvSpPr>
            <a:spLocks noGrp="1" noChangeArrowheads="1"/>
          </p:cNvSpPr>
          <p:nvPr>
            <p:ph type="body" idx="1"/>
          </p:nvPr>
        </p:nvSpPr>
        <p:spPr/>
        <p:txBody>
          <a:bodyPr/>
          <a:lstStyle/>
          <a:p>
            <a:r>
              <a:rPr lang="en-US" sz="1400" dirty="0"/>
              <a:t>Particles must be small enough to not interfere with light waves.</a:t>
            </a:r>
          </a:p>
        </p:txBody>
      </p:sp>
    </p:spTree>
    <p:extLst>
      <p:ext uri="{BB962C8B-B14F-4D97-AF65-F5344CB8AC3E}">
        <p14:creationId xmlns:p14="http://schemas.microsoft.com/office/powerpoint/2010/main" val="418233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dirty="0"/>
          </a:p>
        </p:txBody>
      </p:sp>
      <p:sp>
        <p:nvSpPr>
          <p:cNvPr id="1536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9678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9FF72-5A81-4B53-BDEF-48E6753FD228}" type="slidenum">
              <a:rPr lang="en-US"/>
              <a:pPr/>
              <a:t>15</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7122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61722-1432-417F-AA45-80E0464887B0}" type="slidenum">
              <a:rPr lang="en-US"/>
              <a:pPr/>
              <a:t>20</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400" dirty="0"/>
              <a:t>Supersaturated solutions are unstable and will return to the saturation if given enough activation energy.</a:t>
            </a:r>
          </a:p>
        </p:txBody>
      </p:sp>
    </p:spTree>
    <p:extLst>
      <p:ext uri="{BB962C8B-B14F-4D97-AF65-F5344CB8AC3E}">
        <p14:creationId xmlns:p14="http://schemas.microsoft.com/office/powerpoint/2010/main" val="265993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295400"/>
          </a:xfrm>
        </p:spPr>
        <p:txBody>
          <a:bodyPr/>
          <a:lstStyle/>
          <a:p>
            <a:r>
              <a:rPr lang="en-US"/>
              <a:t>Click to edit Master title style</a:t>
            </a:r>
          </a:p>
        </p:txBody>
      </p:sp>
      <p:sp>
        <p:nvSpPr>
          <p:cNvPr id="3" name="Text Placeholder 2"/>
          <p:cNvSpPr>
            <a:spLocks noGrp="1"/>
          </p:cNvSpPr>
          <p:nvPr>
            <p:ph type="body" sz="half" idx="1"/>
          </p:nvPr>
        </p:nvSpPr>
        <p:spPr>
          <a:xfrm>
            <a:off x="2235200" y="1981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981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r>
              <a:rPr lang="en-US" dirty="0"/>
              <a:t>1st Year Chemistry, Unit 6-16/17/18-1</a:t>
            </a: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654B8F2C-9632-4433-9892-D22E1E7E98B5}" type="slidenum">
              <a:rPr lang="en-US"/>
              <a:pPr/>
              <a:t>‹#›</a:t>
            </a:fld>
            <a:endParaRPr lang="en-US" dirty="0"/>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dirty="0"/>
          </a:p>
        </p:txBody>
      </p:sp>
    </p:spTree>
    <p:extLst>
      <p:ext uri="{BB962C8B-B14F-4D97-AF65-F5344CB8AC3E}">
        <p14:creationId xmlns:p14="http://schemas.microsoft.com/office/powerpoint/2010/main" val="263803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F55VAk1Nlk" TargetMode="External"/><Relationship Id="rId2" Type="http://schemas.openxmlformats.org/officeDocument/2006/relationships/hyperlink" Target="http://www.youtube.com/watch?v=Yb-TdSqmIvc"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TO42FOay7r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4664876" y="535255"/>
            <a:ext cx="23358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2F5496"/>
                </a:solidFill>
                <a:latin typeface="Calibri"/>
                <a:ea typeface="Calibri"/>
                <a:cs typeface="Calibri"/>
                <a:sym typeface="Calibri"/>
              </a:rPr>
              <a:t>Unit 8 Lesson #1</a:t>
            </a:r>
            <a:endParaRPr sz="2400" b="1" i="0" u="none" strike="noStrike" cap="none" dirty="0">
              <a:solidFill>
                <a:srgbClr val="2F5496"/>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l="3580" t="3359" r="58519" b="29873"/>
          <a:stretch/>
        </p:blipFill>
        <p:spPr>
          <a:xfrm>
            <a:off x="205352" y="766088"/>
            <a:ext cx="2404380" cy="2331076"/>
          </a:xfrm>
          <a:prstGeom prst="rect">
            <a:avLst/>
          </a:prstGeom>
          <a:noFill/>
          <a:ln>
            <a:noFill/>
          </a:ln>
        </p:spPr>
      </p:pic>
      <p:pic>
        <p:nvPicPr>
          <p:cNvPr id="86" name="Google Shape;86;p1"/>
          <p:cNvPicPr preferRelativeResize="0"/>
          <p:nvPr/>
        </p:nvPicPr>
        <p:blipFill rotWithShape="1">
          <a:blip r:embed="rId3">
            <a:alphaModFix/>
          </a:blip>
          <a:srcRect l="43238" t="3229" r="25563" b="28745"/>
          <a:stretch/>
        </p:blipFill>
        <p:spPr>
          <a:xfrm>
            <a:off x="1515252" y="3500344"/>
            <a:ext cx="2751389" cy="3301670"/>
          </a:xfrm>
          <a:prstGeom prst="rect">
            <a:avLst/>
          </a:prstGeom>
          <a:noFill/>
          <a:ln>
            <a:noFill/>
          </a:ln>
        </p:spPr>
      </p:pic>
      <p:pic>
        <p:nvPicPr>
          <p:cNvPr id="87" name="Google Shape;87;p1"/>
          <p:cNvPicPr preferRelativeResize="0"/>
          <p:nvPr/>
        </p:nvPicPr>
        <p:blipFill rotWithShape="1">
          <a:blip r:embed="rId4">
            <a:alphaModFix/>
          </a:blip>
          <a:srcRect r="46841" b="34990"/>
          <a:stretch/>
        </p:blipFill>
        <p:spPr>
          <a:xfrm>
            <a:off x="7696258" y="4363684"/>
            <a:ext cx="2795400" cy="2220695"/>
          </a:xfrm>
          <a:prstGeom prst="rect">
            <a:avLst/>
          </a:prstGeom>
          <a:noFill/>
          <a:ln>
            <a:noFill/>
          </a:ln>
        </p:spPr>
      </p:pic>
      <p:pic>
        <p:nvPicPr>
          <p:cNvPr id="88" name="Google Shape;88;p1"/>
          <p:cNvPicPr preferRelativeResize="0"/>
          <p:nvPr/>
        </p:nvPicPr>
        <p:blipFill rotWithShape="1">
          <a:blip r:embed="rId4">
            <a:alphaModFix/>
          </a:blip>
          <a:srcRect l="53038" t="2561" r="16344" b="32908"/>
          <a:stretch/>
        </p:blipFill>
        <p:spPr>
          <a:xfrm>
            <a:off x="10324870" y="2292566"/>
            <a:ext cx="1764406" cy="2415556"/>
          </a:xfrm>
          <a:prstGeom prst="rect">
            <a:avLst/>
          </a:prstGeom>
          <a:noFill/>
          <a:ln>
            <a:noFill/>
          </a:ln>
        </p:spPr>
      </p:pic>
      <p:pic>
        <p:nvPicPr>
          <p:cNvPr id="89" name="Google Shape;89;p1"/>
          <p:cNvPicPr preferRelativeResize="0"/>
          <p:nvPr/>
        </p:nvPicPr>
        <p:blipFill rotWithShape="1">
          <a:blip r:embed="rId5">
            <a:alphaModFix/>
          </a:blip>
          <a:srcRect r="54545" b="32563"/>
          <a:stretch/>
        </p:blipFill>
        <p:spPr>
          <a:xfrm>
            <a:off x="2260496" y="178483"/>
            <a:ext cx="1799914" cy="1848092"/>
          </a:xfrm>
          <a:prstGeom prst="rect">
            <a:avLst/>
          </a:prstGeom>
          <a:noFill/>
          <a:ln>
            <a:noFill/>
          </a:ln>
        </p:spPr>
      </p:pic>
      <p:pic>
        <p:nvPicPr>
          <p:cNvPr id="90" name="Google Shape;90;p1"/>
          <p:cNvPicPr preferRelativeResize="0"/>
          <p:nvPr/>
        </p:nvPicPr>
        <p:blipFill rotWithShape="1">
          <a:blip r:embed="rId5">
            <a:alphaModFix/>
          </a:blip>
          <a:srcRect l="49732" t="3824" r="13418" b="31753"/>
          <a:stretch/>
        </p:blipFill>
        <p:spPr>
          <a:xfrm>
            <a:off x="8322366" y="403925"/>
            <a:ext cx="1745567" cy="2112137"/>
          </a:xfrm>
          <a:prstGeom prst="rect">
            <a:avLst/>
          </a:prstGeom>
          <a:noFill/>
          <a:ln>
            <a:noFill/>
          </a:ln>
        </p:spPr>
      </p:pic>
      <p:sp>
        <p:nvSpPr>
          <p:cNvPr id="91" name="Google Shape;91;p1"/>
          <p:cNvSpPr txBox="1"/>
          <p:nvPr/>
        </p:nvSpPr>
        <p:spPr>
          <a:xfrm>
            <a:off x="2428406" y="2516062"/>
            <a:ext cx="7105338"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833C0B"/>
                </a:solidFill>
                <a:latin typeface="Calibri"/>
                <a:ea typeface="Calibri"/>
                <a:cs typeface="Calibri"/>
                <a:sym typeface="Calibri"/>
              </a:rPr>
              <a:t>Ionic Equations, Solutions &amp; Concentrations</a:t>
            </a:r>
            <a:endParaRPr sz="4800" b="1" i="0" u="none" strike="noStrike" cap="none" dirty="0">
              <a:solidFill>
                <a:srgbClr val="833C0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1" dirty="0">
              <a:solidFill>
                <a:srgbClr val="833C0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1" dirty="0">
              <a:solidFill>
                <a:srgbClr val="833C0B"/>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p:nvPr/>
        </p:nvSpPr>
        <p:spPr>
          <a:xfrm>
            <a:off x="318251" y="320327"/>
            <a:ext cx="11530313"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accent2"/>
                </a:solidFill>
                <a:latin typeface="Calibri"/>
                <a:ea typeface="Calibri"/>
                <a:cs typeface="Calibri"/>
                <a:sym typeface="Calibri"/>
              </a:rPr>
              <a:t>Write the complete and net ionic equations for the following equations.</a:t>
            </a:r>
            <a:endParaRPr sz="3200" b="0" i="0" u="none" strike="noStrike" cap="none">
              <a:solidFill>
                <a:schemeClr val="accent2"/>
              </a:solidFill>
              <a:latin typeface="Calibri"/>
              <a:ea typeface="Calibri"/>
              <a:cs typeface="Calibri"/>
              <a:sym typeface="Calibri"/>
            </a:endParaRPr>
          </a:p>
        </p:txBody>
      </p:sp>
      <p:sp>
        <p:nvSpPr>
          <p:cNvPr id="215" name="Google Shape;215;p10"/>
          <p:cNvSpPr/>
          <p:nvPr/>
        </p:nvSpPr>
        <p:spPr>
          <a:xfrm>
            <a:off x="0" y="1591251"/>
            <a:ext cx="1066742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1.  Mg(s) + NiSO</a:t>
            </a:r>
            <a:r>
              <a:rPr lang="en-US" sz="3200" b="0" i="0" u="none" strike="noStrike" cap="none" baseline="-25000">
                <a:solidFill>
                  <a:schemeClr val="dk1"/>
                </a:solidFill>
                <a:latin typeface="Calibri"/>
                <a:ea typeface="Calibri"/>
                <a:cs typeface="Calibri"/>
                <a:sym typeface="Calibri"/>
              </a:rPr>
              <a:t>4</a:t>
            </a:r>
            <a:r>
              <a:rPr lang="en-US" sz="3200" b="0" i="0" u="none" strike="noStrike" cap="none">
                <a:solidFill>
                  <a:schemeClr val="dk1"/>
                </a:solidFill>
                <a:latin typeface="Calibri"/>
                <a:ea typeface="Calibri"/>
                <a:cs typeface="Calibri"/>
                <a:sym typeface="Calibri"/>
              </a:rPr>
              <a:t>(aq) → Ni(s) + MgSO</a:t>
            </a:r>
            <a:r>
              <a:rPr lang="en-US" sz="3200" b="0" i="0" u="none" strike="noStrike" cap="none" baseline="-25000">
                <a:solidFill>
                  <a:schemeClr val="dk1"/>
                </a:solidFill>
                <a:latin typeface="Calibri"/>
                <a:ea typeface="Calibri"/>
                <a:cs typeface="Calibri"/>
                <a:sym typeface="Calibri"/>
              </a:rPr>
              <a:t>4</a:t>
            </a:r>
            <a:r>
              <a:rPr lang="en-US" sz="3200" b="0" i="0" u="none" strike="noStrike" cap="none">
                <a:solidFill>
                  <a:schemeClr val="dk1"/>
                </a:solidFill>
                <a:latin typeface="Calibri"/>
                <a:ea typeface="Calibri"/>
                <a:cs typeface="Calibri"/>
                <a:sym typeface="Calibri"/>
              </a:rPr>
              <a:t>(aq)         </a:t>
            </a:r>
            <a:r>
              <a:rPr lang="en-US" sz="2400" b="1" i="0" u="none" strike="noStrike" cap="none">
                <a:solidFill>
                  <a:srgbClr val="385623"/>
                </a:solidFill>
                <a:latin typeface="Calibri"/>
                <a:ea typeface="Calibri"/>
                <a:cs typeface="Calibri"/>
                <a:sym typeface="Calibri"/>
              </a:rPr>
              <a:t>(single replacement)</a:t>
            </a:r>
            <a:endParaRPr sz="3200" b="1" i="0" u="none" strike="noStrike" cap="none">
              <a:solidFill>
                <a:srgbClr val="385623"/>
              </a:solidFill>
              <a:latin typeface="Calibri"/>
              <a:ea typeface="Calibri"/>
              <a:cs typeface="Calibri"/>
              <a:sym typeface="Calibri"/>
            </a:endParaRPr>
          </a:p>
        </p:txBody>
      </p:sp>
      <p:sp>
        <p:nvSpPr>
          <p:cNvPr id="216" name="Google Shape;216;p10"/>
          <p:cNvSpPr/>
          <p:nvPr/>
        </p:nvSpPr>
        <p:spPr>
          <a:xfrm>
            <a:off x="550071" y="2495213"/>
            <a:ext cx="11341374"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Complete:  </a:t>
            </a:r>
            <a:r>
              <a:rPr lang="en-US" sz="3200" b="0" i="0" u="none" strike="noStrike" cap="none">
                <a:solidFill>
                  <a:srgbClr val="7030A0"/>
                </a:solidFill>
                <a:latin typeface="Calibri"/>
                <a:ea typeface="Calibri"/>
                <a:cs typeface="Calibri"/>
                <a:sym typeface="Calibri"/>
              </a:rPr>
              <a:t>Mg(s) + Ni</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 SO</a:t>
            </a:r>
            <a:r>
              <a:rPr lang="en-US" sz="3200" b="0" i="0" u="none" strike="noStrike" cap="none" baseline="-25000">
                <a:solidFill>
                  <a:srgbClr val="7030A0"/>
                </a:solidFill>
                <a:latin typeface="Calibri"/>
                <a:ea typeface="Calibri"/>
                <a:cs typeface="Calibri"/>
                <a:sym typeface="Calibri"/>
              </a:rPr>
              <a:t>4</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 Ni(s) + Mg</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 SO</a:t>
            </a:r>
            <a:r>
              <a:rPr lang="en-US" sz="3200" b="0" i="0" u="none" strike="noStrike" cap="none" baseline="-25000">
                <a:solidFill>
                  <a:srgbClr val="7030A0"/>
                </a:solidFill>
                <a:latin typeface="Calibri"/>
                <a:ea typeface="Calibri"/>
                <a:cs typeface="Calibri"/>
                <a:sym typeface="Calibri"/>
              </a:rPr>
              <a:t>4</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a:t>
            </a:r>
            <a:endParaRPr sz="3200" b="0" i="0" u="none" strike="noStrike" cap="none">
              <a:solidFill>
                <a:srgbClr val="7030A0"/>
              </a:solidFill>
              <a:latin typeface="Calibri"/>
              <a:ea typeface="Calibri"/>
              <a:cs typeface="Calibri"/>
              <a:sym typeface="Calibri"/>
            </a:endParaRPr>
          </a:p>
        </p:txBody>
      </p:sp>
      <p:sp>
        <p:nvSpPr>
          <p:cNvPr id="217" name="Google Shape;217;p10"/>
          <p:cNvSpPr/>
          <p:nvPr/>
        </p:nvSpPr>
        <p:spPr>
          <a:xfrm>
            <a:off x="2340234" y="3298731"/>
            <a:ext cx="6736075"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Net:  </a:t>
            </a:r>
            <a:r>
              <a:rPr lang="en-US" sz="3200" b="0" i="0" u="none" strike="noStrike" cap="none">
                <a:solidFill>
                  <a:srgbClr val="7030A0"/>
                </a:solidFill>
                <a:latin typeface="Calibri"/>
                <a:ea typeface="Calibri"/>
                <a:cs typeface="Calibri"/>
                <a:sym typeface="Calibri"/>
              </a:rPr>
              <a:t>Mg(s) + Ni</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 Ni(s) + Mg</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a:t>
            </a:r>
            <a:endParaRPr sz="3200" b="0" i="0" u="none" strike="noStrike" cap="none">
              <a:solidFill>
                <a:srgbClr val="7030A0"/>
              </a:solidFill>
              <a:latin typeface="Calibri"/>
              <a:ea typeface="Calibri"/>
              <a:cs typeface="Calibri"/>
              <a:sym typeface="Calibri"/>
            </a:endParaRPr>
          </a:p>
        </p:txBody>
      </p:sp>
      <p:sp>
        <p:nvSpPr>
          <p:cNvPr id="218" name="Google Shape;218;p10"/>
          <p:cNvSpPr/>
          <p:nvPr/>
        </p:nvSpPr>
        <p:spPr>
          <a:xfrm>
            <a:off x="17696" y="4177656"/>
            <a:ext cx="12174304"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2.  MgCl</a:t>
            </a:r>
            <a:r>
              <a:rPr lang="en-US" sz="3200" b="0" i="0" u="none" strike="noStrike" cap="none" baseline="-25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(aq) + 2AgNO</a:t>
            </a:r>
            <a:r>
              <a:rPr lang="en-US" sz="3200" b="0" i="0" u="none" strike="noStrike" cap="none" baseline="-25000">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(aq) → 2AgCl(s) + Mg(NO</a:t>
            </a:r>
            <a:r>
              <a:rPr lang="en-US" sz="3200" b="0" i="0" u="none" strike="noStrike" cap="none" baseline="-25000">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a:t>
            </a:r>
            <a:r>
              <a:rPr lang="en-US" sz="3200" b="0" i="0" u="none" strike="noStrike" cap="none" baseline="-25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(aq)  </a:t>
            </a:r>
            <a:r>
              <a:rPr lang="en-US" sz="2400" b="1" i="0" u="none" strike="noStrike" cap="none">
                <a:solidFill>
                  <a:srgbClr val="385623"/>
                </a:solidFill>
                <a:latin typeface="Calibri"/>
                <a:ea typeface="Calibri"/>
                <a:cs typeface="Calibri"/>
                <a:sym typeface="Calibri"/>
              </a:rPr>
              <a:t>(double replacement)</a:t>
            </a:r>
            <a:endParaRPr sz="4000" b="1" i="0" u="none" strike="noStrike" cap="none">
              <a:solidFill>
                <a:srgbClr val="38562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19" name="Google Shape;219;p10"/>
          <p:cNvSpPr/>
          <p:nvPr/>
        </p:nvSpPr>
        <p:spPr>
          <a:xfrm>
            <a:off x="550071" y="4782881"/>
            <a:ext cx="11002278"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Complete:  </a:t>
            </a:r>
            <a:r>
              <a:rPr lang="en-US" sz="3200" b="0" i="0" u="none" strike="noStrike" cap="none">
                <a:solidFill>
                  <a:srgbClr val="7030A0"/>
                </a:solidFill>
                <a:latin typeface="Calibri"/>
                <a:ea typeface="Calibri"/>
                <a:cs typeface="Calibri"/>
                <a:sym typeface="Calibri"/>
              </a:rPr>
              <a:t>Mg</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+ 2Cl</a:t>
            </a:r>
            <a:r>
              <a:rPr lang="en-US" sz="3200" b="0" i="0" u="none" strike="noStrike" cap="none" baseline="30000">
                <a:solidFill>
                  <a:srgbClr val="7030A0"/>
                </a:solidFill>
                <a:latin typeface="Calibri"/>
                <a:ea typeface="Calibri"/>
                <a:cs typeface="Calibri"/>
                <a:sym typeface="Calibri"/>
              </a:rPr>
              <a:t>-</a:t>
            </a:r>
            <a:r>
              <a:rPr lang="en-US" sz="3200" b="0" i="0" u="none" strike="noStrike" cap="none" baseline="-25000">
                <a:solidFill>
                  <a:srgbClr val="7030A0"/>
                </a:solidFill>
                <a:latin typeface="Calibri"/>
                <a:ea typeface="Calibri"/>
                <a:cs typeface="Calibri"/>
                <a:sym typeface="Calibri"/>
              </a:rPr>
              <a:t> </a:t>
            </a:r>
            <a:r>
              <a:rPr lang="en-US" sz="3200" b="0" i="0" u="none" strike="noStrike" cap="none">
                <a:solidFill>
                  <a:srgbClr val="7030A0"/>
                </a:solidFill>
                <a:latin typeface="Calibri"/>
                <a:ea typeface="Calibri"/>
                <a:cs typeface="Calibri"/>
                <a:sym typeface="Calibri"/>
              </a:rPr>
              <a:t>(aq) + 2Ag</a:t>
            </a:r>
            <a:r>
              <a:rPr lang="en-US" sz="3200" b="0" i="0" u="none" strike="noStrike" cap="none" baseline="30000">
                <a:solidFill>
                  <a:srgbClr val="7030A0"/>
                </a:solidFill>
                <a:latin typeface="Calibri"/>
                <a:ea typeface="Calibri"/>
                <a:cs typeface="Calibri"/>
                <a:sym typeface="Calibri"/>
              </a:rPr>
              <a:t>+</a:t>
            </a:r>
            <a:r>
              <a:rPr lang="en-US" sz="3200" b="0" i="0" u="none" strike="noStrike" cap="none">
                <a:solidFill>
                  <a:srgbClr val="7030A0"/>
                </a:solidFill>
                <a:latin typeface="Calibri"/>
                <a:ea typeface="Calibri"/>
                <a:cs typeface="Calibri"/>
                <a:sym typeface="Calibri"/>
              </a:rPr>
              <a:t> + 2NO</a:t>
            </a:r>
            <a:r>
              <a:rPr lang="en-US" sz="3200" b="0" i="0" u="none" strike="noStrike" cap="none" baseline="-25000">
                <a:solidFill>
                  <a:srgbClr val="7030A0"/>
                </a:solidFill>
                <a:latin typeface="Calibri"/>
                <a:ea typeface="Calibri"/>
                <a:cs typeface="Calibri"/>
                <a:sym typeface="Calibri"/>
              </a:rPr>
              <a:t>3</a:t>
            </a:r>
            <a:r>
              <a:rPr lang="en-US" sz="3200" b="0" i="0" u="none" strike="noStrike" cap="none" baseline="30000">
                <a:solidFill>
                  <a:srgbClr val="7030A0"/>
                </a:solidFill>
                <a:latin typeface="Calibri"/>
                <a:ea typeface="Calibri"/>
                <a:cs typeface="Calibri"/>
                <a:sym typeface="Calibri"/>
              </a:rPr>
              <a:t>-</a:t>
            </a:r>
            <a:r>
              <a:rPr lang="en-US" sz="3200" b="0" i="0" u="none" strike="noStrike" cap="none">
                <a:solidFill>
                  <a:srgbClr val="7030A0"/>
                </a:solidFill>
                <a:latin typeface="Calibri"/>
                <a:ea typeface="Calibri"/>
                <a:cs typeface="Calibri"/>
                <a:sym typeface="Calibri"/>
              </a:rPr>
              <a:t>(aq) → 2AgCl(s) + </a:t>
            </a:r>
            <a:endParaRPr sz="3200" b="0" i="0" u="none" strike="noStrike" cap="none">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7030A0"/>
                </a:solidFill>
                <a:latin typeface="Calibri"/>
                <a:ea typeface="Calibri"/>
                <a:cs typeface="Calibri"/>
                <a:sym typeface="Calibri"/>
              </a:rPr>
              <a:t>                                                              Mg</a:t>
            </a:r>
            <a:r>
              <a:rPr lang="en-US" sz="3200" b="0" i="0" u="none" strike="noStrike" cap="none" baseline="30000">
                <a:solidFill>
                  <a:srgbClr val="7030A0"/>
                </a:solidFill>
                <a:latin typeface="Calibri"/>
                <a:ea typeface="Calibri"/>
                <a:cs typeface="Calibri"/>
                <a:sym typeface="Calibri"/>
              </a:rPr>
              <a:t>2+</a:t>
            </a:r>
            <a:r>
              <a:rPr lang="en-US" sz="3200" b="0" i="0" u="none" strike="noStrike" cap="none">
                <a:solidFill>
                  <a:srgbClr val="7030A0"/>
                </a:solidFill>
                <a:latin typeface="Calibri"/>
                <a:ea typeface="Calibri"/>
                <a:cs typeface="Calibri"/>
                <a:sym typeface="Calibri"/>
              </a:rPr>
              <a:t>(aq) + 2NO</a:t>
            </a:r>
            <a:r>
              <a:rPr lang="en-US" sz="3200" b="0" i="0" u="none" strike="noStrike" cap="none" baseline="-25000">
                <a:solidFill>
                  <a:srgbClr val="7030A0"/>
                </a:solidFill>
                <a:latin typeface="Calibri"/>
                <a:ea typeface="Calibri"/>
                <a:cs typeface="Calibri"/>
                <a:sym typeface="Calibri"/>
              </a:rPr>
              <a:t>3</a:t>
            </a:r>
            <a:r>
              <a:rPr lang="en-US" sz="3200" b="0" i="0" u="none" strike="noStrike" cap="none" baseline="30000">
                <a:solidFill>
                  <a:srgbClr val="7030A0"/>
                </a:solidFill>
                <a:latin typeface="Calibri"/>
                <a:ea typeface="Calibri"/>
                <a:cs typeface="Calibri"/>
                <a:sym typeface="Calibri"/>
              </a:rPr>
              <a:t>-</a:t>
            </a:r>
            <a:r>
              <a:rPr lang="en-US" sz="3200" b="0" i="0" u="none" strike="noStrike" cap="none">
                <a:solidFill>
                  <a:srgbClr val="7030A0"/>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220" name="Google Shape;220;p10"/>
          <p:cNvSpPr/>
          <p:nvPr/>
        </p:nvSpPr>
        <p:spPr>
          <a:xfrm>
            <a:off x="2566220" y="5978073"/>
            <a:ext cx="596917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Net:  </a:t>
            </a:r>
            <a:r>
              <a:rPr lang="en-US" sz="3200" b="0" i="0" u="none" strike="noStrike" cap="none">
                <a:solidFill>
                  <a:srgbClr val="7030A0"/>
                </a:solidFill>
                <a:latin typeface="Calibri"/>
                <a:ea typeface="Calibri"/>
                <a:cs typeface="Calibri"/>
                <a:sym typeface="Calibri"/>
              </a:rPr>
              <a:t>2Cl</a:t>
            </a:r>
            <a:r>
              <a:rPr lang="en-US" sz="3200" b="0" i="0" u="none" strike="noStrike" cap="none" baseline="30000">
                <a:solidFill>
                  <a:srgbClr val="7030A0"/>
                </a:solidFill>
                <a:latin typeface="Calibri"/>
                <a:ea typeface="Calibri"/>
                <a:cs typeface="Calibri"/>
                <a:sym typeface="Calibri"/>
              </a:rPr>
              <a:t>-</a:t>
            </a:r>
            <a:r>
              <a:rPr lang="en-US" sz="3200" b="0" i="0" u="none" strike="noStrike" cap="none" baseline="-25000">
                <a:solidFill>
                  <a:srgbClr val="7030A0"/>
                </a:solidFill>
                <a:latin typeface="Calibri"/>
                <a:ea typeface="Calibri"/>
                <a:cs typeface="Calibri"/>
                <a:sym typeface="Calibri"/>
              </a:rPr>
              <a:t> </a:t>
            </a:r>
            <a:r>
              <a:rPr lang="en-US" sz="3200" b="0" i="0" u="none" strike="noStrike" cap="none">
                <a:solidFill>
                  <a:srgbClr val="7030A0"/>
                </a:solidFill>
                <a:latin typeface="Calibri"/>
                <a:ea typeface="Calibri"/>
                <a:cs typeface="Calibri"/>
                <a:sym typeface="Calibri"/>
              </a:rPr>
              <a:t>(aq) + 2Ag</a:t>
            </a:r>
            <a:r>
              <a:rPr lang="en-US" sz="3200" b="0" i="0" u="none" strike="noStrike" cap="none" baseline="30000">
                <a:solidFill>
                  <a:srgbClr val="7030A0"/>
                </a:solidFill>
                <a:latin typeface="Calibri"/>
                <a:ea typeface="Calibri"/>
                <a:cs typeface="Calibri"/>
                <a:sym typeface="Calibri"/>
              </a:rPr>
              <a:t>+</a:t>
            </a:r>
            <a:r>
              <a:rPr lang="en-US" sz="3200" b="0" i="0" u="none" strike="noStrike" cap="none">
                <a:solidFill>
                  <a:srgbClr val="7030A0"/>
                </a:solidFill>
                <a:latin typeface="Calibri"/>
                <a:ea typeface="Calibri"/>
                <a:cs typeface="Calibri"/>
                <a:sym typeface="Calibri"/>
              </a:rPr>
              <a:t>(aq) → 2AgCl(s)</a:t>
            </a:r>
            <a:endParaRPr sz="3200" b="0" i="0" u="none" strike="noStrike" cap="none">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500"/>
                                        <p:tgtEl>
                                          <p:spTgt spid="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5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Properties of Solutions</a:t>
            </a:r>
          </a:p>
        </p:txBody>
      </p:sp>
      <p:sp>
        <p:nvSpPr>
          <p:cNvPr id="7171" name="Rectangle 3"/>
          <p:cNvSpPr>
            <a:spLocks noGrp="1" noChangeArrowheads="1"/>
          </p:cNvSpPr>
          <p:nvPr>
            <p:ph idx="1"/>
          </p:nvPr>
        </p:nvSpPr>
        <p:spPr>
          <a:xfrm>
            <a:off x="2514600" y="1600200"/>
            <a:ext cx="7772400" cy="2286000"/>
          </a:xfrm>
        </p:spPr>
        <p:txBody>
          <a:bodyPr>
            <a:noAutofit/>
          </a:bodyPr>
          <a:lstStyle/>
          <a:p>
            <a:r>
              <a:rPr lang="en-US" sz="2400" dirty="0"/>
              <a:t>Homogeneous mixtures</a:t>
            </a:r>
          </a:p>
          <a:p>
            <a:r>
              <a:rPr lang="en-US" sz="2400" dirty="0"/>
              <a:t>Particles are very small.</a:t>
            </a:r>
          </a:p>
          <a:p>
            <a:r>
              <a:rPr lang="en-US" sz="2400" dirty="0"/>
              <a:t>Particles are evenly distributed.</a:t>
            </a:r>
          </a:p>
          <a:p>
            <a:r>
              <a:rPr lang="en-US" sz="2400" dirty="0"/>
              <a:t>Particles do not separate from solution upon standing.</a:t>
            </a:r>
          </a:p>
        </p:txBody>
      </p:sp>
      <p:sp>
        <p:nvSpPr>
          <p:cNvPr id="5" name="Slide Number Placeholder 4"/>
          <p:cNvSpPr>
            <a:spLocks noGrp="1"/>
          </p:cNvSpPr>
          <p:nvPr>
            <p:ph type="sldNum" sz="quarter" idx="12"/>
          </p:nvPr>
        </p:nvSpPr>
        <p:spPr/>
        <p:txBody>
          <a:bodyPr/>
          <a:lstStyle/>
          <a:p>
            <a:fld id="{D09948D1-F0AE-4051-BE3B-2D94AA15F7E6}" type="slidenum">
              <a:rPr lang="en-US"/>
              <a:pPr/>
              <a:t>11</a:t>
            </a:fld>
            <a:endParaRPr lang="en-US" dirty="0"/>
          </a:p>
        </p:txBody>
      </p:sp>
      <p:sp>
        <p:nvSpPr>
          <p:cNvPr id="7172" name="Rectangle 4"/>
          <p:cNvSpPr>
            <a:spLocks noChangeArrowheads="1"/>
          </p:cNvSpPr>
          <p:nvPr/>
        </p:nvSpPr>
        <p:spPr bwMode="auto">
          <a:xfrm>
            <a:off x="2819400" y="4343400"/>
            <a:ext cx="7086600" cy="20574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txBody>
          <a:bodyPr/>
          <a:lstStyle/>
          <a:p>
            <a:pPr marL="342900" indent="-342900" algn="ctr">
              <a:spcBef>
                <a:spcPct val="20000"/>
              </a:spcBef>
              <a:buClr>
                <a:schemeClr val="accent1"/>
              </a:buClr>
              <a:buSzPct val="85000"/>
            </a:pPr>
            <a:r>
              <a:rPr lang="en-US" sz="2400" dirty="0">
                <a:solidFill>
                  <a:schemeClr val="tx1"/>
                </a:solidFill>
              </a:rPr>
              <a:t>Solute is the thing being dissolved.</a:t>
            </a:r>
          </a:p>
          <a:p>
            <a:pPr marL="342900" indent="-342900" algn="ctr">
              <a:spcBef>
                <a:spcPct val="20000"/>
              </a:spcBef>
              <a:buClr>
                <a:schemeClr val="accent1"/>
              </a:buClr>
              <a:buSzPct val="85000"/>
            </a:pPr>
            <a:r>
              <a:rPr lang="en-US" sz="2400" dirty="0">
                <a:solidFill>
                  <a:schemeClr val="tx1"/>
                </a:solidFill>
              </a:rPr>
              <a:t>Solvent is the thing doing the dissolving.</a:t>
            </a:r>
          </a:p>
          <a:p>
            <a:pPr marL="342900" indent="-342900" algn="ctr">
              <a:spcBef>
                <a:spcPct val="20000"/>
              </a:spcBef>
              <a:buClr>
                <a:schemeClr val="accent1"/>
              </a:buClr>
              <a:buSzPct val="85000"/>
            </a:pPr>
            <a:r>
              <a:rPr lang="en-US" sz="2400" dirty="0">
                <a:solidFill>
                  <a:schemeClr val="tx1"/>
                </a:solidFill>
              </a:rPr>
              <a:t>A substance that dissolves is soluble.</a:t>
            </a:r>
          </a:p>
          <a:p>
            <a:pPr marL="342900" indent="-342900" algn="ctr">
              <a:spcBef>
                <a:spcPct val="20000"/>
              </a:spcBef>
              <a:buClr>
                <a:schemeClr val="accent1"/>
              </a:buClr>
              <a:buSzPct val="85000"/>
            </a:pPr>
            <a:r>
              <a:rPr lang="en-US" sz="2400" dirty="0">
                <a:solidFill>
                  <a:schemeClr val="tx1"/>
                </a:solidFill>
              </a:rPr>
              <a:t>A substance that does not dissolve is insoluble.</a:t>
            </a:r>
            <a:endParaRPr lang="en-US" sz="2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0" y="304800"/>
            <a:ext cx="6553200" cy="838200"/>
          </a:xfrm>
          <a:noFill/>
          <a:ln/>
        </p:spPr>
        <p:txBody>
          <a:bodyPr/>
          <a:lstStyle/>
          <a:p>
            <a:r>
              <a:rPr lang="en-US" dirty="0">
                <a:solidFill>
                  <a:schemeClr val="hlink"/>
                </a:solidFill>
                <a:effectLst>
                  <a:outerShdw blurRad="38100" dist="38100" dir="2700000" algn="tl">
                    <a:srgbClr val="000000"/>
                  </a:outerShdw>
                </a:effectLst>
                <a:latin typeface="Comic Sans MS" pitchFamily="30" charset="0"/>
              </a:rPr>
              <a:t>Colligative Properties</a:t>
            </a:r>
            <a:endParaRPr lang="en-US" sz="4800" dirty="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idx="1"/>
          </p:nvPr>
        </p:nvSpPr>
        <p:spPr>
          <a:xfrm>
            <a:off x="674557" y="1066800"/>
            <a:ext cx="9764843" cy="5410200"/>
          </a:xfrm>
          <a:noFill/>
          <a:ln/>
        </p:spPr>
        <p:txBody>
          <a:bodyPr/>
          <a:lstStyle/>
          <a:p>
            <a:pPr>
              <a:buFontTx/>
              <a:buNone/>
            </a:pPr>
            <a:r>
              <a:rPr lang="en-US" dirty="0">
                <a:solidFill>
                  <a:schemeClr val="tx2"/>
                </a:solidFill>
                <a:effectLst>
                  <a:outerShdw blurRad="38100" dist="38100" dir="2700000" algn="tl">
                    <a:srgbClr val="FFFFFF"/>
                  </a:outerShdw>
                </a:effectLst>
              </a:rPr>
              <a:t>	</a:t>
            </a:r>
            <a:r>
              <a:rPr lang="en-US" dirty="0">
                <a:solidFill>
                  <a:schemeClr val="tx1"/>
                </a:solidFill>
                <a:effectLst>
                  <a:outerShdw blurRad="38100" dist="38100" dir="2700000" algn="tl">
                    <a:srgbClr val="FFFFFF"/>
                  </a:outerShdw>
                </a:effectLst>
              </a:rPr>
              <a:t>On adding a solute to a solvent, the properties of the solvent are modified.</a:t>
            </a:r>
          </a:p>
          <a:p>
            <a:pPr>
              <a:buFont typeface="Arial"/>
              <a:buChar char="•"/>
            </a:pPr>
            <a:r>
              <a:rPr lang="en-US" dirty="0">
                <a:solidFill>
                  <a:schemeClr val="hlink"/>
                </a:solidFill>
                <a:effectLst>
                  <a:outerShdw blurRad="38100" dist="38100" dir="2700000" algn="tl">
                    <a:srgbClr val="000000"/>
                  </a:outerShdw>
                </a:effectLst>
              </a:rPr>
              <a:t>Vapor pressure 	decreases</a:t>
            </a:r>
          </a:p>
          <a:p>
            <a:pPr>
              <a:buFont typeface="Arial"/>
              <a:buChar char="•"/>
            </a:pPr>
            <a:r>
              <a:rPr lang="en-US" dirty="0">
                <a:solidFill>
                  <a:schemeClr val="accent2">
                    <a:lumMod val="90000"/>
                  </a:schemeClr>
                </a:solidFill>
                <a:effectLst>
                  <a:outerShdw blurRad="38100" dist="38100" dir="2700000" algn="tl">
                    <a:srgbClr val="000000"/>
                  </a:outerShdw>
                </a:effectLst>
              </a:rPr>
              <a:t>Melting point 		decreases</a:t>
            </a:r>
          </a:p>
          <a:p>
            <a:pPr>
              <a:buFont typeface="Arial"/>
              <a:buChar char="•"/>
            </a:pPr>
            <a:r>
              <a:rPr lang="en-US" dirty="0">
                <a:solidFill>
                  <a:srgbClr val="CCFFCC"/>
                </a:solidFill>
                <a:effectLst>
                  <a:outerShdw blurRad="38100" dist="38100" dir="2700000" algn="tl">
                    <a:srgbClr val="000000"/>
                  </a:outerShdw>
                </a:effectLst>
              </a:rPr>
              <a:t>Boiling point 		increases</a:t>
            </a:r>
            <a:endParaRPr lang="en-US" dirty="0">
              <a:solidFill>
                <a:schemeClr val="bg1">
                  <a:lumMod val="20000"/>
                  <a:lumOff val="80000"/>
                </a:schemeClr>
              </a:solidFill>
              <a:effectLst>
                <a:outerShdw blurRad="38100" dist="38100" dir="2700000" algn="tl">
                  <a:srgbClr val="000000"/>
                </a:outerShdw>
              </a:effectLst>
            </a:endParaRPr>
          </a:p>
          <a:p>
            <a:pPr>
              <a:buFont typeface="Arial"/>
              <a:buChar char="•"/>
            </a:pPr>
            <a:r>
              <a:rPr lang="en-US" dirty="0">
                <a:solidFill>
                  <a:schemeClr val="accent6">
                    <a:lumMod val="90000"/>
                  </a:schemeClr>
                </a:solidFill>
                <a:effectLst>
                  <a:outerShdw blurRad="38100" dist="38100" dir="2700000" algn="tl">
                    <a:srgbClr val="000000"/>
                  </a:outerShdw>
                </a:effectLst>
              </a:rPr>
              <a:t>Osmosis is possible (osmotic pressure)</a:t>
            </a:r>
          </a:p>
          <a:p>
            <a:pPr>
              <a:buFont typeface="Arial"/>
              <a:buChar char="•"/>
            </a:pPr>
            <a:endParaRPr lang="en-US" dirty="0">
              <a:solidFill>
                <a:schemeClr val="accent6">
                  <a:lumMod val="90000"/>
                </a:schemeClr>
              </a:solidFill>
              <a:effectLst>
                <a:outerShdw blurRad="38100" dist="38100" dir="2700000" algn="tl">
                  <a:srgbClr val="000000"/>
                </a:outerShdw>
              </a:effectLst>
            </a:endParaRPr>
          </a:p>
          <a:p>
            <a:pPr>
              <a:buFontTx/>
              <a:buNone/>
            </a:pPr>
            <a:r>
              <a:rPr lang="en-US" sz="2700" dirty="0">
                <a:solidFill>
                  <a:schemeClr val="tx1"/>
                </a:solidFill>
                <a:effectLst>
                  <a:outerShdw blurRad="38100" dist="38100" dir="2700000" algn="tl">
                    <a:srgbClr val="FFFFFF"/>
                  </a:outerShdw>
                </a:effectLst>
              </a:rPr>
              <a:t>These changes are called </a:t>
            </a:r>
            <a:r>
              <a:rPr lang="en-US" sz="2700" dirty="0">
                <a:solidFill>
                  <a:schemeClr val="tx1"/>
                </a:solidFill>
                <a:effectLst>
                  <a:outerShdw blurRad="38100" dist="38100" dir="2700000" algn="tl">
                    <a:srgbClr val="000000"/>
                  </a:outerShdw>
                </a:effectLst>
                <a:latin typeface="Comic Sans MS" pitchFamily="30" charset="0"/>
              </a:rPr>
              <a:t>COLLIGATIVE PROPERTIES</a:t>
            </a:r>
            <a:r>
              <a:rPr lang="en-US" sz="2700" dirty="0">
                <a:solidFill>
                  <a:schemeClr val="tx1"/>
                </a:solidFill>
                <a:effectLst>
                  <a:outerShdw blurRad="38100" dist="38100" dir="2700000" algn="tl">
                    <a:srgbClr val="FFFFFF"/>
                  </a:outerShdw>
                </a:effectLst>
              </a:rPr>
              <a:t>.  They depend only on the </a:t>
            </a:r>
            <a:r>
              <a:rPr lang="en-US" sz="2700" dirty="0">
                <a:solidFill>
                  <a:schemeClr val="tx1"/>
                </a:solidFill>
                <a:effectLst>
                  <a:outerShdw blurRad="38100" dist="38100" dir="2700000" algn="tl">
                    <a:srgbClr val="000000"/>
                  </a:outerShdw>
                </a:effectLst>
                <a:latin typeface="Comic Sans MS" pitchFamily="30" charset="0"/>
              </a:rPr>
              <a:t>NUMBER</a:t>
            </a:r>
            <a:r>
              <a:rPr lang="en-US" sz="2700" dirty="0">
                <a:solidFill>
                  <a:schemeClr val="tx1"/>
                </a:solidFill>
                <a:effectLst>
                  <a:outerShdw blurRad="38100" dist="38100" dir="2700000" algn="tl">
                    <a:srgbClr val="FFFFFF"/>
                  </a:outerShdw>
                </a:effectLst>
              </a:rPr>
              <a:t> of solute particles relative to solvent particles, not on the </a:t>
            </a:r>
            <a:r>
              <a:rPr lang="en-US" sz="2700" dirty="0">
                <a:solidFill>
                  <a:schemeClr val="tx1"/>
                </a:solidFill>
                <a:effectLst>
                  <a:outerShdw blurRad="38100" dist="38100" dir="2700000" algn="tl">
                    <a:srgbClr val="000000"/>
                  </a:outerShdw>
                </a:effectLst>
                <a:latin typeface="Comic Sans MS" pitchFamily="30" charset="0"/>
              </a:rPr>
              <a:t>KIND</a:t>
            </a:r>
            <a:r>
              <a:rPr lang="en-US" sz="2700" dirty="0">
                <a:solidFill>
                  <a:schemeClr val="tx1"/>
                </a:solidFill>
                <a:effectLst>
                  <a:outerShdw blurRad="38100" dist="38100" dir="2700000" algn="tl">
                    <a:srgbClr val="FFFFFF"/>
                  </a:outerShdw>
                </a:effectLst>
              </a:rPr>
              <a:t> of solute particles.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6" end="6"/>
                                            </p:txEl>
                                          </p:spTgt>
                                        </p:tgtEl>
                                        <p:attrNameLst>
                                          <p:attrName>style.visibility</p:attrName>
                                        </p:attrNameLst>
                                      </p:cBhvr>
                                      <p:to>
                                        <p:strVal val="visible"/>
                                      </p:to>
                                    </p:set>
                                    <p:animEffect transition="in" filter="dissolve">
                                      <p:cBhvr>
                                        <p:cTn id="3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CC2038-5BB5-45ED-9419-2D00CFFDBDB7}" type="slidenum">
              <a:rPr lang="en-US" smtClean="0"/>
              <a:pPr/>
              <a:t>13</a:t>
            </a:fld>
            <a:endParaRPr lang="en-US" dirty="0"/>
          </a:p>
        </p:txBody>
      </p:sp>
      <p:pic>
        <p:nvPicPr>
          <p:cNvPr id="1026" name="Picture 2" descr="http://schoolbag.info/chemistry/sat_1/sat_1.files/image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746" y="1166884"/>
            <a:ext cx="8991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3048000" y="304800"/>
            <a:ext cx="6553200" cy="838200"/>
          </a:xfrm>
          <a:prstGeom prst="rect">
            <a:avLst/>
          </a:prstGeom>
          <a:noFill/>
          <a:ln/>
        </p:spPr>
        <p:txBody>
          <a:bodyPr/>
          <a:lst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eaLnBrk="1" hangingPunct="1"/>
            <a:r>
              <a:rPr lang="en-US" sz="4400">
                <a:solidFill>
                  <a:schemeClr val="hlink"/>
                </a:solidFill>
                <a:effectLst>
                  <a:outerShdw blurRad="38100" dist="38100" dir="2700000" algn="tl">
                    <a:srgbClr val="000000"/>
                  </a:outerShdw>
                </a:effectLst>
                <a:latin typeface="Comic Sans MS" pitchFamily="30" charset="0"/>
              </a:rPr>
              <a:t>Colligative Properties</a:t>
            </a:r>
            <a:endParaRPr lang="en-US" sz="4800" dirty="0">
              <a:solidFill>
                <a:schemeClr val="hlink"/>
              </a:solidFill>
              <a:effectLst>
                <a:outerShdw blurRad="38100" dist="38100" dir="2700000" algn="tl">
                  <a:srgbClr val="000000"/>
                </a:outerShdw>
              </a:effectLst>
            </a:endParaRPr>
          </a:p>
        </p:txBody>
      </p:sp>
    </p:spTree>
    <p:extLst>
      <p:ext uri="{BB962C8B-B14F-4D97-AF65-F5344CB8AC3E}">
        <p14:creationId xmlns:p14="http://schemas.microsoft.com/office/powerpoint/2010/main" val="206436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CC2038-5BB5-45ED-9419-2D00CFFDBDB7}" type="slidenum">
              <a:rPr lang="en-US" smtClean="0"/>
              <a:pPr/>
              <a:t>14</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 t="-20547" r="930" b="20547"/>
          <a:stretch/>
        </p:blipFill>
        <p:spPr>
          <a:xfrm>
            <a:off x="2849880" y="-378011"/>
            <a:ext cx="6492240" cy="5183334"/>
          </a:xfrm>
          <a:prstGeom prst="rect">
            <a:avLst/>
          </a:prstGeom>
        </p:spPr>
      </p:pic>
      <p:sp>
        <p:nvSpPr>
          <p:cNvPr id="6" name="TextBox 5"/>
          <p:cNvSpPr txBox="1"/>
          <p:nvPr/>
        </p:nvSpPr>
        <p:spPr>
          <a:xfrm>
            <a:off x="1034321" y="4953000"/>
            <a:ext cx="10013430" cy="1015663"/>
          </a:xfrm>
          <a:prstGeom prst="rect">
            <a:avLst/>
          </a:prstGeom>
          <a:noFill/>
        </p:spPr>
        <p:txBody>
          <a:bodyPr wrap="square" rtlCol="0">
            <a:spAutoFit/>
          </a:bodyPr>
          <a:lstStyle/>
          <a:p>
            <a:r>
              <a:rPr lang="en-US" sz="2000" dirty="0"/>
              <a:t>The solution on the right has a higher boiling point, lower melting point, AND lower vapor pressure.  The red solute particles make it harder for the solution to boil, freeze, and evaporate.  The more particles, the greater the impact</a:t>
            </a:r>
          </a:p>
        </p:txBody>
      </p:sp>
    </p:spTree>
    <p:extLst>
      <p:ext uri="{BB962C8B-B14F-4D97-AF65-F5344CB8AC3E}">
        <p14:creationId xmlns:p14="http://schemas.microsoft.com/office/powerpoint/2010/main" val="113787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Types of Solutions</a:t>
            </a:r>
          </a:p>
        </p:txBody>
      </p:sp>
      <p:sp>
        <p:nvSpPr>
          <p:cNvPr id="8195" name="Rectangle 3"/>
          <p:cNvSpPr>
            <a:spLocks noGrp="1" noChangeArrowheads="1"/>
          </p:cNvSpPr>
          <p:nvPr>
            <p:ph idx="1"/>
          </p:nvPr>
        </p:nvSpPr>
        <p:spPr>
          <a:xfrm>
            <a:off x="2438400" y="1600200"/>
            <a:ext cx="7772400" cy="4419600"/>
          </a:xfrm>
        </p:spPr>
        <p:txBody>
          <a:bodyPr>
            <a:normAutofit/>
          </a:bodyPr>
          <a:lstStyle/>
          <a:p>
            <a:r>
              <a:rPr lang="en-US" sz="2600" dirty="0"/>
              <a:t>Solid Solutions (Alloys)</a:t>
            </a:r>
          </a:p>
          <a:p>
            <a:r>
              <a:rPr lang="en-US" sz="2600" dirty="0"/>
              <a:t>Gaseous Solutions</a:t>
            </a:r>
          </a:p>
          <a:p>
            <a:r>
              <a:rPr lang="en-US" sz="2600" dirty="0"/>
              <a:t>Liquid Solutions</a:t>
            </a:r>
          </a:p>
          <a:p>
            <a:pPr lvl="1"/>
            <a:r>
              <a:rPr lang="en-US" sz="2600" dirty="0"/>
              <a:t>solvent must be liquid, solute can be anything</a:t>
            </a:r>
          </a:p>
          <a:p>
            <a:pPr lvl="1"/>
            <a:r>
              <a:rPr lang="en-US" sz="2600" dirty="0"/>
              <a:t>if liquid solvent is water then </a:t>
            </a:r>
            <a:r>
              <a:rPr lang="en-US" sz="2600" dirty="0">
                <a:solidFill>
                  <a:schemeClr val="accent2"/>
                </a:solidFill>
              </a:rPr>
              <a:t>aqueous solution</a:t>
            </a:r>
          </a:p>
          <a:p>
            <a:pPr lvl="1"/>
            <a:r>
              <a:rPr lang="en-US" sz="2600" dirty="0"/>
              <a:t>two liquids that dissolve in each other are </a:t>
            </a:r>
            <a:r>
              <a:rPr lang="en-US" sz="2600" dirty="0">
                <a:solidFill>
                  <a:schemeClr val="accent2"/>
                </a:solidFill>
              </a:rPr>
              <a:t>miscible</a:t>
            </a:r>
            <a:r>
              <a:rPr lang="en-US" sz="2600" dirty="0"/>
              <a:t>, if not soluble they are </a:t>
            </a:r>
            <a:r>
              <a:rPr lang="en-US" sz="2600" dirty="0">
                <a:solidFill>
                  <a:schemeClr val="accent2"/>
                </a:solidFill>
              </a:rPr>
              <a:t>immiscible</a:t>
            </a:r>
            <a:r>
              <a:rPr lang="en-US" sz="2600" dirty="0"/>
              <a:t>.</a:t>
            </a:r>
          </a:p>
        </p:txBody>
      </p:sp>
      <p:sp>
        <p:nvSpPr>
          <p:cNvPr id="4" name="Slide Number Placeholder 4"/>
          <p:cNvSpPr>
            <a:spLocks noGrp="1"/>
          </p:cNvSpPr>
          <p:nvPr>
            <p:ph type="sldNum" sz="quarter" idx="12"/>
          </p:nvPr>
        </p:nvSpPr>
        <p:spPr/>
        <p:txBody>
          <a:bodyPr/>
          <a:lstStyle/>
          <a:p>
            <a:fld id="{EDC2E452-68E7-4E7E-B0D4-638455AC84C3}" type="slidenum">
              <a:rPr lang="en-US"/>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Solution Formation</a:t>
            </a:r>
          </a:p>
        </p:txBody>
      </p:sp>
      <p:sp>
        <p:nvSpPr>
          <p:cNvPr id="69635" name="Rectangle 3"/>
          <p:cNvSpPr>
            <a:spLocks noGrp="1" noChangeArrowheads="1"/>
          </p:cNvSpPr>
          <p:nvPr>
            <p:ph type="body" sz="half" idx="1"/>
          </p:nvPr>
        </p:nvSpPr>
        <p:spPr>
          <a:xfrm>
            <a:off x="2659856" y="1600200"/>
            <a:ext cx="6872288" cy="1143000"/>
          </a:xfrm>
        </p:spPr>
        <p:txBody>
          <a:bodyPr>
            <a:normAutofit/>
          </a:bodyPr>
          <a:lstStyle/>
          <a:p>
            <a:r>
              <a:rPr lang="en-US" sz="2600" dirty="0"/>
              <a:t>Water molecules surround each ion and remove it from the crystal. (Dissolving)</a:t>
            </a:r>
          </a:p>
          <a:p>
            <a:endParaRPr lang="en-US" sz="2400" dirty="0"/>
          </a:p>
        </p:txBody>
      </p:sp>
      <p:pic>
        <p:nvPicPr>
          <p:cNvPr id="69638" name="Picture 6" descr="Ions in Wat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981200" y="3124200"/>
            <a:ext cx="8229600" cy="3364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1"/>
          </p:nvPr>
        </p:nvSpPr>
        <p:spPr/>
        <p:txBody>
          <a:bodyPr/>
          <a:lstStyle/>
          <a:p>
            <a:fld id="{4CF6B933-D693-4611-9747-E448F92891F7}" type="slidenum">
              <a:rPr lang="en-US"/>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500" dirty="0"/>
              <a:t>Factors Affecting the Rate of Dissolving</a:t>
            </a:r>
            <a:endParaRPr lang="en-US" dirty="0"/>
          </a:p>
        </p:txBody>
      </p:sp>
      <p:sp>
        <p:nvSpPr>
          <p:cNvPr id="71683" name="Rectangle 3"/>
          <p:cNvSpPr>
            <a:spLocks noGrp="1" noChangeArrowheads="1"/>
          </p:cNvSpPr>
          <p:nvPr>
            <p:ph idx="1"/>
          </p:nvPr>
        </p:nvSpPr>
        <p:spPr>
          <a:xfrm>
            <a:off x="2514600" y="1600200"/>
            <a:ext cx="7772400" cy="4805082"/>
          </a:xfrm>
        </p:spPr>
        <p:txBody>
          <a:bodyPr>
            <a:noAutofit/>
          </a:bodyPr>
          <a:lstStyle/>
          <a:p>
            <a:r>
              <a:rPr lang="en-US" sz="2600" dirty="0"/>
              <a:t>Surface Area</a:t>
            </a:r>
          </a:p>
          <a:p>
            <a:pPr lvl="1"/>
            <a:r>
              <a:rPr lang="en-US" sz="2600" dirty="0"/>
              <a:t>more area for water to work on removing </a:t>
            </a:r>
          </a:p>
          <a:p>
            <a:pPr lvl="2"/>
            <a:r>
              <a:rPr lang="en-US" sz="2600" dirty="0"/>
              <a:t>Sugar cubes take longer to dissolve than granular sugar (</a:t>
            </a:r>
            <a:r>
              <a:rPr lang="en-US" sz="2600" dirty="0">
                <a:hlinkClick r:id="rId2"/>
              </a:rPr>
              <a:t>video</a:t>
            </a:r>
            <a:r>
              <a:rPr lang="en-US" sz="2600" dirty="0"/>
              <a:t>)</a:t>
            </a:r>
          </a:p>
          <a:p>
            <a:pPr marL="457200" lvl="1" indent="0">
              <a:buNone/>
            </a:pPr>
            <a:endParaRPr lang="en-US" sz="2600" dirty="0"/>
          </a:p>
          <a:p>
            <a:r>
              <a:rPr lang="en-US" sz="2600" dirty="0"/>
              <a:t>Stirring</a:t>
            </a:r>
          </a:p>
          <a:p>
            <a:pPr lvl="1"/>
            <a:r>
              <a:rPr lang="en-US" sz="2600" dirty="0"/>
              <a:t>moves the water molecules that are already surrounding ions away from the crystal, exposing “new” surfaces to be dissolved (</a:t>
            </a:r>
            <a:r>
              <a:rPr lang="en-US" sz="2600" dirty="0">
                <a:hlinkClick r:id="rId3"/>
              </a:rPr>
              <a:t>video</a:t>
            </a:r>
            <a:r>
              <a:rPr lang="en-US" sz="2600" dirty="0"/>
              <a:t>)</a:t>
            </a:r>
          </a:p>
        </p:txBody>
      </p:sp>
      <p:sp>
        <p:nvSpPr>
          <p:cNvPr id="4" name="Slide Number Placeholder 4"/>
          <p:cNvSpPr>
            <a:spLocks noGrp="1"/>
          </p:cNvSpPr>
          <p:nvPr>
            <p:ph type="sldNum" sz="quarter" idx="12"/>
          </p:nvPr>
        </p:nvSpPr>
        <p:spPr/>
        <p:txBody>
          <a:bodyPr/>
          <a:lstStyle/>
          <a:p>
            <a:fld id="{404A5849-4E3B-4006-B125-EFDAFEBCFAA2}" type="slidenum">
              <a:rPr lang="en-US"/>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500" dirty="0"/>
              <a:t>Factors Affecting the Rate of Dissolving</a:t>
            </a:r>
            <a:endParaRPr lang="en-US" dirty="0"/>
          </a:p>
        </p:txBody>
      </p:sp>
      <p:sp>
        <p:nvSpPr>
          <p:cNvPr id="71683" name="Rectangle 3"/>
          <p:cNvSpPr>
            <a:spLocks noGrp="1" noChangeArrowheads="1"/>
          </p:cNvSpPr>
          <p:nvPr>
            <p:ph idx="1"/>
          </p:nvPr>
        </p:nvSpPr>
        <p:spPr>
          <a:xfrm>
            <a:off x="2514600" y="1600200"/>
            <a:ext cx="7772400" cy="4805082"/>
          </a:xfrm>
        </p:spPr>
        <p:txBody>
          <a:bodyPr>
            <a:normAutofit/>
          </a:bodyPr>
          <a:lstStyle/>
          <a:p>
            <a:pPr marL="342900" lvl="1" indent="-342900">
              <a:buSzPct val="85000"/>
              <a:buFont typeface="Wingdings" pitchFamily="2" charset="2"/>
              <a:buChar char="o"/>
            </a:pPr>
            <a:r>
              <a:rPr lang="en-US" dirty="0"/>
              <a:t>Temperature</a:t>
            </a:r>
          </a:p>
          <a:p>
            <a:pPr marL="742950" lvl="2" indent="-342900">
              <a:buSzPct val="85000"/>
              <a:buFont typeface="Wingdings" pitchFamily="2" charset="2"/>
              <a:buChar char="o"/>
            </a:pPr>
            <a:r>
              <a:rPr lang="en-US" sz="2400" dirty="0"/>
              <a:t>Solvent particles are moving faster so they surround the solute quicker and carry it into solution quicker (</a:t>
            </a:r>
            <a:r>
              <a:rPr lang="en-US" sz="2400" dirty="0">
                <a:hlinkClick r:id="rId2"/>
              </a:rPr>
              <a:t>video</a:t>
            </a:r>
            <a:r>
              <a:rPr lang="en-US" sz="2400" dirty="0"/>
              <a:t>)</a:t>
            </a:r>
          </a:p>
          <a:p>
            <a:r>
              <a:rPr lang="en-US" sz="2400" dirty="0"/>
              <a:t>Pressure</a:t>
            </a:r>
          </a:p>
          <a:p>
            <a:pPr lvl="1"/>
            <a:r>
              <a:rPr lang="en-US" dirty="0"/>
              <a:t>Only affects solubility of gases</a:t>
            </a:r>
          </a:p>
          <a:p>
            <a:pPr lvl="1"/>
            <a:r>
              <a:rPr lang="en-US" dirty="0"/>
              <a:t>The pressure in a container will actually force gas particles into solution.</a:t>
            </a:r>
          </a:p>
          <a:p>
            <a:pPr lvl="2"/>
            <a:r>
              <a:rPr lang="en-US" sz="2400" dirty="0"/>
              <a:t>A soda is a wonderful example of this, as soon as pressure is released, gas starts to leave the solution</a:t>
            </a:r>
          </a:p>
          <a:p>
            <a:pPr lvl="1"/>
            <a:endParaRPr lang="en-US" dirty="0"/>
          </a:p>
          <a:p>
            <a:pPr marL="457200" lvl="1" indent="0">
              <a:buNone/>
            </a:pPr>
            <a:endParaRPr lang="en-US" dirty="0"/>
          </a:p>
        </p:txBody>
      </p:sp>
      <p:sp>
        <p:nvSpPr>
          <p:cNvPr id="4" name="Slide Number Placeholder 4"/>
          <p:cNvSpPr>
            <a:spLocks noGrp="1"/>
          </p:cNvSpPr>
          <p:nvPr>
            <p:ph type="sldNum" sz="quarter" idx="12"/>
          </p:nvPr>
        </p:nvSpPr>
        <p:spPr/>
        <p:txBody>
          <a:bodyPr/>
          <a:lstStyle/>
          <a:p>
            <a:fld id="{404A5849-4E3B-4006-B125-EFDAFEBCFAA2}" type="slidenum">
              <a:rPr lang="en-US"/>
              <a:pPr/>
              <a:t>18</a:t>
            </a:fld>
            <a:endParaRPr lang="en-US" dirty="0"/>
          </a:p>
        </p:txBody>
      </p:sp>
    </p:spTree>
    <p:extLst>
      <p:ext uri="{BB962C8B-B14F-4D97-AF65-F5344CB8AC3E}">
        <p14:creationId xmlns:p14="http://schemas.microsoft.com/office/powerpoint/2010/main" val="378494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97CCB0A-8B67-49BB-8E4D-B7676AFCC128}" type="slidenum">
              <a:rPr lang="en-US" smtClean="0"/>
              <a:pPr/>
              <a:t>19</a:t>
            </a:fld>
            <a:endParaRPr lang="en-US"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457" y="609601"/>
            <a:ext cx="9826172" cy="600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66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60608" y="294569"/>
            <a:ext cx="234070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Calibri"/>
                <a:ea typeface="Calibri"/>
                <a:cs typeface="Calibri"/>
                <a:sym typeface="Calibri"/>
              </a:rPr>
              <a:t>Dissolution</a:t>
            </a:r>
            <a:endParaRPr sz="3600" b="1" i="0" u="none" strike="noStrike" cap="none">
              <a:solidFill>
                <a:schemeClr val="accent2"/>
              </a:solidFill>
              <a:latin typeface="Calibri"/>
              <a:ea typeface="Calibri"/>
              <a:cs typeface="Calibri"/>
              <a:sym typeface="Calibri"/>
            </a:endParaRPr>
          </a:p>
        </p:txBody>
      </p:sp>
      <p:sp>
        <p:nvSpPr>
          <p:cNvPr id="97" name="Google Shape;97;p2"/>
          <p:cNvSpPr/>
          <p:nvPr/>
        </p:nvSpPr>
        <p:spPr>
          <a:xfrm>
            <a:off x="1030310" y="1304416"/>
            <a:ext cx="5950040" cy="12557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833C0B"/>
                </a:solidFill>
                <a:latin typeface="Calibri"/>
                <a:ea typeface="Calibri"/>
                <a:cs typeface="Calibri"/>
                <a:sym typeface="Calibri"/>
              </a:rPr>
              <a:t>process by which an ionic solid breaks into ions as it dissolves in a polar liquid, such as water</a:t>
            </a:r>
            <a:endParaRPr sz="2800" b="0" i="0" u="none" strike="noStrike" cap="none">
              <a:solidFill>
                <a:srgbClr val="833C0B"/>
              </a:solidFill>
              <a:latin typeface="Calibri"/>
              <a:ea typeface="Calibri"/>
              <a:cs typeface="Calibri"/>
              <a:sym typeface="Calibri"/>
            </a:endParaRPr>
          </a:p>
        </p:txBody>
      </p:sp>
      <p:grpSp>
        <p:nvGrpSpPr>
          <p:cNvPr id="98" name="Google Shape;98;p2"/>
          <p:cNvGrpSpPr/>
          <p:nvPr/>
        </p:nvGrpSpPr>
        <p:grpSpPr>
          <a:xfrm>
            <a:off x="7418231" y="294569"/>
            <a:ext cx="4378816" cy="2240925"/>
            <a:chOff x="7650050" y="2211451"/>
            <a:chExt cx="4378816" cy="2240925"/>
          </a:xfrm>
        </p:grpSpPr>
        <p:pic>
          <p:nvPicPr>
            <p:cNvPr id="99" name="Google Shape;99;p2"/>
            <p:cNvPicPr preferRelativeResize="0"/>
            <p:nvPr/>
          </p:nvPicPr>
          <p:blipFill rotWithShape="1">
            <a:blip r:embed="rId3">
              <a:alphaModFix/>
            </a:blip>
            <a:srcRect l="2234" t="182" r="48881" b="4276"/>
            <a:stretch/>
          </p:blipFill>
          <p:spPr>
            <a:xfrm>
              <a:off x="7650050" y="2211451"/>
              <a:ext cx="2794716" cy="2240925"/>
            </a:xfrm>
            <a:prstGeom prst="rect">
              <a:avLst/>
            </a:prstGeom>
            <a:noFill/>
            <a:ln>
              <a:noFill/>
            </a:ln>
          </p:spPr>
        </p:pic>
        <p:pic>
          <p:nvPicPr>
            <p:cNvPr id="100" name="Google Shape;100;p2"/>
            <p:cNvPicPr preferRelativeResize="0"/>
            <p:nvPr/>
          </p:nvPicPr>
          <p:blipFill rotWithShape="1">
            <a:blip r:embed="rId3">
              <a:alphaModFix/>
            </a:blip>
            <a:srcRect l="65345" t="13426" r="4017" b="17387"/>
            <a:stretch/>
          </p:blipFill>
          <p:spPr>
            <a:xfrm>
              <a:off x="10412546" y="2585129"/>
              <a:ext cx="1616320" cy="1497473"/>
            </a:xfrm>
            <a:prstGeom prst="rect">
              <a:avLst/>
            </a:prstGeom>
            <a:noFill/>
            <a:ln>
              <a:noFill/>
            </a:ln>
          </p:spPr>
        </p:pic>
      </p:grpSp>
      <p:pic>
        <p:nvPicPr>
          <p:cNvPr id="101" name="Google Shape;101;p2"/>
          <p:cNvPicPr preferRelativeResize="0"/>
          <p:nvPr/>
        </p:nvPicPr>
        <p:blipFill rotWithShape="1">
          <a:blip r:embed="rId4">
            <a:alphaModFix/>
          </a:blip>
          <a:srcRect l="30863" t="42264" r="28653" b="21346"/>
          <a:stretch/>
        </p:blipFill>
        <p:spPr>
          <a:xfrm>
            <a:off x="2189408" y="2825183"/>
            <a:ext cx="6744207" cy="34081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Saturation</a:t>
            </a:r>
          </a:p>
        </p:txBody>
      </p:sp>
      <p:sp>
        <p:nvSpPr>
          <p:cNvPr id="16387" name="Rectangle 3"/>
          <p:cNvSpPr>
            <a:spLocks noGrp="1" noChangeArrowheads="1"/>
          </p:cNvSpPr>
          <p:nvPr>
            <p:ph idx="1"/>
          </p:nvPr>
        </p:nvSpPr>
        <p:spPr>
          <a:xfrm>
            <a:off x="2514600" y="1600200"/>
            <a:ext cx="7772400" cy="4419600"/>
          </a:xfrm>
        </p:spPr>
        <p:txBody>
          <a:bodyPr>
            <a:normAutofit/>
          </a:bodyPr>
          <a:lstStyle/>
          <a:p>
            <a:r>
              <a:rPr lang="en-US" sz="2600" dirty="0"/>
              <a:t>There is usually a limit on the amount of solute that can be dissolved</a:t>
            </a:r>
          </a:p>
          <a:p>
            <a:r>
              <a:rPr lang="en-US" sz="2600" dirty="0">
                <a:solidFill>
                  <a:srgbClr val="FFC000"/>
                </a:solidFill>
              </a:rPr>
              <a:t>Saturated</a:t>
            </a:r>
            <a:r>
              <a:rPr lang="en-US" sz="2600" dirty="0"/>
              <a:t> solutions contain as much solute as possible.</a:t>
            </a:r>
          </a:p>
          <a:p>
            <a:r>
              <a:rPr lang="en-US" sz="2600" dirty="0">
                <a:solidFill>
                  <a:srgbClr val="FFC000"/>
                </a:solidFill>
              </a:rPr>
              <a:t>Unsaturated</a:t>
            </a:r>
            <a:r>
              <a:rPr lang="en-US" sz="2600" dirty="0"/>
              <a:t> solutions can dissolve more solute</a:t>
            </a:r>
          </a:p>
          <a:p>
            <a:r>
              <a:rPr lang="en-US" sz="2600" dirty="0">
                <a:solidFill>
                  <a:srgbClr val="FFC000"/>
                </a:solidFill>
              </a:rPr>
              <a:t>Supersaturated</a:t>
            </a:r>
            <a:r>
              <a:rPr lang="en-US" sz="2600" dirty="0"/>
              <a:t> solutions have dissolved more solute than </a:t>
            </a:r>
            <a:r>
              <a:rPr lang="en-US" sz="2600" b="1" dirty="0"/>
              <a:t>normally</a:t>
            </a:r>
            <a:r>
              <a:rPr lang="en-US" sz="2600" dirty="0"/>
              <a:t> possible.</a:t>
            </a:r>
          </a:p>
        </p:txBody>
      </p:sp>
      <p:sp>
        <p:nvSpPr>
          <p:cNvPr id="4" name="Slide Number Placeholder 4"/>
          <p:cNvSpPr>
            <a:spLocks noGrp="1"/>
          </p:cNvSpPr>
          <p:nvPr>
            <p:ph type="sldNum" sz="quarter" idx="12"/>
          </p:nvPr>
        </p:nvSpPr>
        <p:spPr/>
        <p:txBody>
          <a:bodyPr/>
          <a:lstStyle/>
          <a:p>
            <a:fld id="{F8A32300-C7A3-4548-9749-A8A24C7CDDE7}" type="slidenum">
              <a:rPr lang="en-US"/>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B8272A-81AC-47C3-89BD-26BEF09C6074}" type="slidenum">
              <a:rPr lang="en-US"/>
              <a:pPr/>
              <a:t>21</a:t>
            </a:fld>
            <a:endParaRPr lang="en-US" dirty="0"/>
          </a:p>
        </p:txBody>
      </p:sp>
      <p:pic>
        <p:nvPicPr>
          <p:cNvPr id="61444" name="Picture 4" descr="Satu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828800"/>
            <a:ext cx="7772400" cy="339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Solubility</a:t>
            </a:r>
          </a:p>
        </p:txBody>
      </p:sp>
      <p:sp>
        <p:nvSpPr>
          <p:cNvPr id="63491" name="Rectangle 3"/>
          <p:cNvSpPr>
            <a:spLocks noGrp="1" noChangeArrowheads="1"/>
          </p:cNvSpPr>
          <p:nvPr>
            <p:ph idx="1"/>
          </p:nvPr>
        </p:nvSpPr>
        <p:spPr>
          <a:xfrm>
            <a:off x="2514600" y="1600200"/>
            <a:ext cx="7772400" cy="4572000"/>
          </a:xfrm>
        </p:spPr>
        <p:txBody>
          <a:bodyPr/>
          <a:lstStyle/>
          <a:p>
            <a:r>
              <a:rPr lang="en-US" sz="2600" dirty="0"/>
              <a:t>Solubility is the saturation point for a particular solute and solvent at a given temperature.</a:t>
            </a:r>
          </a:p>
          <a:p>
            <a:r>
              <a:rPr lang="en-US" sz="2600" dirty="0"/>
              <a:t>Temperature effect:</a:t>
            </a:r>
          </a:p>
          <a:p>
            <a:pPr lvl="1"/>
            <a:r>
              <a:rPr lang="en-US" sz="2600" dirty="0"/>
              <a:t>Most solids dissolve better in hot temperatures.</a:t>
            </a:r>
          </a:p>
          <a:p>
            <a:pPr lvl="1"/>
            <a:r>
              <a:rPr lang="en-US" sz="2600" dirty="0"/>
              <a:t>Gas particles dissolve better in cold temperatures.</a:t>
            </a:r>
          </a:p>
          <a:p>
            <a:pPr>
              <a:buFont typeface="Wingdings" pitchFamily="2" charset="2"/>
              <a:buNone/>
            </a:pPr>
            <a:endParaRPr lang="en-US" dirty="0"/>
          </a:p>
        </p:txBody>
      </p:sp>
      <p:sp>
        <p:nvSpPr>
          <p:cNvPr id="4" name="Slide Number Placeholder 4"/>
          <p:cNvSpPr>
            <a:spLocks noGrp="1"/>
          </p:cNvSpPr>
          <p:nvPr>
            <p:ph type="sldNum" sz="quarter" idx="12"/>
          </p:nvPr>
        </p:nvSpPr>
        <p:spPr/>
        <p:txBody>
          <a:bodyPr/>
          <a:lstStyle/>
          <a:p>
            <a:fld id="{A1476F83-D552-48BE-8B61-134DD6ABB0C0}" type="slidenum">
              <a:rPr lang="en-US"/>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160847" y="952500"/>
            <a:ext cx="2590800" cy="1409700"/>
          </a:xfrm>
        </p:spPr>
        <p:txBody>
          <a:bodyPr/>
          <a:lstStyle/>
          <a:p>
            <a:pPr algn="ctr"/>
            <a:r>
              <a:rPr lang="en-US" b="1" dirty="0">
                <a:solidFill>
                  <a:srgbClr val="FFC000"/>
                </a:solidFill>
              </a:rPr>
              <a:t>Solubility Curve</a:t>
            </a:r>
          </a:p>
        </p:txBody>
      </p:sp>
      <p:sp>
        <p:nvSpPr>
          <p:cNvPr id="4" name="Slide Number Placeholder 3"/>
          <p:cNvSpPr>
            <a:spLocks noGrp="1"/>
          </p:cNvSpPr>
          <p:nvPr>
            <p:ph type="sldNum" sz="quarter" idx="12"/>
          </p:nvPr>
        </p:nvSpPr>
        <p:spPr/>
        <p:txBody>
          <a:bodyPr/>
          <a:lstStyle/>
          <a:p>
            <a:fld id="{13B1EF57-3A83-429C-BDFD-A7E07CB7AC15}" type="slidenum">
              <a:rPr lang="en-US"/>
              <a:pPr/>
              <a:t>23</a:t>
            </a:fld>
            <a:endParaRPr lang="en-US" dirty="0"/>
          </a:p>
        </p:txBody>
      </p:sp>
      <p:pic>
        <p:nvPicPr>
          <p:cNvPr id="67587" name="Picture 3" descr="Solubility Cur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0369" y="0"/>
            <a:ext cx="5141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3200400"/>
            <a:ext cx="3733800" cy="2893100"/>
          </a:xfrm>
          <a:prstGeom prst="rect">
            <a:avLst/>
          </a:prstGeom>
          <a:noFill/>
        </p:spPr>
        <p:txBody>
          <a:bodyPr wrap="square" rtlCol="0">
            <a:spAutoFit/>
          </a:bodyPr>
          <a:lstStyle/>
          <a:p>
            <a:r>
              <a:rPr lang="en-US" sz="2600" dirty="0"/>
              <a:t>Note the y-axis.  This graph tells us how much (in grams) of a solute will dissolve in 100 g (or 100 mL) of H</a:t>
            </a:r>
            <a:r>
              <a:rPr lang="en-US" sz="2600" baseline="-25000" dirty="0"/>
              <a:t>2</a:t>
            </a:r>
            <a:r>
              <a:rPr lang="en-US" sz="2600" dirty="0"/>
              <a:t>O at a given temperature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4114800" cy="1295400"/>
          </a:xfrm>
        </p:spPr>
        <p:txBody>
          <a:bodyPr/>
          <a:lstStyle/>
          <a:p>
            <a:r>
              <a:rPr lang="en-US" b="1" dirty="0">
                <a:solidFill>
                  <a:srgbClr val="FFC000"/>
                </a:solidFill>
              </a:rPr>
              <a:t>Example problem (easy)</a:t>
            </a:r>
          </a:p>
        </p:txBody>
      </p:sp>
      <p:sp>
        <p:nvSpPr>
          <p:cNvPr id="4" name="Content Placeholder 3"/>
          <p:cNvSpPr>
            <a:spLocks noGrp="1"/>
          </p:cNvSpPr>
          <p:nvPr>
            <p:ph idx="1"/>
          </p:nvPr>
        </p:nvSpPr>
        <p:spPr>
          <a:xfrm>
            <a:off x="1603376" y="2438400"/>
            <a:ext cx="3922712" cy="3581400"/>
          </a:xfrm>
        </p:spPr>
        <p:txBody>
          <a:bodyPr/>
          <a:lstStyle/>
          <a:p>
            <a:r>
              <a:rPr lang="en-US" dirty="0"/>
              <a:t>How much sodium nitrate (NaNO</a:t>
            </a:r>
            <a:r>
              <a:rPr lang="en-US" baseline="-25000" dirty="0"/>
              <a:t>3</a:t>
            </a:r>
            <a:r>
              <a:rPr lang="en-US" dirty="0"/>
              <a:t>) would be able to dissolve in 100 mL of water at:</a:t>
            </a:r>
          </a:p>
          <a:p>
            <a:pPr lvl="1"/>
            <a:r>
              <a:rPr lang="en-US" sz="2000" dirty="0"/>
              <a:t>50 °C ?</a:t>
            </a:r>
          </a:p>
          <a:p>
            <a:pPr lvl="2"/>
            <a:r>
              <a:rPr lang="en-US" dirty="0">
                <a:solidFill>
                  <a:srgbClr val="FFC000"/>
                </a:solidFill>
              </a:rPr>
              <a:t>About 115 g</a:t>
            </a:r>
          </a:p>
          <a:p>
            <a:pPr lvl="1"/>
            <a:endParaRPr lang="en-US" sz="2000" dirty="0"/>
          </a:p>
          <a:p>
            <a:pPr lvl="1"/>
            <a:r>
              <a:rPr lang="en-US" sz="2000" dirty="0"/>
              <a:t>18 °C ?</a:t>
            </a:r>
          </a:p>
          <a:p>
            <a:pPr lvl="2"/>
            <a:r>
              <a:rPr lang="en-US" dirty="0">
                <a:solidFill>
                  <a:srgbClr val="FFC000"/>
                </a:solidFill>
              </a:rPr>
              <a:t>About 87 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9150E178-0013-4988-AB5D-2B2F0DA45447}" type="slidenum">
              <a:rPr lang="en-US" smtClean="0"/>
              <a:pPr/>
              <a:t>24</a:t>
            </a:fld>
            <a:endParaRPr lang="en-US" dirty="0"/>
          </a:p>
        </p:txBody>
      </p:sp>
      <p:pic>
        <p:nvPicPr>
          <p:cNvPr id="5" name="Picture 3" descr="Solubility Curves">
            <a:extLst>
              <a:ext uri="{FF2B5EF4-FFF2-40B4-BE49-F238E27FC236}">
                <a16:creationId xmlns:a16="http://schemas.microsoft.com/office/drawing/2014/main" id="{0F36C362-DC59-4AC7-96C6-B255422C39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088" y="76200"/>
            <a:ext cx="5141912"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67" y="223559"/>
            <a:ext cx="4696890" cy="1999042"/>
          </a:xfrm>
        </p:spPr>
        <p:txBody>
          <a:bodyPr/>
          <a:lstStyle/>
          <a:p>
            <a:r>
              <a:rPr lang="en-US" b="1" dirty="0">
                <a:solidFill>
                  <a:srgbClr val="FFC000"/>
                </a:solidFill>
              </a:rPr>
              <a:t>Example Problem (moderate)</a:t>
            </a:r>
          </a:p>
        </p:txBody>
      </p:sp>
      <p:sp>
        <p:nvSpPr>
          <p:cNvPr id="3" name="Content Placeholder 2"/>
          <p:cNvSpPr>
            <a:spLocks noGrp="1"/>
          </p:cNvSpPr>
          <p:nvPr>
            <p:ph idx="1"/>
          </p:nvPr>
        </p:nvSpPr>
        <p:spPr>
          <a:xfrm>
            <a:off x="681683" y="1917904"/>
            <a:ext cx="3527461" cy="4608409"/>
          </a:xfrm>
        </p:spPr>
        <p:txBody>
          <a:bodyPr>
            <a:normAutofit fontScale="77500" lnSpcReduction="20000"/>
          </a:bodyPr>
          <a:lstStyle/>
          <a:p>
            <a:r>
              <a:rPr lang="en-US" dirty="0"/>
              <a:t>If a solution had 92 grams of potassium nitrate (KNO</a:t>
            </a:r>
            <a:r>
              <a:rPr lang="en-US" baseline="-25000" dirty="0"/>
              <a:t>3</a:t>
            </a:r>
            <a:r>
              <a:rPr lang="en-US" dirty="0"/>
              <a:t>) dissolved in 100 mL of water at 80°C , would it be unsaturated, saturated, or supersaturated?</a:t>
            </a:r>
          </a:p>
          <a:p>
            <a:pPr lvl="1"/>
            <a:r>
              <a:rPr lang="en-US" sz="2800" dirty="0">
                <a:solidFill>
                  <a:srgbClr val="FFC000"/>
                </a:solidFill>
              </a:rPr>
              <a:t>Unsaturated, that point would be below the line.</a:t>
            </a:r>
          </a:p>
          <a:p>
            <a:pPr lvl="1"/>
            <a:r>
              <a:rPr lang="en-US" sz="2800" dirty="0"/>
              <a:t>Below the line = unsaturated</a:t>
            </a:r>
          </a:p>
          <a:p>
            <a:pPr lvl="1"/>
            <a:r>
              <a:rPr lang="en-US" sz="2800" dirty="0"/>
              <a:t>On the line = saturated</a:t>
            </a:r>
          </a:p>
          <a:p>
            <a:pPr lvl="1"/>
            <a:r>
              <a:rPr lang="en-US" sz="2800" dirty="0"/>
              <a:t>Above the line = supersaturated</a:t>
            </a:r>
          </a:p>
          <a:p>
            <a:pPr lvl="1"/>
            <a:endParaRPr lang="en-US" dirty="0"/>
          </a:p>
        </p:txBody>
      </p:sp>
      <p:sp>
        <p:nvSpPr>
          <p:cNvPr id="4" name="Slide Number Placeholder 3"/>
          <p:cNvSpPr>
            <a:spLocks noGrp="1"/>
          </p:cNvSpPr>
          <p:nvPr>
            <p:ph type="sldNum" sz="quarter" idx="12"/>
          </p:nvPr>
        </p:nvSpPr>
        <p:spPr/>
        <p:txBody>
          <a:bodyPr/>
          <a:lstStyle/>
          <a:p>
            <a:fld id="{797CCB0A-8B67-49BB-8E4D-B7676AFCC128}" type="slidenum">
              <a:rPr lang="en-US" smtClean="0"/>
              <a:pPr/>
              <a:t>25</a:t>
            </a:fld>
            <a:endParaRPr lang="en-US" dirty="0"/>
          </a:p>
        </p:txBody>
      </p:sp>
      <p:pic>
        <p:nvPicPr>
          <p:cNvPr id="5" name="Picture 3" descr="Solubility Curves">
            <a:extLst>
              <a:ext uri="{FF2B5EF4-FFF2-40B4-BE49-F238E27FC236}">
                <a16:creationId xmlns:a16="http://schemas.microsoft.com/office/drawing/2014/main" id="{C628A15A-612C-43D3-A2EB-C33D9F8D15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964" y="-13700"/>
            <a:ext cx="5141912" cy="679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110" y="363158"/>
            <a:ext cx="4773090" cy="1400530"/>
          </a:xfrm>
        </p:spPr>
        <p:txBody>
          <a:bodyPr/>
          <a:lstStyle/>
          <a:p>
            <a:r>
              <a:rPr lang="en-US" b="1" dirty="0">
                <a:solidFill>
                  <a:srgbClr val="FFC000"/>
                </a:solidFill>
              </a:rPr>
              <a:t>Example </a:t>
            </a:r>
            <a:br>
              <a:rPr lang="en-US" b="1" dirty="0">
                <a:solidFill>
                  <a:srgbClr val="FFC000"/>
                </a:solidFill>
              </a:rPr>
            </a:br>
            <a:r>
              <a:rPr lang="en-US" b="1" dirty="0">
                <a:solidFill>
                  <a:srgbClr val="FFC000"/>
                </a:solidFill>
              </a:rPr>
              <a:t>Problem </a:t>
            </a:r>
            <a:br>
              <a:rPr lang="en-US" b="1" dirty="0">
                <a:solidFill>
                  <a:srgbClr val="FFC000"/>
                </a:solidFill>
              </a:rPr>
            </a:br>
            <a:r>
              <a:rPr lang="en-US" b="1" dirty="0">
                <a:solidFill>
                  <a:srgbClr val="FFC000"/>
                </a:solidFill>
              </a:rPr>
              <a:t>(difficult)</a:t>
            </a:r>
          </a:p>
        </p:txBody>
      </p:sp>
      <p:sp>
        <p:nvSpPr>
          <p:cNvPr id="3" name="Content Placeholder 2"/>
          <p:cNvSpPr>
            <a:spLocks noGrp="1"/>
          </p:cNvSpPr>
          <p:nvPr>
            <p:ph idx="1"/>
          </p:nvPr>
        </p:nvSpPr>
        <p:spPr>
          <a:xfrm>
            <a:off x="1676400" y="2514601"/>
            <a:ext cx="2906100" cy="4195481"/>
          </a:xfrm>
        </p:spPr>
        <p:txBody>
          <a:bodyPr>
            <a:normAutofit/>
          </a:bodyPr>
          <a:lstStyle/>
          <a:p>
            <a:r>
              <a:rPr lang="en-US" sz="2200" dirty="0"/>
              <a:t>If you had 150 mL of water at 35°C how many grams of SO</a:t>
            </a:r>
            <a:r>
              <a:rPr lang="en-US" sz="2200" baseline="-25000" dirty="0"/>
              <a:t>2</a:t>
            </a:r>
            <a:r>
              <a:rPr lang="en-US" sz="2200" dirty="0"/>
              <a:t> would you need to dissolve to have a saturated solution?</a:t>
            </a:r>
          </a:p>
          <a:p>
            <a:endParaRPr lang="en-US" sz="2200" dirty="0"/>
          </a:p>
          <a:p>
            <a:r>
              <a:rPr lang="en-US" sz="2200" dirty="0">
                <a:solidFill>
                  <a:srgbClr val="FFC000"/>
                </a:solidFill>
              </a:rPr>
              <a:t>About 12 grams</a:t>
            </a:r>
          </a:p>
        </p:txBody>
      </p:sp>
      <p:sp>
        <p:nvSpPr>
          <p:cNvPr id="4" name="Slide Number Placeholder 3"/>
          <p:cNvSpPr>
            <a:spLocks noGrp="1"/>
          </p:cNvSpPr>
          <p:nvPr>
            <p:ph type="sldNum" sz="quarter" idx="12"/>
          </p:nvPr>
        </p:nvSpPr>
        <p:spPr/>
        <p:txBody>
          <a:bodyPr/>
          <a:lstStyle/>
          <a:p>
            <a:fld id="{797CCB0A-8B67-49BB-8E4D-B7676AFCC128}" type="slidenum">
              <a:rPr lang="en-US" smtClean="0"/>
              <a:pPr/>
              <a:t>26</a:t>
            </a:fld>
            <a:endParaRPr lang="en-US" dirty="0"/>
          </a:p>
        </p:txBody>
      </p:sp>
      <p:pic>
        <p:nvPicPr>
          <p:cNvPr id="5" name="Picture 3" descr="Solubility Curves">
            <a:extLst>
              <a:ext uri="{FF2B5EF4-FFF2-40B4-BE49-F238E27FC236}">
                <a16:creationId xmlns:a16="http://schemas.microsoft.com/office/drawing/2014/main" id="{530F34DE-C780-47CF-AC17-ECCDDC5655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978" y="76200"/>
            <a:ext cx="5141912"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840758" y="836956"/>
            <a:ext cx="10565072" cy="5355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rgbClr val="833C0B"/>
                </a:solidFill>
                <a:latin typeface="Calibri"/>
                <a:ea typeface="Calibri"/>
                <a:cs typeface="Calibri"/>
                <a:sym typeface="Calibri"/>
              </a:rPr>
              <a:t>We can write these solutions as ions if they dissolve (aqueous)</a:t>
            </a: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a:off x="2893884" y="2046600"/>
            <a:ext cx="6458820" cy="769441"/>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4400"/>
              <a:buFont typeface="Arial"/>
              <a:buNone/>
            </a:pPr>
            <a:r>
              <a:rPr lang="en-US" sz="4400" b="1" i="0" u="none" strike="noStrike" cap="none">
                <a:solidFill>
                  <a:srgbClr val="385623"/>
                </a:solidFill>
                <a:latin typeface="Calibri"/>
                <a:ea typeface="Calibri"/>
                <a:cs typeface="Calibri"/>
                <a:sym typeface="Calibri"/>
              </a:rPr>
              <a:t>NaCl(s) → Na</a:t>
            </a:r>
            <a:r>
              <a:rPr lang="en-US" sz="4400" b="1" i="0" u="none" strike="noStrike" cap="none" baseline="30000">
                <a:solidFill>
                  <a:srgbClr val="385623"/>
                </a:solidFill>
                <a:latin typeface="Calibri"/>
                <a:ea typeface="Calibri"/>
                <a:cs typeface="Calibri"/>
                <a:sym typeface="Calibri"/>
              </a:rPr>
              <a:t>+</a:t>
            </a:r>
            <a:r>
              <a:rPr lang="en-US" sz="4400" b="1" i="0" u="none" strike="noStrike" cap="none">
                <a:solidFill>
                  <a:srgbClr val="385623"/>
                </a:solidFill>
                <a:latin typeface="Calibri"/>
                <a:ea typeface="Calibri"/>
                <a:cs typeface="Calibri"/>
                <a:sym typeface="Calibri"/>
              </a:rPr>
              <a:t>(aq) + Cl</a:t>
            </a:r>
            <a:r>
              <a:rPr lang="en-US" sz="4400" b="1" i="0" u="none" strike="noStrike" cap="none" baseline="30000">
                <a:solidFill>
                  <a:srgbClr val="385623"/>
                </a:solidFill>
                <a:latin typeface="Calibri"/>
                <a:ea typeface="Calibri"/>
                <a:cs typeface="Calibri"/>
                <a:sym typeface="Calibri"/>
              </a:rPr>
              <a:t>-</a:t>
            </a:r>
            <a:r>
              <a:rPr lang="en-US" sz="4400" b="1" i="0" u="none" strike="noStrike" cap="none">
                <a:solidFill>
                  <a:srgbClr val="385623"/>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pic>
        <p:nvPicPr>
          <p:cNvPr id="108" name="Google Shape;108;p3"/>
          <p:cNvPicPr preferRelativeResize="0"/>
          <p:nvPr/>
        </p:nvPicPr>
        <p:blipFill rotWithShape="1">
          <a:blip r:embed="rId3">
            <a:alphaModFix/>
          </a:blip>
          <a:srcRect l="1665" t="32221" b="18888"/>
          <a:stretch/>
        </p:blipFill>
        <p:spPr>
          <a:xfrm>
            <a:off x="2827775" y="3631842"/>
            <a:ext cx="6524929" cy="243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p:nvPr/>
        </p:nvSpPr>
        <p:spPr>
          <a:xfrm>
            <a:off x="360608" y="294569"/>
            <a:ext cx="264091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Calibri"/>
                <a:ea typeface="Calibri"/>
                <a:cs typeface="Calibri"/>
                <a:sym typeface="Calibri"/>
              </a:rPr>
              <a:t>Precipitation</a:t>
            </a:r>
            <a:endParaRPr sz="3600" b="1" i="0" u="none" strike="noStrike" cap="none">
              <a:solidFill>
                <a:schemeClr val="accent2"/>
              </a:solidFill>
              <a:latin typeface="Calibri"/>
              <a:ea typeface="Calibri"/>
              <a:cs typeface="Calibri"/>
              <a:sym typeface="Calibri"/>
            </a:endParaRPr>
          </a:p>
        </p:txBody>
      </p:sp>
      <p:sp>
        <p:nvSpPr>
          <p:cNvPr id="114" name="Google Shape;114;p4"/>
          <p:cNvSpPr/>
          <p:nvPr/>
        </p:nvSpPr>
        <p:spPr>
          <a:xfrm>
            <a:off x="837126" y="1331606"/>
            <a:ext cx="11354874" cy="86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833C0B"/>
                </a:solidFill>
                <a:latin typeface="Calibri"/>
                <a:ea typeface="Calibri"/>
                <a:cs typeface="Calibri"/>
                <a:sym typeface="Calibri"/>
              </a:rPr>
              <a:t>process by which ions leave a solution and form a precipitate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833C0B"/>
                </a:solidFill>
                <a:latin typeface="Calibri"/>
                <a:ea typeface="Calibri"/>
                <a:cs typeface="Calibri"/>
                <a:sym typeface="Calibri"/>
              </a:rPr>
              <a:t>                                                                                           (insoluble in water)</a:t>
            </a:r>
            <a:endParaRPr sz="2800" b="0" i="0" u="none" strike="noStrike" cap="none">
              <a:solidFill>
                <a:srgbClr val="833C0B"/>
              </a:solidFill>
              <a:latin typeface="Calibri"/>
              <a:ea typeface="Calibri"/>
              <a:cs typeface="Calibri"/>
              <a:sym typeface="Calibri"/>
            </a:endParaRPr>
          </a:p>
        </p:txBody>
      </p:sp>
      <p:pic>
        <p:nvPicPr>
          <p:cNvPr id="115" name="Google Shape;115;p4"/>
          <p:cNvPicPr preferRelativeResize="0"/>
          <p:nvPr/>
        </p:nvPicPr>
        <p:blipFill rotWithShape="1">
          <a:blip r:embed="rId3">
            <a:alphaModFix/>
          </a:blip>
          <a:srcRect b="6366"/>
          <a:stretch/>
        </p:blipFill>
        <p:spPr>
          <a:xfrm>
            <a:off x="3233737" y="2199536"/>
            <a:ext cx="5161640" cy="2977771"/>
          </a:xfrm>
          <a:prstGeom prst="rect">
            <a:avLst/>
          </a:prstGeom>
          <a:noFill/>
          <a:ln>
            <a:noFill/>
          </a:ln>
        </p:spPr>
      </p:pic>
      <p:sp>
        <p:nvSpPr>
          <p:cNvPr id="116" name="Google Shape;116;p4"/>
          <p:cNvSpPr/>
          <p:nvPr/>
        </p:nvSpPr>
        <p:spPr>
          <a:xfrm>
            <a:off x="4005330" y="5601168"/>
            <a:ext cx="4209807" cy="52322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2800"/>
              <a:buFont typeface="Arial"/>
              <a:buNone/>
            </a:pPr>
            <a:r>
              <a:rPr lang="en-US" sz="2800" b="1" i="0" u="none" strike="noStrike" cap="none">
                <a:solidFill>
                  <a:srgbClr val="385623"/>
                </a:solidFill>
                <a:latin typeface="Calibri"/>
                <a:ea typeface="Calibri"/>
                <a:cs typeface="Calibri"/>
                <a:sym typeface="Calibri"/>
              </a:rPr>
              <a:t>Ag</a:t>
            </a:r>
            <a:r>
              <a:rPr lang="en-US" sz="2800" b="1" i="0" u="none" strike="noStrike" cap="none" baseline="30000">
                <a:solidFill>
                  <a:srgbClr val="385623"/>
                </a:solidFill>
                <a:latin typeface="Calibri"/>
                <a:ea typeface="Calibri"/>
                <a:cs typeface="Calibri"/>
                <a:sym typeface="Calibri"/>
              </a:rPr>
              <a:t>+</a:t>
            </a:r>
            <a:r>
              <a:rPr lang="en-US" sz="2800" b="1" i="0" u="none" strike="noStrike" cap="none">
                <a:solidFill>
                  <a:srgbClr val="385623"/>
                </a:solidFill>
                <a:latin typeface="Calibri"/>
                <a:ea typeface="Calibri"/>
                <a:cs typeface="Calibri"/>
                <a:sym typeface="Calibri"/>
              </a:rPr>
              <a:t>(aq) + Cl</a:t>
            </a:r>
            <a:r>
              <a:rPr lang="en-US" sz="2800" b="1" i="0" u="none" strike="noStrike" cap="none" baseline="30000">
                <a:solidFill>
                  <a:srgbClr val="385623"/>
                </a:solidFill>
                <a:latin typeface="Calibri"/>
                <a:ea typeface="Calibri"/>
                <a:cs typeface="Calibri"/>
                <a:sym typeface="Calibri"/>
              </a:rPr>
              <a:t>-</a:t>
            </a:r>
            <a:r>
              <a:rPr lang="en-US" sz="2800" b="1" i="0" u="none" strike="noStrike" cap="none">
                <a:solidFill>
                  <a:srgbClr val="385623"/>
                </a:solidFill>
                <a:latin typeface="Calibri"/>
                <a:ea typeface="Calibri"/>
                <a:cs typeface="Calibri"/>
                <a:sym typeface="Calibri"/>
              </a:rPr>
              <a:t>(aq) → AgCl(s)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l="48551" t="31742" r="14275" b="24014"/>
          <a:stretch/>
        </p:blipFill>
        <p:spPr>
          <a:xfrm>
            <a:off x="156414" y="104672"/>
            <a:ext cx="2743195" cy="1425024"/>
          </a:xfrm>
          <a:prstGeom prst="rect">
            <a:avLst/>
          </a:prstGeom>
          <a:noFill/>
          <a:ln>
            <a:noFill/>
          </a:ln>
        </p:spPr>
      </p:pic>
      <p:sp>
        <p:nvSpPr>
          <p:cNvPr id="122" name="Google Shape;122;p5"/>
          <p:cNvSpPr/>
          <p:nvPr/>
        </p:nvSpPr>
        <p:spPr>
          <a:xfrm>
            <a:off x="4523873" y="360572"/>
            <a:ext cx="6942222"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85623"/>
                </a:solidFill>
                <a:latin typeface="Calibri"/>
                <a:ea typeface="Calibri"/>
                <a:cs typeface="Calibri"/>
                <a:sym typeface="Calibri"/>
              </a:rPr>
              <a:t>Show all the aqueous ionic compounds as the separate ions they really are.</a:t>
            </a:r>
            <a:endParaRPr sz="1400" b="0" i="0" u="none" strike="noStrike" cap="none">
              <a:solidFill>
                <a:srgbClr val="000000"/>
              </a:solidFill>
              <a:latin typeface="Arial"/>
              <a:ea typeface="Arial"/>
              <a:cs typeface="Arial"/>
              <a:sym typeface="Arial"/>
            </a:endParaRPr>
          </a:p>
        </p:txBody>
      </p:sp>
      <p:sp>
        <p:nvSpPr>
          <p:cNvPr id="123" name="Google Shape;123;p5"/>
          <p:cNvSpPr/>
          <p:nvPr/>
        </p:nvSpPr>
        <p:spPr>
          <a:xfrm>
            <a:off x="1643959" y="2346142"/>
            <a:ext cx="8704627" cy="43704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AgNO</a:t>
            </a:r>
            <a:r>
              <a:rPr lang="en-US" sz="2800" b="1" i="0" u="none" strike="noStrike" cap="none" baseline="-25000">
                <a:solidFill>
                  <a:schemeClr val="dk1"/>
                </a:solidFill>
                <a:latin typeface="Calibri"/>
                <a:ea typeface="Calibri"/>
                <a:cs typeface="Calibri"/>
                <a:sym typeface="Calibri"/>
              </a:rPr>
              <a:t>3</a:t>
            </a:r>
            <a:r>
              <a:rPr lang="en-US" sz="2800" b="1" i="0" u="none" strike="noStrike" cap="none">
                <a:solidFill>
                  <a:schemeClr val="dk1"/>
                </a:solidFill>
                <a:latin typeface="Calibri"/>
                <a:ea typeface="Calibri"/>
                <a:cs typeface="Calibri"/>
                <a:sym typeface="Calibri"/>
              </a:rPr>
              <a:t>(aq)    +    NaCl(aq)      →      </a:t>
            </a:r>
            <a:r>
              <a:rPr lang="en-US" sz="2800" b="1" i="0" u="none" strike="noStrike" cap="none">
                <a:solidFill>
                  <a:schemeClr val="hlink"/>
                </a:solidFill>
                <a:latin typeface="Calibri"/>
                <a:ea typeface="Calibri"/>
                <a:cs typeface="Calibri"/>
                <a:sym typeface="Calibri"/>
              </a:rPr>
              <a:t>AgCl(s)</a:t>
            </a:r>
            <a:r>
              <a:rPr lang="en-US" sz="2800" b="1" i="0" u="none" strike="noStrike" cap="none">
                <a:solidFill>
                  <a:schemeClr val="dk1"/>
                </a:solidFill>
                <a:latin typeface="Calibri"/>
                <a:ea typeface="Calibri"/>
                <a:cs typeface="Calibri"/>
                <a:sym typeface="Calibri"/>
              </a:rPr>
              <a:t>    +    NaNO</a:t>
            </a:r>
            <a:r>
              <a:rPr lang="en-US" sz="2800" b="1" i="0" u="none" strike="noStrike" cap="none" baseline="-25000">
                <a:solidFill>
                  <a:schemeClr val="dk1"/>
                </a:solidFill>
                <a:latin typeface="Calibri"/>
                <a:ea typeface="Calibri"/>
                <a:cs typeface="Calibri"/>
                <a:sym typeface="Calibri"/>
              </a:rPr>
              <a:t>3</a:t>
            </a:r>
            <a:r>
              <a:rPr lang="en-US" sz="2800" b="1"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a:off x="112830" y="5021535"/>
            <a:ext cx="1531129" cy="4961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Ag</a:t>
            </a:r>
            <a:r>
              <a:rPr lang="en-US" sz="3200" b="1" i="0" u="none" strike="noStrike" cap="none" baseline="30000">
                <a:solidFill>
                  <a:schemeClr val="dk1"/>
                </a:solidFill>
                <a:latin typeface="Calibri"/>
                <a:ea typeface="Calibri"/>
                <a:cs typeface="Calibri"/>
                <a:sym typeface="Calibri"/>
              </a:rPr>
              <a:t>+</a:t>
            </a:r>
            <a:r>
              <a:rPr lang="en-US" sz="3200" b="1" i="0" u="none" strike="noStrike" cap="none">
                <a:solidFill>
                  <a:schemeClr val="dk1"/>
                </a:solidFill>
                <a:latin typeface="Calibri"/>
                <a:ea typeface="Calibri"/>
                <a:cs typeface="Calibri"/>
                <a:sym typeface="Calibri"/>
              </a:rPr>
              <a:t>(aq) </a:t>
            </a:r>
            <a:endParaRPr sz="1400" b="0" i="0" u="none" strike="noStrike" cap="none">
              <a:solidFill>
                <a:srgbClr val="000000"/>
              </a:solidFill>
              <a:latin typeface="Arial"/>
              <a:ea typeface="Arial"/>
              <a:cs typeface="Arial"/>
              <a:sym typeface="Arial"/>
            </a:endParaRPr>
          </a:p>
        </p:txBody>
      </p:sp>
      <p:cxnSp>
        <p:nvCxnSpPr>
          <p:cNvPr id="125" name="Google Shape;125;p5"/>
          <p:cNvCxnSpPr/>
          <p:nvPr/>
        </p:nvCxnSpPr>
        <p:spPr>
          <a:xfrm>
            <a:off x="5996272" y="3164305"/>
            <a:ext cx="741" cy="1366774"/>
          </a:xfrm>
          <a:prstGeom prst="straightConnector1">
            <a:avLst/>
          </a:prstGeom>
          <a:noFill/>
          <a:ln w="66675" cap="flat" cmpd="sng">
            <a:solidFill>
              <a:srgbClr val="C00000"/>
            </a:solidFill>
            <a:prstDash val="solid"/>
            <a:miter lim="800000"/>
            <a:headEnd type="none" w="sm" len="sm"/>
            <a:tailEnd type="triangle" w="med" len="med"/>
          </a:ln>
        </p:spPr>
      </p:cxnSp>
      <p:cxnSp>
        <p:nvCxnSpPr>
          <p:cNvPr id="126" name="Google Shape;126;p5"/>
          <p:cNvCxnSpPr/>
          <p:nvPr/>
        </p:nvCxnSpPr>
        <p:spPr>
          <a:xfrm>
            <a:off x="3148263" y="798859"/>
            <a:ext cx="1062790" cy="18325"/>
          </a:xfrm>
          <a:prstGeom prst="straightConnector1">
            <a:avLst/>
          </a:prstGeom>
          <a:noFill/>
          <a:ln w="66675" cap="flat" cmpd="sng">
            <a:solidFill>
              <a:srgbClr val="C00000"/>
            </a:solidFill>
            <a:prstDash val="solid"/>
            <a:miter lim="800000"/>
            <a:headEnd type="none" w="sm" len="sm"/>
            <a:tailEnd type="triangle" w="med" len="med"/>
          </a:ln>
        </p:spPr>
      </p:cxnSp>
      <p:grpSp>
        <p:nvGrpSpPr>
          <p:cNvPr id="127" name="Google Shape;127;p5"/>
          <p:cNvGrpSpPr/>
          <p:nvPr/>
        </p:nvGrpSpPr>
        <p:grpSpPr>
          <a:xfrm>
            <a:off x="1820749" y="2888415"/>
            <a:ext cx="7215597" cy="1654696"/>
            <a:chOff x="1820749" y="2888415"/>
            <a:chExt cx="7215597" cy="1654696"/>
          </a:xfrm>
        </p:grpSpPr>
        <p:pic>
          <p:nvPicPr>
            <p:cNvPr id="128" name="Google Shape;128;p5"/>
            <p:cNvPicPr preferRelativeResize="0"/>
            <p:nvPr/>
          </p:nvPicPr>
          <p:blipFill rotWithShape="1">
            <a:blip r:embed="rId4">
              <a:alphaModFix/>
            </a:blip>
            <a:srcRect r="76162" b="44106"/>
            <a:stretch/>
          </p:blipFill>
          <p:spPr>
            <a:xfrm>
              <a:off x="1820749" y="2888415"/>
              <a:ext cx="1383630" cy="1476926"/>
            </a:xfrm>
            <a:prstGeom prst="rect">
              <a:avLst/>
            </a:prstGeom>
            <a:noFill/>
            <a:ln>
              <a:noFill/>
            </a:ln>
          </p:spPr>
        </p:pic>
        <p:pic>
          <p:nvPicPr>
            <p:cNvPr id="129" name="Google Shape;129;p5"/>
            <p:cNvPicPr preferRelativeResize="0"/>
            <p:nvPr/>
          </p:nvPicPr>
          <p:blipFill rotWithShape="1">
            <a:blip r:embed="rId4">
              <a:alphaModFix/>
            </a:blip>
            <a:srcRect l="30853" t="4244" r="48505" b="45554"/>
            <a:stretch/>
          </p:blipFill>
          <p:spPr>
            <a:xfrm>
              <a:off x="4178222" y="2955748"/>
              <a:ext cx="1212364" cy="1342260"/>
            </a:xfrm>
            <a:prstGeom prst="rect">
              <a:avLst/>
            </a:prstGeom>
            <a:noFill/>
            <a:ln>
              <a:noFill/>
            </a:ln>
          </p:spPr>
        </p:pic>
        <p:grpSp>
          <p:nvGrpSpPr>
            <p:cNvPr id="130" name="Google Shape;130;p5"/>
            <p:cNvGrpSpPr/>
            <p:nvPr/>
          </p:nvGrpSpPr>
          <p:grpSpPr>
            <a:xfrm>
              <a:off x="7404050" y="2947257"/>
              <a:ext cx="1632296" cy="1595854"/>
              <a:chOff x="6906127" y="2947257"/>
              <a:chExt cx="1632296" cy="1595854"/>
            </a:xfrm>
          </p:grpSpPr>
          <p:pic>
            <p:nvPicPr>
              <p:cNvPr id="131" name="Google Shape;131;p5"/>
              <p:cNvPicPr preferRelativeResize="0"/>
              <p:nvPr/>
            </p:nvPicPr>
            <p:blipFill rotWithShape="1">
              <a:blip r:embed="rId4">
                <a:alphaModFix/>
              </a:blip>
              <a:srcRect l="70411" t="1" r="-1" b="36454"/>
              <a:stretch/>
            </p:blipFill>
            <p:spPr>
              <a:xfrm>
                <a:off x="6906127" y="2947257"/>
                <a:ext cx="1632296" cy="1595854"/>
              </a:xfrm>
              <a:prstGeom prst="rect">
                <a:avLst/>
              </a:prstGeom>
              <a:noFill/>
              <a:ln>
                <a:noFill/>
              </a:ln>
            </p:spPr>
          </p:pic>
          <p:pic>
            <p:nvPicPr>
              <p:cNvPr id="132" name="Google Shape;132;p5"/>
              <p:cNvPicPr preferRelativeResize="0"/>
              <p:nvPr/>
            </p:nvPicPr>
            <p:blipFill rotWithShape="1">
              <a:blip r:embed="rId4">
                <a:alphaModFix/>
              </a:blip>
              <a:srcRect l="75424" t="63813" r="6142" b="22691"/>
              <a:stretch/>
            </p:blipFill>
            <p:spPr>
              <a:xfrm>
                <a:off x="7369339" y="4284175"/>
                <a:ext cx="740714" cy="246904"/>
              </a:xfrm>
              <a:prstGeom prst="rect">
                <a:avLst/>
              </a:prstGeom>
              <a:noFill/>
              <a:ln>
                <a:noFill/>
              </a:ln>
            </p:spPr>
          </p:pic>
        </p:grpSp>
      </p:grpSp>
      <p:sp>
        <p:nvSpPr>
          <p:cNvPr id="133" name="Google Shape;133;p5"/>
          <p:cNvSpPr/>
          <p:nvPr/>
        </p:nvSpPr>
        <p:spPr>
          <a:xfrm>
            <a:off x="8220198" y="5021535"/>
            <a:ext cx="1896975" cy="486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Na</a:t>
            </a:r>
            <a:r>
              <a:rPr lang="en-US" sz="3200" b="1" i="0" u="none" strike="noStrike" cap="none" baseline="30000">
                <a:solidFill>
                  <a:schemeClr val="dk1"/>
                </a:solidFill>
                <a:latin typeface="Calibri"/>
                <a:ea typeface="Calibri"/>
                <a:cs typeface="Calibri"/>
                <a:sym typeface="Calibri"/>
              </a:rPr>
              <a:t>+</a:t>
            </a:r>
            <a:r>
              <a:rPr lang="en-US" sz="3200" b="1" i="0" u="none" strike="noStrike" cap="none">
                <a:solidFill>
                  <a:schemeClr val="dk1"/>
                </a:solidFill>
                <a:latin typeface="Calibri"/>
                <a:ea typeface="Calibri"/>
                <a:cs typeface="Calibri"/>
                <a:sym typeface="Calibri"/>
              </a:rPr>
              <a:t>(aq)</a:t>
            </a:r>
            <a:endParaRPr sz="3200" b="1" i="0" u="none" strike="noStrike" cap="none">
              <a:solidFill>
                <a:schemeClr val="dk1"/>
              </a:solidFill>
              <a:latin typeface="Calibri"/>
              <a:ea typeface="Calibri"/>
              <a:cs typeface="Calibri"/>
              <a:sym typeface="Calibri"/>
            </a:endParaRPr>
          </a:p>
        </p:txBody>
      </p:sp>
      <p:sp>
        <p:nvSpPr>
          <p:cNvPr id="134" name="Google Shape;134;p5"/>
          <p:cNvSpPr/>
          <p:nvPr/>
        </p:nvSpPr>
        <p:spPr>
          <a:xfrm>
            <a:off x="3294649" y="5033051"/>
            <a:ext cx="1832807" cy="49193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Na</a:t>
            </a:r>
            <a:r>
              <a:rPr lang="en-US" sz="3200" b="1" i="0" u="none" strike="noStrike" cap="none" baseline="30000">
                <a:solidFill>
                  <a:schemeClr val="dk1"/>
                </a:solidFill>
                <a:latin typeface="Calibri"/>
                <a:ea typeface="Calibri"/>
                <a:cs typeface="Calibri"/>
                <a:sym typeface="Calibri"/>
              </a:rPr>
              <a:t>+</a:t>
            </a:r>
            <a:r>
              <a:rPr lang="en-US" sz="3200" b="1" i="0" u="none" strike="noStrike" cap="none">
                <a:solidFill>
                  <a:schemeClr val="dk1"/>
                </a:solidFill>
                <a:latin typeface="Calibri"/>
                <a:ea typeface="Calibri"/>
                <a:cs typeface="Calibri"/>
                <a:sym typeface="Calibri"/>
              </a:rPr>
              <a:t>(aq)</a:t>
            </a:r>
            <a:endParaRPr sz="3200" b="1" i="0" u="none" strike="noStrike" cap="none">
              <a:solidFill>
                <a:schemeClr val="dk1"/>
              </a:solidFill>
              <a:latin typeface="Calibri"/>
              <a:ea typeface="Calibri"/>
              <a:cs typeface="Calibri"/>
              <a:sym typeface="Calibri"/>
            </a:endParaRPr>
          </a:p>
        </p:txBody>
      </p:sp>
      <p:sp>
        <p:nvSpPr>
          <p:cNvPr id="135" name="Google Shape;135;p5"/>
          <p:cNvSpPr/>
          <p:nvPr/>
        </p:nvSpPr>
        <p:spPr>
          <a:xfrm>
            <a:off x="9943070" y="5021534"/>
            <a:ext cx="2005260" cy="486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NO</a:t>
            </a:r>
            <a:r>
              <a:rPr lang="en-US" sz="3200" b="1" i="0" u="none" strike="noStrike" cap="none" baseline="-25000">
                <a:solidFill>
                  <a:schemeClr val="dk1"/>
                </a:solidFill>
                <a:latin typeface="Calibri"/>
                <a:ea typeface="Calibri"/>
                <a:cs typeface="Calibri"/>
                <a:sym typeface="Calibri"/>
              </a:rPr>
              <a:t>3</a:t>
            </a:r>
            <a:r>
              <a:rPr lang="en-US" sz="3200" b="1" i="0" u="none" strike="noStrike" cap="none" baseline="30000">
                <a:solidFill>
                  <a:schemeClr val="dk1"/>
                </a:solidFill>
                <a:latin typeface="Calibri"/>
                <a:ea typeface="Calibri"/>
                <a:cs typeface="Calibri"/>
                <a:sym typeface="Calibri"/>
              </a:rPr>
              <a:t>-</a:t>
            </a:r>
            <a:r>
              <a:rPr lang="en-US" sz="3200" b="1"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a:off x="1488632" y="5026699"/>
            <a:ext cx="2008344" cy="49193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NO</a:t>
            </a:r>
            <a:r>
              <a:rPr lang="en-US" sz="3200" b="1" i="0" u="none" strike="noStrike" cap="none" baseline="-25000">
                <a:solidFill>
                  <a:schemeClr val="dk1"/>
                </a:solidFill>
                <a:latin typeface="Calibri"/>
                <a:ea typeface="Calibri"/>
                <a:cs typeface="Calibri"/>
                <a:sym typeface="Calibri"/>
              </a:rPr>
              <a:t>3</a:t>
            </a:r>
            <a:r>
              <a:rPr lang="en-US" sz="3200" b="1" i="0" u="none" strike="noStrike" cap="none" baseline="30000">
                <a:solidFill>
                  <a:schemeClr val="dk1"/>
                </a:solidFill>
                <a:latin typeface="Calibri"/>
                <a:ea typeface="Calibri"/>
                <a:cs typeface="Calibri"/>
                <a:sym typeface="Calibri"/>
              </a:rPr>
              <a:t>-</a:t>
            </a:r>
            <a:r>
              <a:rPr lang="en-US" sz="3200" b="1" i="0" u="none" strike="noStrike" cap="none">
                <a:solidFill>
                  <a:schemeClr val="dk1"/>
                </a:solidFill>
                <a:latin typeface="Calibri"/>
                <a:ea typeface="Calibri"/>
                <a:cs typeface="Calibri"/>
                <a:sym typeface="Calibri"/>
              </a:rPr>
              <a:t>(aq)</a:t>
            </a:r>
            <a:endParaRPr sz="3200" b="1" i="0" u="none" strike="noStrike" cap="none">
              <a:solidFill>
                <a:schemeClr val="dk1"/>
              </a:solidFill>
              <a:latin typeface="Calibri"/>
              <a:ea typeface="Calibri"/>
              <a:cs typeface="Calibri"/>
              <a:sym typeface="Calibri"/>
            </a:endParaRPr>
          </a:p>
        </p:txBody>
      </p:sp>
      <p:sp>
        <p:nvSpPr>
          <p:cNvPr id="137" name="Google Shape;137;p5"/>
          <p:cNvSpPr/>
          <p:nvPr/>
        </p:nvSpPr>
        <p:spPr>
          <a:xfrm>
            <a:off x="4991072" y="5033051"/>
            <a:ext cx="1702466" cy="486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Cl</a:t>
            </a:r>
            <a:r>
              <a:rPr lang="en-US" sz="3200" b="1" i="0" u="none" strike="noStrike" cap="none" baseline="30000">
                <a:solidFill>
                  <a:schemeClr val="dk1"/>
                </a:solidFill>
                <a:latin typeface="Calibri"/>
                <a:ea typeface="Calibri"/>
                <a:cs typeface="Calibri"/>
                <a:sym typeface="Calibri"/>
              </a:rPr>
              <a:t>-</a:t>
            </a:r>
            <a:r>
              <a:rPr lang="en-US" sz="3200" b="1" i="0" u="none" strike="noStrike" cap="none">
                <a:solidFill>
                  <a:schemeClr val="dk1"/>
                </a:solidFill>
                <a:latin typeface="Calibri"/>
                <a:ea typeface="Calibri"/>
                <a:cs typeface="Calibri"/>
                <a:sym typeface="Calibri"/>
              </a:rPr>
              <a:t>(aq)</a:t>
            </a:r>
            <a:endParaRPr sz="3200" b="1" i="0" u="none" strike="noStrike" cap="none">
              <a:solidFill>
                <a:schemeClr val="dk1"/>
              </a:solidFill>
              <a:latin typeface="Calibri"/>
              <a:ea typeface="Calibri"/>
              <a:cs typeface="Calibri"/>
              <a:sym typeface="Calibri"/>
            </a:endParaRPr>
          </a:p>
        </p:txBody>
      </p:sp>
      <p:sp>
        <p:nvSpPr>
          <p:cNvPr id="138" name="Google Shape;138;p5"/>
          <p:cNvSpPr/>
          <p:nvPr/>
        </p:nvSpPr>
        <p:spPr>
          <a:xfrm>
            <a:off x="6459573" y="5021535"/>
            <a:ext cx="1888954" cy="486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a:t>
            </a:r>
            <a:r>
              <a:rPr lang="en-US" sz="3200" b="1" i="0" u="none" strike="noStrike" cap="none">
                <a:solidFill>
                  <a:schemeClr val="hlink"/>
                </a:solidFill>
                <a:latin typeface="Calibri"/>
                <a:ea typeface="Calibri"/>
                <a:cs typeface="Calibri"/>
                <a:sym typeface="Calibri"/>
              </a:rPr>
              <a:t>AgCl(s)</a:t>
            </a:r>
            <a:endParaRPr sz="3200" b="1" i="0" u="none" strike="noStrike" cap="none">
              <a:solidFill>
                <a:schemeClr val="dk1"/>
              </a:solidFill>
              <a:latin typeface="Calibri"/>
              <a:ea typeface="Calibri"/>
              <a:cs typeface="Calibri"/>
              <a:sym typeface="Calibri"/>
            </a:endParaRPr>
          </a:p>
        </p:txBody>
      </p:sp>
      <p:sp>
        <p:nvSpPr>
          <p:cNvPr id="139" name="Google Shape;139;p5"/>
          <p:cNvSpPr/>
          <p:nvPr/>
        </p:nvSpPr>
        <p:spPr>
          <a:xfrm>
            <a:off x="2644826" y="5867997"/>
            <a:ext cx="782264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85623"/>
                </a:solidFill>
                <a:latin typeface="Calibri"/>
                <a:ea typeface="Calibri"/>
                <a:cs typeface="Calibri"/>
                <a:sym typeface="Calibri"/>
              </a:rPr>
              <a:t>AKA  </a:t>
            </a:r>
            <a:r>
              <a:rPr lang="en-US" sz="3600" b="1" i="0" u="none" strike="noStrike" cap="none">
                <a:solidFill>
                  <a:srgbClr val="385623"/>
                </a:solidFill>
                <a:latin typeface="Calibri"/>
                <a:ea typeface="Calibri"/>
                <a:cs typeface="Calibri"/>
                <a:sym typeface="Calibri"/>
              </a:rPr>
              <a:t>total</a:t>
            </a:r>
            <a:r>
              <a:rPr lang="en-US" sz="3200" b="0" i="0" u="none" strike="noStrike" cap="none">
                <a:solidFill>
                  <a:srgbClr val="385623"/>
                </a:solidFill>
                <a:latin typeface="Calibri"/>
                <a:ea typeface="Calibri"/>
                <a:cs typeface="Calibri"/>
                <a:sym typeface="Calibri"/>
              </a:rPr>
              <a:t> or </a:t>
            </a:r>
            <a:r>
              <a:rPr lang="en-US" sz="3600" b="1" i="0" u="none" strike="noStrike" cap="none">
                <a:solidFill>
                  <a:srgbClr val="385623"/>
                </a:solidFill>
                <a:latin typeface="Calibri"/>
                <a:ea typeface="Calibri"/>
                <a:cs typeface="Calibri"/>
                <a:sym typeface="Calibri"/>
              </a:rPr>
              <a:t>complete</a:t>
            </a:r>
            <a:r>
              <a:rPr lang="en-US" sz="3200" b="0" i="0" u="none" strike="noStrike" cap="none">
                <a:solidFill>
                  <a:srgbClr val="385623"/>
                </a:solidFill>
                <a:latin typeface="Calibri"/>
                <a:ea typeface="Calibri"/>
                <a:cs typeface="Calibri"/>
                <a:sym typeface="Calibri"/>
              </a:rPr>
              <a:t> ionic equations</a:t>
            </a:r>
            <a:endParaRPr sz="3200" b="0" i="0" u="none" strike="noStrike" cap="none">
              <a:solidFill>
                <a:srgbClr val="385623"/>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fade">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500"/>
                                        <p:tgtEl>
                                          <p:spTgt spid="1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fade">
                                      <p:cBhvr>
                                        <p:cTn id="47" dur="500"/>
                                        <p:tgtEl>
                                          <p:spTgt spid="1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fade">
                                      <p:cBhvr>
                                        <p:cTn id="52" dur="500"/>
                                        <p:tgtEl>
                                          <p:spTgt spid="1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fade">
                                      <p:cBhvr>
                                        <p:cTn id="5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p:nvPr/>
        </p:nvSpPr>
        <p:spPr>
          <a:xfrm>
            <a:off x="300450" y="294569"/>
            <a:ext cx="488505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Calibri"/>
                <a:ea typeface="Calibri"/>
                <a:cs typeface="Calibri"/>
                <a:sym typeface="Calibri"/>
              </a:rPr>
              <a:t>Writing Ionic Equations </a:t>
            </a:r>
            <a:endParaRPr sz="3600" b="1" i="0" u="none" strike="noStrike" cap="none">
              <a:solidFill>
                <a:schemeClr val="accent2"/>
              </a:solidFill>
              <a:latin typeface="Calibri"/>
              <a:ea typeface="Calibri"/>
              <a:cs typeface="Calibri"/>
              <a:sym typeface="Calibri"/>
            </a:endParaRPr>
          </a:p>
        </p:txBody>
      </p:sp>
      <p:sp>
        <p:nvSpPr>
          <p:cNvPr id="145" name="Google Shape;145;p6"/>
          <p:cNvSpPr/>
          <p:nvPr/>
        </p:nvSpPr>
        <p:spPr>
          <a:xfrm>
            <a:off x="1030310" y="1304416"/>
            <a:ext cx="5950040" cy="480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2060"/>
                </a:solidFill>
                <a:latin typeface="Calibri"/>
                <a:ea typeface="Calibri"/>
                <a:cs typeface="Calibri"/>
                <a:sym typeface="Calibri"/>
              </a:rPr>
              <a:t>Step 1</a:t>
            </a:r>
            <a:r>
              <a:rPr lang="en-US" sz="2800" b="0" i="0" u="none" strike="noStrike" cap="none">
                <a:solidFill>
                  <a:srgbClr val="833C0B"/>
                </a:solidFill>
                <a:latin typeface="Calibri"/>
                <a:ea typeface="Calibri"/>
                <a:cs typeface="Calibri"/>
                <a:sym typeface="Calibri"/>
              </a:rPr>
              <a:t> – Balance the equation </a:t>
            </a:r>
            <a:endParaRPr sz="2800" b="0" i="0" u="none" strike="noStrike" cap="none">
              <a:solidFill>
                <a:srgbClr val="833C0B"/>
              </a:solidFill>
              <a:latin typeface="Calibri"/>
              <a:ea typeface="Calibri"/>
              <a:cs typeface="Calibri"/>
              <a:sym typeface="Calibri"/>
            </a:endParaRPr>
          </a:p>
        </p:txBody>
      </p:sp>
      <p:sp>
        <p:nvSpPr>
          <p:cNvPr id="146" name="Google Shape;146;p6"/>
          <p:cNvSpPr/>
          <p:nvPr/>
        </p:nvSpPr>
        <p:spPr>
          <a:xfrm>
            <a:off x="1030310" y="3659882"/>
            <a:ext cx="7283511" cy="480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2060"/>
                </a:solidFill>
                <a:latin typeface="Calibri"/>
                <a:ea typeface="Calibri"/>
                <a:cs typeface="Calibri"/>
                <a:sym typeface="Calibri"/>
              </a:rPr>
              <a:t>Step 2 </a:t>
            </a:r>
            <a:r>
              <a:rPr lang="en-US" sz="2800" b="0" i="0" u="none" strike="noStrike" cap="none">
                <a:solidFill>
                  <a:srgbClr val="833C0B"/>
                </a:solidFill>
                <a:latin typeface="Calibri"/>
                <a:ea typeface="Calibri"/>
                <a:cs typeface="Calibri"/>
                <a:sym typeface="Calibri"/>
              </a:rPr>
              <a:t>– Write all </a:t>
            </a:r>
            <a:r>
              <a:rPr lang="en-US" sz="2800" b="0" i="0" u="sng" strike="noStrike" cap="none">
                <a:solidFill>
                  <a:srgbClr val="833C0B"/>
                </a:solidFill>
                <a:latin typeface="Calibri"/>
                <a:ea typeface="Calibri"/>
                <a:cs typeface="Calibri"/>
                <a:sym typeface="Calibri"/>
              </a:rPr>
              <a:t>aqueous</a:t>
            </a:r>
            <a:r>
              <a:rPr lang="en-US" sz="2800" b="0" i="0" u="none" strike="noStrike" cap="none">
                <a:solidFill>
                  <a:srgbClr val="833C0B"/>
                </a:solidFill>
                <a:latin typeface="Calibri"/>
                <a:ea typeface="Calibri"/>
                <a:cs typeface="Calibri"/>
                <a:sym typeface="Calibri"/>
              </a:rPr>
              <a:t> compounds as ions</a:t>
            </a:r>
            <a:endParaRPr sz="2800" b="0" i="0" u="none" strike="noStrike" cap="none">
              <a:solidFill>
                <a:srgbClr val="833C0B"/>
              </a:solidFill>
              <a:latin typeface="Calibri"/>
              <a:ea typeface="Calibri"/>
              <a:cs typeface="Calibri"/>
              <a:sym typeface="Calibri"/>
            </a:endParaRPr>
          </a:p>
        </p:txBody>
      </p:sp>
      <p:sp>
        <p:nvSpPr>
          <p:cNvPr id="147" name="Google Shape;147;p6"/>
          <p:cNvSpPr/>
          <p:nvPr/>
        </p:nvSpPr>
        <p:spPr>
          <a:xfrm>
            <a:off x="1328672" y="1904919"/>
            <a:ext cx="9967793" cy="48628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Cu(NO</a:t>
            </a:r>
            <a:r>
              <a:rPr lang="en-US" sz="3200" b="0" i="0" u="none" strike="noStrike" cap="none" baseline="-25000">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a:t>
            </a:r>
            <a:r>
              <a:rPr lang="en-US" sz="3200" b="0" i="0" u="none" strike="noStrike" cap="none" baseline="-25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(aq) +     NaOH(aq) →     </a:t>
            </a:r>
            <a:r>
              <a:rPr lang="en-US" sz="3200" b="0" i="0" u="none" strike="noStrike" cap="none">
                <a:solidFill>
                  <a:schemeClr val="hlink"/>
                </a:solidFill>
                <a:latin typeface="Calibri"/>
                <a:ea typeface="Calibri"/>
                <a:cs typeface="Calibri"/>
                <a:sym typeface="Calibri"/>
              </a:rPr>
              <a:t>Cu(OH)</a:t>
            </a:r>
            <a:r>
              <a:rPr lang="en-US" sz="3200" b="0" i="0" u="none" strike="noStrike" cap="none" baseline="-25000">
                <a:solidFill>
                  <a:schemeClr val="hlink"/>
                </a:solidFill>
                <a:latin typeface="Calibri"/>
                <a:ea typeface="Calibri"/>
                <a:cs typeface="Calibri"/>
                <a:sym typeface="Calibri"/>
              </a:rPr>
              <a:t>2</a:t>
            </a:r>
            <a:r>
              <a:rPr lang="en-US" sz="3200" b="0" i="0" u="none" strike="noStrike" cap="none">
                <a:solidFill>
                  <a:schemeClr val="hlink"/>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 +     NaNO</a:t>
            </a:r>
            <a:r>
              <a:rPr lang="en-US" sz="3200" b="0" i="0" u="none" strike="noStrike" cap="none" baseline="-25000">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a:off x="1523356" y="2652605"/>
            <a:ext cx="9361858" cy="49193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Cu(NO</a:t>
            </a:r>
            <a:r>
              <a:rPr lang="en-US" sz="3200" b="0" i="0" u="none" strike="noStrike" cap="none" baseline="-25000">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a:t>
            </a:r>
            <a:r>
              <a:rPr lang="en-US" sz="3200" b="0" i="0" u="none" strike="noStrike" cap="none" baseline="-25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(aq) + 2NaOH(aq) → </a:t>
            </a:r>
            <a:r>
              <a:rPr lang="en-US" sz="3200" b="0" i="0" u="none" strike="noStrike" cap="none">
                <a:solidFill>
                  <a:schemeClr val="hlink"/>
                </a:solidFill>
                <a:latin typeface="Calibri"/>
                <a:ea typeface="Calibri"/>
                <a:cs typeface="Calibri"/>
                <a:sym typeface="Calibri"/>
              </a:rPr>
              <a:t>Cu(OH)</a:t>
            </a:r>
            <a:r>
              <a:rPr lang="en-US" sz="3200" b="0" i="0" u="none" strike="noStrike" cap="none" baseline="-25000">
                <a:solidFill>
                  <a:schemeClr val="hlink"/>
                </a:solidFill>
                <a:latin typeface="Calibri"/>
                <a:ea typeface="Calibri"/>
                <a:cs typeface="Calibri"/>
                <a:sym typeface="Calibri"/>
              </a:rPr>
              <a:t>2</a:t>
            </a:r>
            <a:r>
              <a:rPr lang="en-US" sz="3200" b="0" i="0" u="none" strike="noStrike" cap="none">
                <a:solidFill>
                  <a:schemeClr val="hlink"/>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 + 2NaNO</a:t>
            </a:r>
            <a:r>
              <a:rPr lang="en-US" sz="3200" b="0" i="0" u="none" strike="noStrike" cap="none" baseline="-25000">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258510" y="4961562"/>
            <a:ext cx="1655104" cy="4961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Cu</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(aq)</a:t>
            </a:r>
            <a:endParaRPr sz="3200" b="0" i="0" u="none" strike="noStrike" cap="none">
              <a:solidFill>
                <a:schemeClr val="dk1"/>
              </a:solidFill>
              <a:latin typeface="Calibri"/>
              <a:ea typeface="Calibri"/>
              <a:cs typeface="Calibri"/>
              <a:sym typeface="Calibri"/>
            </a:endParaRPr>
          </a:p>
        </p:txBody>
      </p:sp>
      <p:sp>
        <p:nvSpPr>
          <p:cNvPr id="150" name="Google Shape;150;p6"/>
          <p:cNvSpPr/>
          <p:nvPr/>
        </p:nvSpPr>
        <p:spPr>
          <a:xfrm>
            <a:off x="7978772" y="5536503"/>
            <a:ext cx="2071606" cy="4961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2Na</a:t>
            </a:r>
            <a:r>
              <a:rPr lang="en-US" sz="3200" b="0" i="0" u="none" strike="noStrike" cap="none" baseline="30000">
                <a:solidFill>
                  <a:schemeClr val="dk1"/>
                </a:solidFill>
                <a:latin typeface="Calibri"/>
                <a:ea typeface="Calibri"/>
                <a:cs typeface="Calibri"/>
                <a:sym typeface="Calibri"/>
              </a:rPr>
              <a:t>+</a:t>
            </a:r>
            <a:r>
              <a:rPr lang="en-US" sz="3200" b="0" i="0" u="none" strike="noStrike" cap="none">
                <a:solidFill>
                  <a:schemeClr val="dk1"/>
                </a:solidFill>
                <a:latin typeface="Calibri"/>
                <a:ea typeface="Calibri"/>
                <a:cs typeface="Calibri"/>
                <a:sym typeface="Calibri"/>
              </a:rPr>
              <a:t>(aq) +</a:t>
            </a:r>
            <a:endParaRPr sz="3200" b="0" i="0" u="none" strike="noStrike" cap="none">
              <a:solidFill>
                <a:schemeClr val="dk1"/>
              </a:solidFill>
              <a:latin typeface="Calibri"/>
              <a:ea typeface="Calibri"/>
              <a:cs typeface="Calibri"/>
              <a:sym typeface="Calibri"/>
            </a:endParaRPr>
          </a:p>
        </p:txBody>
      </p:sp>
      <p:sp>
        <p:nvSpPr>
          <p:cNvPr id="151" name="Google Shape;151;p6"/>
          <p:cNvSpPr/>
          <p:nvPr/>
        </p:nvSpPr>
        <p:spPr>
          <a:xfrm>
            <a:off x="5756052" y="4942381"/>
            <a:ext cx="2444577" cy="486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+ 2OH</a:t>
            </a:r>
            <a:r>
              <a:rPr lang="en-US" sz="3200" b="0" i="0" u="none" strike="noStrike" cap="none" baseline="30000">
                <a:solidFill>
                  <a:schemeClr val="dk1"/>
                </a:solidFill>
                <a:latin typeface="Calibri"/>
                <a:ea typeface="Calibri"/>
                <a:cs typeface="Calibri"/>
                <a:sym typeface="Calibri"/>
              </a:rPr>
              <a:t>-</a:t>
            </a:r>
            <a:r>
              <a:rPr lang="en-US" sz="3200" b="0" i="0" u="none" strike="noStrike" cap="none">
                <a:solidFill>
                  <a:schemeClr val="dk1"/>
                </a:solidFill>
                <a:latin typeface="Calibri"/>
                <a:ea typeface="Calibri"/>
                <a:cs typeface="Calibri"/>
                <a:sym typeface="Calibri"/>
              </a:rPr>
              <a:t>(aq) →</a:t>
            </a: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a:off x="3839910" y="4951039"/>
            <a:ext cx="1963322" cy="4961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+ 2Na</a:t>
            </a:r>
            <a:r>
              <a:rPr lang="en-US" sz="3200" b="0" i="0" u="none" strike="noStrike" cap="none" baseline="30000">
                <a:solidFill>
                  <a:schemeClr val="dk1"/>
                </a:solidFill>
                <a:latin typeface="Calibri"/>
                <a:ea typeface="Calibri"/>
                <a:cs typeface="Calibri"/>
                <a:sym typeface="Calibri"/>
              </a:rPr>
              <a:t>+</a:t>
            </a:r>
            <a:r>
              <a:rPr lang="en-US" sz="3200" b="0" i="0" u="none" strike="noStrike" cap="none">
                <a:solidFill>
                  <a:schemeClr val="dk1"/>
                </a:solidFill>
                <a:latin typeface="Calibri"/>
                <a:ea typeface="Calibri"/>
                <a:cs typeface="Calibri"/>
                <a:sym typeface="Calibri"/>
              </a:rPr>
              <a:t>(aq)</a:t>
            </a:r>
            <a:endParaRPr sz="3200" b="0" i="0" u="none" strike="noStrike" cap="none">
              <a:solidFill>
                <a:schemeClr val="dk1"/>
              </a:solidFill>
              <a:latin typeface="Calibri"/>
              <a:ea typeface="Calibri"/>
              <a:cs typeface="Calibri"/>
              <a:sym typeface="Calibri"/>
            </a:endParaRPr>
          </a:p>
        </p:txBody>
      </p:sp>
      <p:grpSp>
        <p:nvGrpSpPr>
          <p:cNvPr id="153" name="Google Shape;153;p6"/>
          <p:cNvGrpSpPr/>
          <p:nvPr/>
        </p:nvGrpSpPr>
        <p:grpSpPr>
          <a:xfrm>
            <a:off x="3164306" y="3043989"/>
            <a:ext cx="8494293" cy="1735745"/>
            <a:chOff x="3164306" y="3043989"/>
            <a:chExt cx="8494293" cy="1735745"/>
          </a:xfrm>
        </p:grpSpPr>
        <p:sp>
          <p:nvSpPr>
            <p:cNvPr id="154" name="Google Shape;154;p6"/>
            <p:cNvSpPr/>
            <p:nvPr/>
          </p:nvSpPr>
          <p:spPr>
            <a:xfrm>
              <a:off x="8442158" y="3357806"/>
              <a:ext cx="3216441" cy="14219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548135"/>
                  </a:solidFill>
                  <a:latin typeface="Calibri"/>
                  <a:ea typeface="Calibri"/>
                  <a:cs typeface="Calibri"/>
                  <a:sym typeface="Calibri"/>
                </a:rPr>
                <a:t>If there is more than one of an ion, you must write it as a coefficient in the ionic equation</a:t>
              </a:r>
              <a:endParaRPr sz="2400" b="0" i="0" u="none" strike="noStrike" cap="none">
                <a:solidFill>
                  <a:srgbClr val="548135"/>
                </a:solidFill>
                <a:latin typeface="Calibri"/>
                <a:ea typeface="Calibri"/>
                <a:cs typeface="Calibri"/>
                <a:sym typeface="Calibri"/>
              </a:endParaRPr>
            </a:p>
          </p:txBody>
        </p:sp>
        <p:cxnSp>
          <p:nvCxnSpPr>
            <p:cNvPr id="155" name="Google Shape;155;p6"/>
            <p:cNvCxnSpPr/>
            <p:nvPr/>
          </p:nvCxnSpPr>
          <p:spPr>
            <a:xfrm rot="10800000">
              <a:off x="3164306" y="3043989"/>
              <a:ext cx="5277854" cy="721895"/>
            </a:xfrm>
            <a:prstGeom prst="straightConnector1">
              <a:avLst/>
            </a:prstGeom>
            <a:noFill/>
            <a:ln w="66675" cap="flat" cmpd="sng">
              <a:solidFill>
                <a:srgbClr val="C00000"/>
              </a:solidFill>
              <a:prstDash val="solid"/>
              <a:miter lim="800000"/>
              <a:headEnd type="none" w="sm" len="sm"/>
              <a:tailEnd type="triangle" w="med" len="med"/>
            </a:ln>
          </p:spPr>
        </p:cxnSp>
      </p:grpSp>
      <p:sp>
        <p:nvSpPr>
          <p:cNvPr id="156" name="Google Shape;156;p6"/>
          <p:cNvSpPr/>
          <p:nvPr/>
        </p:nvSpPr>
        <p:spPr>
          <a:xfrm>
            <a:off x="9831363" y="5543945"/>
            <a:ext cx="2107701" cy="4961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2NO</a:t>
            </a:r>
            <a:r>
              <a:rPr lang="en-US" sz="3200" b="0" i="0" u="none" strike="noStrike" cap="none" baseline="-25000">
                <a:solidFill>
                  <a:schemeClr val="dk1"/>
                </a:solidFill>
                <a:latin typeface="Calibri"/>
                <a:ea typeface="Calibri"/>
                <a:cs typeface="Calibri"/>
                <a:sym typeface="Calibri"/>
              </a:rPr>
              <a:t>3</a:t>
            </a:r>
            <a:r>
              <a:rPr lang="en-US" sz="3200" b="0" i="0" u="none" strike="noStrike" cap="none" baseline="30000">
                <a:solidFill>
                  <a:schemeClr val="dk1"/>
                </a:solidFill>
                <a:latin typeface="Calibri"/>
                <a:ea typeface="Calibri"/>
                <a:cs typeface="Calibri"/>
                <a:sym typeface="Calibri"/>
              </a:rPr>
              <a:t>-</a:t>
            </a:r>
            <a:r>
              <a:rPr lang="en-US" sz="3200" b="0"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5756052" y="5529061"/>
            <a:ext cx="2448595" cy="486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chemeClr val="hlink"/>
                </a:solidFill>
                <a:latin typeface="Calibri"/>
                <a:ea typeface="Calibri"/>
                <a:cs typeface="Calibri"/>
                <a:sym typeface="Calibri"/>
              </a:rPr>
              <a:t>Cu(OH)</a:t>
            </a:r>
            <a:r>
              <a:rPr lang="en-US" sz="3200" b="0" i="0" u="none" strike="noStrike" cap="none" baseline="-25000">
                <a:solidFill>
                  <a:schemeClr val="hlink"/>
                </a:solidFill>
                <a:latin typeface="Calibri"/>
                <a:ea typeface="Calibri"/>
                <a:cs typeface="Calibri"/>
                <a:sym typeface="Calibri"/>
              </a:rPr>
              <a:t>2</a:t>
            </a:r>
            <a:r>
              <a:rPr lang="en-US" sz="3200" b="0" i="0" u="none" strike="noStrike" cap="none">
                <a:solidFill>
                  <a:schemeClr val="hlink"/>
                </a:solidFill>
                <a:latin typeface="Calibri"/>
                <a:ea typeface="Calibri"/>
                <a:cs typeface="Calibri"/>
                <a:sym typeface="Calibri"/>
              </a:rPr>
              <a:t>(s) </a:t>
            </a:r>
            <a:r>
              <a:rPr lang="en-US" sz="32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grpSp>
        <p:nvGrpSpPr>
          <p:cNvPr id="158" name="Google Shape;158;p6"/>
          <p:cNvGrpSpPr/>
          <p:nvPr/>
        </p:nvGrpSpPr>
        <p:grpSpPr>
          <a:xfrm>
            <a:off x="1758448" y="4068770"/>
            <a:ext cx="6683710" cy="1369772"/>
            <a:chOff x="1758448" y="4068770"/>
            <a:chExt cx="6683710" cy="1369772"/>
          </a:xfrm>
        </p:grpSpPr>
        <p:sp>
          <p:nvSpPr>
            <p:cNvPr id="159" name="Google Shape;159;p6"/>
            <p:cNvSpPr/>
            <p:nvPr/>
          </p:nvSpPr>
          <p:spPr>
            <a:xfrm>
              <a:off x="1758448" y="4942381"/>
              <a:ext cx="2151816" cy="4961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+ 2NO</a:t>
              </a:r>
              <a:r>
                <a:rPr lang="en-US" sz="3200" b="0" i="0" u="none" strike="noStrike" cap="none" baseline="-25000">
                  <a:solidFill>
                    <a:schemeClr val="dk1"/>
                  </a:solidFill>
                  <a:latin typeface="Calibri"/>
                  <a:ea typeface="Calibri"/>
                  <a:cs typeface="Calibri"/>
                  <a:sym typeface="Calibri"/>
                </a:rPr>
                <a:t>3</a:t>
              </a:r>
              <a:r>
                <a:rPr lang="en-US" sz="3200" b="0" i="0" u="none" strike="noStrike" cap="none" baseline="30000">
                  <a:solidFill>
                    <a:schemeClr val="dk1"/>
                  </a:solidFill>
                  <a:latin typeface="Calibri"/>
                  <a:ea typeface="Calibri"/>
                  <a:cs typeface="Calibri"/>
                  <a:sym typeface="Calibri"/>
                </a:rPr>
                <a:t>-</a:t>
              </a:r>
              <a:r>
                <a:rPr lang="en-US" sz="3200" b="0" i="0" u="none" strike="noStrike" cap="none">
                  <a:solidFill>
                    <a:schemeClr val="dk1"/>
                  </a:solidFill>
                  <a:latin typeface="Calibri"/>
                  <a:ea typeface="Calibri"/>
                  <a:cs typeface="Calibri"/>
                  <a:sym typeface="Calibri"/>
                </a:rPr>
                <a:t>(aq)</a:t>
              </a:r>
              <a:endParaRPr sz="3200" b="0" i="0" u="none" strike="noStrike" cap="none">
                <a:solidFill>
                  <a:schemeClr val="dk1"/>
                </a:solidFill>
                <a:latin typeface="Calibri"/>
                <a:ea typeface="Calibri"/>
                <a:cs typeface="Calibri"/>
                <a:sym typeface="Calibri"/>
              </a:endParaRPr>
            </a:p>
          </p:txBody>
        </p:sp>
        <p:cxnSp>
          <p:nvCxnSpPr>
            <p:cNvPr id="160" name="Google Shape;160;p6"/>
            <p:cNvCxnSpPr>
              <a:stCxn id="154" idx="1"/>
            </p:cNvCxnSpPr>
            <p:nvPr/>
          </p:nvCxnSpPr>
          <p:spPr>
            <a:xfrm flipH="1">
              <a:off x="2322158" y="4068770"/>
              <a:ext cx="6120000" cy="965700"/>
            </a:xfrm>
            <a:prstGeom prst="straightConnector1">
              <a:avLst/>
            </a:prstGeom>
            <a:noFill/>
            <a:ln w="66675" cap="flat" cmpd="sng">
              <a:solidFill>
                <a:srgbClr val="C00000"/>
              </a:solidFill>
              <a:prstDash val="solid"/>
              <a:miter lim="800000"/>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500"/>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fade">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fade">
                                      <p:cBhvr>
                                        <p:cTn id="47" dur="500"/>
                                        <p:tgtEl>
                                          <p:spTgt spid="1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fade">
                                      <p:cBhvr>
                                        <p:cTn id="5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7"/>
          <p:cNvPicPr preferRelativeResize="0"/>
          <p:nvPr/>
        </p:nvPicPr>
        <p:blipFill rotWithShape="1">
          <a:blip r:embed="rId3">
            <a:alphaModFix/>
          </a:blip>
          <a:srcRect/>
          <a:stretch/>
        </p:blipFill>
        <p:spPr>
          <a:xfrm>
            <a:off x="3233817" y="181102"/>
            <a:ext cx="1700280" cy="1700280"/>
          </a:xfrm>
          <a:prstGeom prst="rect">
            <a:avLst/>
          </a:prstGeom>
          <a:noFill/>
          <a:ln>
            <a:noFill/>
          </a:ln>
        </p:spPr>
      </p:pic>
      <p:sp>
        <p:nvSpPr>
          <p:cNvPr id="166" name="Google Shape;166;p7"/>
          <p:cNvSpPr txBox="1"/>
          <p:nvPr/>
        </p:nvSpPr>
        <p:spPr>
          <a:xfrm>
            <a:off x="300450" y="540590"/>
            <a:ext cx="293336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Calibri"/>
                <a:ea typeface="Calibri"/>
                <a:cs typeface="Calibri"/>
                <a:sym typeface="Calibri"/>
              </a:rPr>
              <a:t>Spectator Ions</a:t>
            </a:r>
            <a:endParaRPr sz="3600" b="1" i="0" u="none" strike="noStrike" cap="none">
              <a:solidFill>
                <a:schemeClr val="accent2"/>
              </a:solidFill>
              <a:latin typeface="Calibri"/>
              <a:ea typeface="Calibri"/>
              <a:cs typeface="Calibri"/>
              <a:sym typeface="Calibri"/>
            </a:endParaRPr>
          </a:p>
        </p:txBody>
      </p:sp>
      <p:sp>
        <p:nvSpPr>
          <p:cNvPr id="167" name="Google Shape;167;p7"/>
          <p:cNvSpPr/>
          <p:nvPr/>
        </p:nvSpPr>
        <p:spPr>
          <a:xfrm>
            <a:off x="616320" y="1909845"/>
            <a:ext cx="10608272"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33C0B"/>
                </a:solidFill>
                <a:latin typeface="Calibri"/>
                <a:ea typeface="Calibri"/>
                <a:cs typeface="Calibri"/>
                <a:sym typeface="Calibri"/>
              </a:rPr>
              <a:t>Ions which do not participate directly in a reaction in solution, they just “watch”, therefore they remain unchanged</a:t>
            </a:r>
            <a:endParaRPr sz="3200" b="0" i="0" u="none" strike="noStrike" cap="none">
              <a:solidFill>
                <a:srgbClr val="833C0B"/>
              </a:solidFill>
              <a:latin typeface="Calibri"/>
              <a:ea typeface="Calibri"/>
              <a:cs typeface="Calibri"/>
              <a:sym typeface="Calibri"/>
            </a:endParaRPr>
          </a:p>
        </p:txBody>
      </p:sp>
      <p:sp>
        <p:nvSpPr>
          <p:cNvPr id="168" name="Google Shape;168;p7"/>
          <p:cNvSpPr/>
          <p:nvPr/>
        </p:nvSpPr>
        <p:spPr>
          <a:xfrm>
            <a:off x="300450" y="3344225"/>
            <a:ext cx="11797048" cy="11264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Cu</a:t>
            </a:r>
            <a:r>
              <a:rPr lang="en-US" sz="2800" b="0" i="0" u="none" strike="noStrike" cap="none" baseline="30000">
                <a:solidFill>
                  <a:schemeClr val="dk1"/>
                </a:solidFill>
                <a:latin typeface="Calibri"/>
                <a:ea typeface="Calibri"/>
                <a:cs typeface="Calibri"/>
                <a:sym typeface="Calibri"/>
              </a:rPr>
              <a:t>2+</a:t>
            </a:r>
            <a:r>
              <a:rPr lang="en-US" sz="2800" b="0" i="0" u="none" strike="noStrike" cap="none">
                <a:solidFill>
                  <a:schemeClr val="dk1"/>
                </a:solidFill>
                <a:latin typeface="Calibri"/>
                <a:ea typeface="Calibri"/>
                <a:cs typeface="Calibri"/>
                <a:sym typeface="Calibri"/>
              </a:rPr>
              <a:t>(aq) + 2NO</a:t>
            </a:r>
            <a:r>
              <a:rPr lang="en-US" sz="2800" b="0" i="0" u="none" strike="noStrike" cap="none" baseline="-25000">
                <a:solidFill>
                  <a:schemeClr val="dk1"/>
                </a:solidFill>
                <a:latin typeface="Calibri"/>
                <a:ea typeface="Calibri"/>
                <a:cs typeface="Calibri"/>
                <a:sym typeface="Calibri"/>
              </a:rPr>
              <a:t>3</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+ 2Na</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+ 2OH</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hlink"/>
                </a:solidFill>
                <a:latin typeface="Calibri"/>
                <a:ea typeface="Calibri"/>
                <a:cs typeface="Calibri"/>
                <a:sym typeface="Calibri"/>
              </a:rPr>
              <a:t>Cu(OH)</a:t>
            </a:r>
            <a:r>
              <a:rPr lang="en-US" sz="2800" b="0" i="0" u="none" strike="noStrike" cap="none" baseline="-25000">
                <a:solidFill>
                  <a:schemeClr val="hlink"/>
                </a:solidFill>
                <a:latin typeface="Calibri"/>
                <a:ea typeface="Calibri"/>
                <a:cs typeface="Calibri"/>
                <a:sym typeface="Calibri"/>
              </a:rPr>
              <a:t>2</a:t>
            </a:r>
            <a:r>
              <a:rPr lang="en-US" sz="2800" b="0" i="0" u="none" strike="noStrike" cap="none">
                <a:solidFill>
                  <a:schemeClr val="hlink"/>
                </a:solidFill>
                <a:latin typeface="Calibri"/>
                <a:ea typeface="Calibri"/>
                <a:cs typeface="Calibri"/>
                <a:sym typeface="Calibri"/>
              </a:rPr>
              <a:t>(s)</a:t>
            </a:r>
            <a:r>
              <a:rPr lang="en-US" sz="2800" b="0" i="0" u="none" strike="noStrike" cap="none">
                <a:solidFill>
                  <a:schemeClr val="dk1"/>
                </a:solidFill>
                <a:latin typeface="Calibri"/>
                <a:ea typeface="Calibri"/>
                <a:cs typeface="Calibri"/>
                <a:sym typeface="Calibri"/>
              </a:rPr>
              <a:t> + 2Na</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+ 2NO</a:t>
            </a:r>
            <a:r>
              <a:rPr lang="en-US" sz="2800" b="0" i="0" u="none" strike="noStrike" cap="none" baseline="-25000">
                <a:solidFill>
                  <a:schemeClr val="dk1"/>
                </a:solidFill>
                <a:latin typeface="Calibri"/>
                <a:ea typeface="Calibri"/>
                <a:cs typeface="Calibri"/>
                <a:sym typeface="Calibri"/>
              </a:rPr>
              <a:t>3</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grpSp>
        <p:nvGrpSpPr>
          <p:cNvPr id="169" name="Google Shape;169;p7"/>
          <p:cNvGrpSpPr/>
          <p:nvPr/>
        </p:nvGrpSpPr>
        <p:grpSpPr>
          <a:xfrm>
            <a:off x="3225370" y="3682714"/>
            <a:ext cx="5452216" cy="1925957"/>
            <a:chOff x="3233817" y="4064888"/>
            <a:chExt cx="5452216" cy="1925957"/>
          </a:xfrm>
        </p:grpSpPr>
        <p:cxnSp>
          <p:nvCxnSpPr>
            <p:cNvPr id="170" name="Google Shape;170;p7"/>
            <p:cNvCxnSpPr/>
            <p:nvPr/>
          </p:nvCxnSpPr>
          <p:spPr>
            <a:xfrm rot="10800000" flipH="1">
              <a:off x="3233817" y="4064888"/>
              <a:ext cx="705137" cy="1925957"/>
            </a:xfrm>
            <a:prstGeom prst="straightConnector1">
              <a:avLst/>
            </a:prstGeom>
            <a:noFill/>
            <a:ln w="66675" cap="flat" cmpd="sng">
              <a:solidFill>
                <a:srgbClr val="548135"/>
              </a:solidFill>
              <a:prstDash val="solid"/>
              <a:miter lim="800000"/>
              <a:headEnd type="none" w="sm" len="sm"/>
              <a:tailEnd type="triangle" w="med" len="med"/>
            </a:ln>
          </p:spPr>
        </p:cxnSp>
        <p:cxnSp>
          <p:nvCxnSpPr>
            <p:cNvPr id="171" name="Google Shape;171;p7"/>
            <p:cNvCxnSpPr/>
            <p:nvPr/>
          </p:nvCxnSpPr>
          <p:spPr>
            <a:xfrm rot="10800000" flipH="1">
              <a:off x="3233817" y="4753917"/>
              <a:ext cx="5452216" cy="1236928"/>
            </a:xfrm>
            <a:prstGeom prst="straightConnector1">
              <a:avLst/>
            </a:prstGeom>
            <a:noFill/>
            <a:ln w="66675" cap="flat" cmpd="sng">
              <a:solidFill>
                <a:srgbClr val="548135"/>
              </a:solidFill>
              <a:prstDash val="solid"/>
              <a:miter lim="800000"/>
              <a:headEnd type="none" w="sm" len="sm"/>
              <a:tailEnd type="triangle" w="med" len="med"/>
            </a:ln>
          </p:spPr>
        </p:cxnSp>
      </p:grpSp>
      <p:grpSp>
        <p:nvGrpSpPr>
          <p:cNvPr id="172" name="Google Shape;172;p7"/>
          <p:cNvGrpSpPr/>
          <p:nvPr/>
        </p:nvGrpSpPr>
        <p:grpSpPr>
          <a:xfrm>
            <a:off x="2152781" y="3637068"/>
            <a:ext cx="8285489" cy="2643194"/>
            <a:chOff x="2152781" y="3637068"/>
            <a:chExt cx="8285489" cy="2643194"/>
          </a:xfrm>
        </p:grpSpPr>
        <p:pic>
          <p:nvPicPr>
            <p:cNvPr id="173" name="Google Shape;173;p7"/>
            <p:cNvPicPr preferRelativeResize="0"/>
            <p:nvPr/>
          </p:nvPicPr>
          <p:blipFill rotWithShape="1">
            <a:blip r:embed="rId3">
              <a:alphaModFix/>
            </a:blip>
            <a:srcRect/>
            <a:stretch/>
          </p:blipFill>
          <p:spPr>
            <a:xfrm>
              <a:off x="2152781" y="5207673"/>
              <a:ext cx="1072589" cy="1072589"/>
            </a:xfrm>
            <a:prstGeom prst="rect">
              <a:avLst/>
            </a:prstGeom>
            <a:noFill/>
            <a:ln>
              <a:noFill/>
            </a:ln>
          </p:spPr>
        </p:pic>
        <p:grpSp>
          <p:nvGrpSpPr>
            <p:cNvPr id="174" name="Google Shape;174;p7"/>
            <p:cNvGrpSpPr/>
            <p:nvPr/>
          </p:nvGrpSpPr>
          <p:grpSpPr>
            <a:xfrm>
              <a:off x="2152870" y="3637068"/>
              <a:ext cx="8285400" cy="2106900"/>
              <a:chOff x="2152870" y="3988768"/>
              <a:chExt cx="8285400" cy="2106900"/>
            </a:xfrm>
          </p:grpSpPr>
          <p:cxnSp>
            <p:nvCxnSpPr>
              <p:cNvPr id="175" name="Google Shape;175;p7"/>
              <p:cNvCxnSpPr>
                <a:stCxn id="173" idx="3"/>
              </p:cNvCxnSpPr>
              <p:nvPr/>
            </p:nvCxnSpPr>
            <p:spPr>
              <a:xfrm rot="10800000">
                <a:off x="2152870" y="3988768"/>
                <a:ext cx="1072500" cy="2106900"/>
              </a:xfrm>
              <a:prstGeom prst="straightConnector1">
                <a:avLst/>
              </a:prstGeom>
              <a:noFill/>
              <a:ln w="66675" cap="flat" cmpd="sng">
                <a:solidFill>
                  <a:srgbClr val="FFD966"/>
                </a:solidFill>
                <a:prstDash val="solid"/>
                <a:miter lim="800000"/>
                <a:headEnd type="none" w="sm" len="sm"/>
                <a:tailEnd type="triangle" w="med" len="med"/>
              </a:ln>
            </p:spPr>
          </p:cxnSp>
          <p:cxnSp>
            <p:nvCxnSpPr>
              <p:cNvPr id="176" name="Google Shape;176;p7"/>
              <p:cNvCxnSpPr>
                <a:stCxn id="173" idx="3"/>
              </p:cNvCxnSpPr>
              <p:nvPr/>
            </p:nvCxnSpPr>
            <p:spPr>
              <a:xfrm rot="10800000" flipH="1">
                <a:off x="3225370" y="4684468"/>
                <a:ext cx="7212900" cy="1411200"/>
              </a:xfrm>
              <a:prstGeom prst="straightConnector1">
                <a:avLst/>
              </a:prstGeom>
              <a:noFill/>
              <a:ln w="66675" cap="flat" cmpd="sng">
                <a:solidFill>
                  <a:srgbClr val="FFD966"/>
                </a:solidFill>
                <a:prstDash val="solid"/>
                <a:miter lim="800000"/>
                <a:headEnd type="none" w="sm" len="sm"/>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fade">
                                      <p:cBhvr>
                                        <p:cTn id="1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p:cNvPicPr preferRelativeResize="0"/>
          <p:nvPr/>
        </p:nvPicPr>
        <p:blipFill rotWithShape="1">
          <a:blip r:embed="rId3">
            <a:alphaModFix/>
          </a:blip>
          <a:srcRect/>
          <a:stretch/>
        </p:blipFill>
        <p:spPr>
          <a:xfrm>
            <a:off x="1867786" y="2662303"/>
            <a:ext cx="8155333" cy="3712739"/>
          </a:xfrm>
          <a:prstGeom prst="rect">
            <a:avLst/>
          </a:prstGeom>
          <a:noFill/>
          <a:ln>
            <a:noFill/>
          </a:ln>
        </p:spPr>
      </p:pic>
      <p:pic>
        <p:nvPicPr>
          <p:cNvPr id="182" name="Google Shape;182;p8"/>
          <p:cNvPicPr preferRelativeResize="0"/>
          <p:nvPr/>
        </p:nvPicPr>
        <p:blipFill rotWithShape="1">
          <a:blip r:embed="rId4">
            <a:alphaModFix/>
          </a:blip>
          <a:srcRect/>
          <a:stretch/>
        </p:blipFill>
        <p:spPr>
          <a:xfrm>
            <a:off x="2435328" y="172250"/>
            <a:ext cx="1700280" cy="1700280"/>
          </a:xfrm>
          <a:prstGeom prst="rect">
            <a:avLst/>
          </a:prstGeom>
          <a:noFill/>
          <a:ln>
            <a:noFill/>
          </a:ln>
        </p:spPr>
      </p:pic>
      <p:sp>
        <p:nvSpPr>
          <p:cNvPr id="183" name="Google Shape;183;p8"/>
          <p:cNvSpPr/>
          <p:nvPr/>
        </p:nvSpPr>
        <p:spPr>
          <a:xfrm>
            <a:off x="4135608" y="437615"/>
            <a:ext cx="7390984"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33C0B"/>
                </a:solidFill>
                <a:latin typeface="Calibri"/>
                <a:ea typeface="Calibri"/>
                <a:cs typeface="Calibri"/>
                <a:sym typeface="Calibri"/>
              </a:rPr>
              <a:t>Which ions are just watching the show?</a:t>
            </a:r>
            <a:endParaRPr sz="3200" b="0" i="0" u="none" strike="noStrike" cap="none">
              <a:solidFill>
                <a:srgbClr val="833C0B"/>
              </a:solidFill>
              <a:latin typeface="Calibri"/>
              <a:ea typeface="Calibri"/>
              <a:cs typeface="Calibri"/>
              <a:sym typeface="Calibri"/>
            </a:endParaRPr>
          </a:p>
        </p:txBody>
      </p:sp>
      <p:grpSp>
        <p:nvGrpSpPr>
          <p:cNvPr id="184" name="Google Shape;184;p8"/>
          <p:cNvGrpSpPr/>
          <p:nvPr/>
        </p:nvGrpSpPr>
        <p:grpSpPr>
          <a:xfrm>
            <a:off x="3052293" y="1519775"/>
            <a:ext cx="6166464" cy="2053035"/>
            <a:chOff x="3052293" y="1519775"/>
            <a:chExt cx="6166464" cy="2053035"/>
          </a:xfrm>
        </p:grpSpPr>
        <p:cxnSp>
          <p:nvCxnSpPr>
            <p:cNvPr id="185" name="Google Shape;185;p8"/>
            <p:cNvCxnSpPr/>
            <p:nvPr/>
          </p:nvCxnSpPr>
          <p:spPr>
            <a:xfrm flipH="1">
              <a:off x="3052293" y="1872530"/>
              <a:ext cx="464861" cy="1639913"/>
            </a:xfrm>
            <a:prstGeom prst="straightConnector1">
              <a:avLst/>
            </a:prstGeom>
            <a:noFill/>
            <a:ln w="66675" cap="flat" cmpd="sng">
              <a:solidFill>
                <a:srgbClr val="FF0000"/>
              </a:solidFill>
              <a:prstDash val="solid"/>
              <a:miter lim="800000"/>
              <a:headEnd type="none" w="sm" len="sm"/>
              <a:tailEnd type="triangle" w="med" len="med"/>
            </a:ln>
          </p:spPr>
        </p:cxnSp>
        <p:cxnSp>
          <p:nvCxnSpPr>
            <p:cNvPr id="186" name="Google Shape;186;p8"/>
            <p:cNvCxnSpPr/>
            <p:nvPr/>
          </p:nvCxnSpPr>
          <p:spPr>
            <a:xfrm>
              <a:off x="3517154" y="1872530"/>
              <a:ext cx="5124570" cy="1450219"/>
            </a:xfrm>
            <a:prstGeom prst="straightConnector1">
              <a:avLst/>
            </a:prstGeom>
            <a:noFill/>
            <a:ln w="66675" cap="flat" cmpd="sng">
              <a:solidFill>
                <a:srgbClr val="FF0000"/>
              </a:solidFill>
              <a:prstDash val="solid"/>
              <a:miter lim="800000"/>
              <a:headEnd type="none" w="sm" len="sm"/>
              <a:tailEnd type="triangle" w="med" len="med"/>
            </a:ln>
          </p:spPr>
        </p:cxnSp>
        <p:cxnSp>
          <p:nvCxnSpPr>
            <p:cNvPr id="187" name="Google Shape;187;p8"/>
            <p:cNvCxnSpPr/>
            <p:nvPr/>
          </p:nvCxnSpPr>
          <p:spPr>
            <a:xfrm>
              <a:off x="3593950" y="1872530"/>
              <a:ext cx="1158623" cy="1639913"/>
            </a:xfrm>
            <a:prstGeom prst="straightConnector1">
              <a:avLst/>
            </a:prstGeom>
            <a:noFill/>
            <a:ln w="66675" cap="flat" cmpd="sng">
              <a:solidFill>
                <a:srgbClr val="00B050"/>
              </a:solidFill>
              <a:prstDash val="solid"/>
              <a:miter lim="800000"/>
              <a:headEnd type="none" w="sm" len="sm"/>
              <a:tailEnd type="triangle" w="med" len="med"/>
            </a:ln>
          </p:spPr>
        </p:cxnSp>
        <p:cxnSp>
          <p:nvCxnSpPr>
            <p:cNvPr id="188" name="Google Shape;188;p8"/>
            <p:cNvCxnSpPr/>
            <p:nvPr/>
          </p:nvCxnSpPr>
          <p:spPr>
            <a:xfrm>
              <a:off x="3593950" y="1872530"/>
              <a:ext cx="4382432" cy="1700280"/>
            </a:xfrm>
            <a:prstGeom prst="straightConnector1">
              <a:avLst/>
            </a:prstGeom>
            <a:noFill/>
            <a:ln w="66675" cap="flat" cmpd="sng">
              <a:solidFill>
                <a:srgbClr val="00B050"/>
              </a:solidFill>
              <a:prstDash val="solid"/>
              <a:miter lim="800000"/>
              <a:headEnd type="none" w="sm" len="sm"/>
              <a:tailEnd type="triangle" w="med" len="med"/>
            </a:ln>
          </p:spPr>
        </p:cxnSp>
        <p:sp>
          <p:nvSpPr>
            <p:cNvPr id="189" name="Google Shape;189;p8"/>
            <p:cNvSpPr/>
            <p:nvPr/>
          </p:nvSpPr>
          <p:spPr>
            <a:xfrm>
              <a:off x="6734007" y="1519775"/>
              <a:ext cx="24847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B050"/>
                  </a:solidFill>
                  <a:latin typeface="Calibri"/>
                  <a:ea typeface="Calibri"/>
                  <a:cs typeface="Calibri"/>
                  <a:sym typeface="Calibri"/>
                </a:rPr>
                <a:t>Na</a:t>
              </a:r>
              <a:r>
                <a:rPr lang="en-US" sz="3200" b="1" i="0" u="none" strike="noStrike" cap="none" baseline="30000">
                  <a:solidFill>
                    <a:srgbClr val="00B050"/>
                  </a:solidFill>
                  <a:latin typeface="Calibri"/>
                  <a:ea typeface="Calibri"/>
                  <a:cs typeface="Calibri"/>
                  <a:sym typeface="Calibri"/>
                </a:rPr>
                <a:t>+</a:t>
              </a:r>
              <a:r>
                <a:rPr lang="en-US" sz="3200" b="1" i="0" u="none" strike="noStrike" cap="none">
                  <a:solidFill>
                    <a:srgbClr val="00B050"/>
                  </a:solidFill>
                  <a:latin typeface="Calibri"/>
                  <a:ea typeface="Calibri"/>
                  <a:cs typeface="Calibri"/>
                  <a:sym typeface="Calibri"/>
                </a:rPr>
                <a:t> </a:t>
              </a:r>
              <a:r>
                <a:rPr lang="en-US" sz="3200" b="0" i="0" u="none" strike="noStrike" cap="none">
                  <a:solidFill>
                    <a:srgbClr val="833C0B"/>
                  </a:solidFill>
                  <a:latin typeface="Calibri"/>
                  <a:ea typeface="Calibri"/>
                  <a:cs typeface="Calibri"/>
                  <a:sym typeface="Calibri"/>
                </a:rPr>
                <a:t>and </a:t>
              </a:r>
              <a:r>
                <a:rPr lang="en-US" sz="3200" b="1" i="0" u="none" strike="noStrike" cap="none">
                  <a:solidFill>
                    <a:srgbClr val="FF0000"/>
                  </a:solidFill>
                  <a:latin typeface="Calibri"/>
                  <a:ea typeface="Calibri"/>
                  <a:cs typeface="Calibri"/>
                  <a:sym typeface="Calibri"/>
                </a:rPr>
                <a:t>NO</a:t>
              </a:r>
              <a:r>
                <a:rPr lang="en-US" sz="3200" b="1" i="0" u="none" strike="noStrike" cap="none" baseline="-25000">
                  <a:solidFill>
                    <a:srgbClr val="FF0000"/>
                  </a:solidFill>
                  <a:latin typeface="Calibri"/>
                  <a:ea typeface="Calibri"/>
                  <a:cs typeface="Calibri"/>
                  <a:sym typeface="Calibri"/>
                </a:rPr>
                <a:t>3</a:t>
              </a:r>
              <a:r>
                <a:rPr lang="en-US" sz="3200" b="1" i="0" u="none" strike="noStrike" cap="none" baseline="30000">
                  <a:solidFill>
                    <a:srgbClr val="FF0000"/>
                  </a:solidFill>
                  <a:latin typeface="Calibri"/>
                  <a:ea typeface="Calibri"/>
                  <a:cs typeface="Calibri"/>
                  <a:sym typeface="Calibri"/>
                </a:rPr>
                <a:t>-</a:t>
              </a:r>
              <a:endParaRPr sz="3200" b="1" i="0" u="none" strike="noStrike" cap="none" baseline="30000">
                <a:solidFill>
                  <a:srgbClr val="FF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l="2052" t="9846" r="3729" b="2157"/>
          <a:stretch/>
        </p:blipFill>
        <p:spPr>
          <a:xfrm>
            <a:off x="193183" y="154548"/>
            <a:ext cx="2202287" cy="1613556"/>
          </a:xfrm>
          <a:prstGeom prst="rect">
            <a:avLst/>
          </a:prstGeom>
          <a:noFill/>
          <a:ln>
            <a:noFill/>
          </a:ln>
        </p:spPr>
      </p:pic>
      <p:sp>
        <p:nvSpPr>
          <p:cNvPr id="195" name="Google Shape;195;p9"/>
          <p:cNvSpPr/>
          <p:nvPr/>
        </p:nvSpPr>
        <p:spPr>
          <a:xfrm>
            <a:off x="4237929" y="290557"/>
            <a:ext cx="6271232"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85623"/>
                </a:solidFill>
                <a:latin typeface="Calibri"/>
                <a:ea typeface="Calibri"/>
                <a:cs typeface="Calibri"/>
                <a:sym typeface="Calibri"/>
              </a:rPr>
              <a:t>Includes only those components of the solution that undergo a change (spectator ions are removed)</a:t>
            </a:r>
            <a:endParaRPr sz="3200" b="0" i="0" u="none" strike="noStrike" cap="none">
              <a:solidFill>
                <a:srgbClr val="385623"/>
              </a:solidFill>
              <a:latin typeface="Calibri"/>
              <a:ea typeface="Calibri"/>
              <a:cs typeface="Calibri"/>
              <a:sym typeface="Calibri"/>
            </a:endParaRPr>
          </a:p>
        </p:txBody>
      </p:sp>
      <p:cxnSp>
        <p:nvCxnSpPr>
          <p:cNvPr id="196" name="Google Shape;196;p9"/>
          <p:cNvCxnSpPr/>
          <p:nvPr/>
        </p:nvCxnSpPr>
        <p:spPr>
          <a:xfrm>
            <a:off x="2939851" y="942754"/>
            <a:ext cx="1062790" cy="18325"/>
          </a:xfrm>
          <a:prstGeom prst="straightConnector1">
            <a:avLst/>
          </a:prstGeom>
          <a:noFill/>
          <a:ln w="66675" cap="flat" cmpd="sng">
            <a:solidFill>
              <a:srgbClr val="C00000"/>
            </a:solidFill>
            <a:prstDash val="solid"/>
            <a:miter lim="800000"/>
            <a:headEnd type="none" w="sm" len="sm"/>
            <a:tailEnd type="triangle" w="med" len="med"/>
          </a:ln>
        </p:spPr>
      </p:cxnSp>
      <p:sp>
        <p:nvSpPr>
          <p:cNvPr id="197" name="Google Shape;197;p9"/>
          <p:cNvSpPr txBox="1"/>
          <p:nvPr/>
        </p:nvSpPr>
        <p:spPr>
          <a:xfrm>
            <a:off x="369766" y="2060398"/>
            <a:ext cx="5542351"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Calibri"/>
                <a:ea typeface="Calibri"/>
                <a:cs typeface="Calibri"/>
                <a:sym typeface="Calibri"/>
              </a:rPr>
              <a:t>Writing Net Ionic Equations </a:t>
            </a:r>
            <a:endParaRPr sz="3600" b="1" i="0" u="none" strike="noStrike" cap="none">
              <a:solidFill>
                <a:schemeClr val="accent2"/>
              </a:solidFill>
              <a:latin typeface="Calibri"/>
              <a:ea typeface="Calibri"/>
              <a:cs typeface="Calibri"/>
              <a:sym typeface="Calibri"/>
            </a:endParaRPr>
          </a:p>
        </p:txBody>
      </p:sp>
      <p:sp>
        <p:nvSpPr>
          <p:cNvPr id="198" name="Google Shape;198;p9"/>
          <p:cNvSpPr/>
          <p:nvPr/>
        </p:nvSpPr>
        <p:spPr>
          <a:xfrm>
            <a:off x="927279" y="2804765"/>
            <a:ext cx="5950040" cy="480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2060"/>
                </a:solidFill>
                <a:latin typeface="Calibri"/>
                <a:ea typeface="Calibri"/>
                <a:cs typeface="Calibri"/>
                <a:sym typeface="Calibri"/>
              </a:rPr>
              <a:t>Step 1</a:t>
            </a:r>
            <a:r>
              <a:rPr lang="en-US" sz="2800" b="0" i="0" u="none" strike="noStrike" cap="none">
                <a:solidFill>
                  <a:srgbClr val="833C0B"/>
                </a:solidFill>
                <a:latin typeface="Calibri"/>
                <a:ea typeface="Calibri"/>
                <a:cs typeface="Calibri"/>
                <a:sym typeface="Calibri"/>
              </a:rPr>
              <a:t> – Begin with Ionic Equation</a:t>
            </a:r>
            <a:endParaRPr sz="2800" b="0" i="0" u="none" strike="noStrike" cap="none">
              <a:solidFill>
                <a:srgbClr val="833C0B"/>
              </a:solidFill>
              <a:latin typeface="Calibri"/>
              <a:ea typeface="Calibri"/>
              <a:cs typeface="Calibri"/>
              <a:sym typeface="Calibri"/>
            </a:endParaRPr>
          </a:p>
        </p:txBody>
      </p:sp>
      <p:sp>
        <p:nvSpPr>
          <p:cNvPr id="199" name="Google Shape;199;p9"/>
          <p:cNvSpPr/>
          <p:nvPr/>
        </p:nvSpPr>
        <p:spPr>
          <a:xfrm>
            <a:off x="927279" y="4292596"/>
            <a:ext cx="5950040" cy="480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2060"/>
                </a:solidFill>
                <a:latin typeface="Calibri"/>
                <a:ea typeface="Calibri"/>
                <a:cs typeface="Calibri"/>
                <a:sym typeface="Calibri"/>
              </a:rPr>
              <a:t>Step 2</a:t>
            </a:r>
            <a:r>
              <a:rPr lang="en-US" sz="2800" b="0" i="0" u="none" strike="noStrike" cap="none">
                <a:solidFill>
                  <a:srgbClr val="833C0B"/>
                </a:solidFill>
                <a:latin typeface="Calibri"/>
                <a:ea typeface="Calibri"/>
                <a:cs typeface="Calibri"/>
                <a:sym typeface="Calibri"/>
              </a:rPr>
              <a:t> – Cross out spectator ions</a:t>
            </a:r>
            <a:endParaRPr sz="2800" b="0" i="0" u="none" strike="noStrike" cap="none">
              <a:solidFill>
                <a:srgbClr val="833C0B"/>
              </a:solidFill>
              <a:latin typeface="Calibri"/>
              <a:ea typeface="Calibri"/>
              <a:cs typeface="Calibri"/>
              <a:sym typeface="Calibri"/>
            </a:endParaRPr>
          </a:p>
        </p:txBody>
      </p:sp>
      <p:sp>
        <p:nvSpPr>
          <p:cNvPr id="200" name="Google Shape;200;p9"/>
          <p:cNvSpPr/>
          <p:nvPr/>
        </p:nvSpPr>
        <p:spPr>
          <a:xfrm>
            <a:off x="927279" y="3493586"/>
            <a:ext cx="10444765" cy="44191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Ag</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NO</a:t>
            </a:r>
            <a:r>
              <a:rPr lang="en-US" sz="2800" b="0" i="0" u="none" strike="noStrike" cap="none" baseline="-25000">
                <a:solidFill>
                  <a:schemeClr val="dk1"/>
                </a:solidFill>
                <a:latin typeface="Calibri"/>
                <a:ea typeface="Calibri"/>
                <a:cs typeface="Calibri"/>
                <a:sym typeface="Calibri"/>
              </a:rPr>
              <a:t>3</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Na</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Cl</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a:t>
            </a:r>
            <a:r>
              <a:rPr lang="en-US" sz="2800" b="0" i="0" u="none" strike="noStrike" cap="none">
                <a:solidFill>
                  <a:schemeClr val="hlink"/>
                </a:solidFill>
                <a:latin typeface="Calibri"/>
                <a:ea typeface="Calibri"/>
                <a:cs typeface="Calibri"/>
                <a:sym typeface="Calibri"/>
              </a:rPr>
              <a:t>AgCl(s)</a:t>
            </a:r>
            <a:r>
              <a:rPr lang="en-US" sz="2800" b="0" i="0" u="none" strike="noStrike" cap="none">
                <a:solidFill>
                  <a:schemeClr val="dk1"/>
                </a:solidFill>
                <a:latin typeface="Calibri"/>
                <a:ea typeface="Calibri"/>
                <a:cs typeface="Calibri"/>
                <a:sym typeface="Calibri"/>
              </a:rPr>
              <a:t> + Na</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NO</a:t>
            </a:r>
            <a:r>
              <a:rPr lang="en-US" sz="2800" b="0" i="0" u="none" strike="noStrike" cap="none" baseline="-25000">
                <a:solidFill>
                  <a:schemeClr val="dk1"/>
                </a:solidFill>
                <a:latin typeface="Calibri"/>
                <a:ea typeface="Calibri"/>
                <a:cs typeface="Calibri"/>
                <a:sym typeface="Calibri"/>
              </a:rPr>
              <a:t>3</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sp>
        <p:nvSpPr>
          <p:cNvPr id="201" name="Google Shape;201;p9"/>
          <p:cNvSpPr/>
          <p:nvPr/>
        </p:nvSpPr>
        <p:spPr>
          <a:xfrm>
            <a:off x="927279" y="4979854"/>
            <a:ext cx="10444765" cy="44191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Ag</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NO</a:t>
            </a:r>
            <a:r>
              <a:rPr lang="en-US" sz="2800" b="0" i="0" u="none" strike="noStrike" cap="none" baseline="-25000">
                <a:solidFill>
                  <a:schemeClr val="dk1"/>
                </a:solidFill>
                <a:latin typeface="Calibri"/>
                <a:ea typeface="Calibri"/>
                <a:cs typeface="Calibri"/>
                <a:sym typeface="Calibri"/>
              </a:rPr>
              <a:t>3</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Na</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Cl</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a:t>
            </a:r>
            <a:r>
              <a:rPr lang="en-US" sz="2800" b="0" i="0" u="none" strike="noStrike" cap="none">
                <a:solidFill>
                  <a:schemeClr val="hlink"/>
                </a:solidFill>
                <a:latin typeface="Calibri"/>
                <a:ea typeface="Calibri"/>
                <a:cs typeface="Calibri"/>
                <a:sym typeface="Calibri"/>
              </a:rPr>
              <a:t>AgCl(s)</a:t>
            </a:r>
            <a:r>
              <a:rPr lang="en-US" sz="2800" b="0" i="0" u="none" strike="noStrike" cap="none">
                <a:solidFill>
                  <a:schemeClr val="dk1"/>
                </a:solidFill>
                <a:latin typeface="Calibri"/>
                <a:ea typeface="Calibri"/>
                <a:cs typeface="Calibri"/>
                <a:sym typeface="Calibri"/>
              </a:rPr>
              <a:t> + Na</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NO</a:t>
            </a:r>
            <a:r>
              <a:rPr lang="en-US" sz="2800" b="0" i="0" u="none" strike="noStrike" cap="none" baseline="-25000">
                <a:solidFill>
                  <a:schemeClr val="dk1"/>
                </a:solidFill>
                <a:latin typeface="Calibri"/>
                <a:ea typeface="Calibri"/>
                <a:cs typeface="Calibri"/>
                <a:sym typeface="Calibri"/>
              </a:rPr>
              <a:t>3</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a:t>
            </a:r>
            <a:endParaRPr sz="1400" b="0" i="0" u="none" strike="noStrike" cap="none">
              <a:solidFill>
                <a:srgbClr val="000000"/>
              </a:solidFill>
              <a:latin typeface="Arial"/>
              <a:ea typeface="Arial"/>
              <a:cs typeface="Arial"/>
              <a:sym typeface="Arial"/>
            </a:endParaRPr>
          </a:p>
        </p:txBody>
      </p:sp>
      <p:grpSp>
        <p:nvGrpSpPr>
          <p:cNvPr id="202" name="Google Shape;202;p9"/>
          <p:cNvGrpSpPr/>
          <p:nvPr/>
        </p:nvGrpSpPr>
        <p:grpSpPr>
          <a:xfrm>
            <a:off x="2507183" y="4703535"/>
            <a:ext cx="8217498" cy="934528"/>
            <a:chOff x="2507183" y="4703535"/>
            <a:chExt cx="8217498" cy="934528"/>
          </a:xfrm>
        </p:grpSpPr>
        <p:pic>
          <p:nvPicPr>
            <p:cNvPr id="203" name="Google Shape;203;p9"/>
            <p:cNvPicPr preferRelativeResize="0"/>
            <p:nvPr/>
          </p:nvPicPr>
          <p:blipFill rotWithShape="1">
            <a:blip r:embed="rId4">
              <a:alphaModFix/>
            </a:blip>
            <a:srcRect/>
            <a:stretch/>
          </p:blipFill>
          <p:spPr>
            <a:xfrm>
              <a:off x="2507183" y="4772727"/>
              <a:ext cx="865336" cy="865336"/>
            </a:xfrm>
            <a:prstGeom prst="rect">
              <a:avLst/>
            </a:prstGeom>
            <a:noFill/>
            <a:ln>
              <a:noFill/>
            </a:ln>
          </p:spPr>
        </p:pic>
        <p:pic>
          <p:nvPicPr>
            <p:cNvPr id="204" name="Google Shape;204;p9"/>
            <p:cNvPicPr preferRelativeResize="0"/>
            <p:nvPr/>
          </p:nvPicPr>
          <p:blipFill rotWithShape="1">
            <a:blip r:embed="rId4">
              <a:alphaModFix/>
            </a:blip>
            <a:srcRect/>
            <a:stretch/>
          </p:blipFill>
          <p:spPr>
            <a:xfrm>
              <a:off x="4087087" y="4752495"/>
              <a:ext cx="865336" cy="865336"/>
            </a:xfrm>
            <a:prstGeom prst="rect">
              <a:avLst/>
            </a:prstGeom>
            <a:noFill/>
            <a:ln>
              <a:noFill/>
            </a:ln>
          </p:spPr>
        </p:pic>
        <p:pic>
          <p:nvPicPr>
            <p:cNvPr id="205" name="Google Shape;205;p9"/>
            <p:cNvPicPr preferRelativeResize="0"/>
            <p:nvPr/>
          </p:nvPicPr>
          <p:blipFill rotWithShape="1">
            <a:blip r:embed="rId4">
              <a:alphaModFix/>
            </a:blip>
            <a:srcRect/>
            <a:stretch/>
          </p:blipFill>
          <p:spPr>
            <a:xfrm>
              <a:off x="8346646" y="4703535"/>
              <a:ext cx="865336" cy="865336"/>
            </a:xfrm>
            <a:prstGeom prst="rect">
              <a:avLst/>
            </a:prstGeom>
            <a:noFill/>
            <a:ln>
              <a:noFill/>
            </a:ln>
          </p:spPr>
        </p:pic>
        <p:pic>
          <p:nvPicPr>
            <p:cNvPr id="206" name="Google Shape;206;p9"/>
            <p:cNvPicPr preferRelativeResize="0"/>
            <p:nvPr/>
          </p:nvPicPr>
          <p:blipFill rotWithShape="1">
            <a:blip r:embed="rId4">
              <a:alphaModFix/>
            </a:blip>
            <a:srcRect/>
            <a:stretch/>
          </p:blipFill>
          <p:spPr>
            <a:xfrm>
              <a:off x="9859345" y="4716742"/>
              <a:ext cx="865336" cy="865336"/>
            </a:xfrm>
            <a:prstGeom prst="rect">
              <a:avLst/>
            </a:prstGeom>
            <a:noFill/>
            <a:ln>
              <a:noFill/>
            </a:ln>
          </p:spPr>
        </p:pic>
      </p:grpSp>
      <p:grpSp>
        <p:nvGrpSpPr>
          <p:cNvPr id="207" name="Google Shape;207;p9"/>
          <p:cNvGrpSpPr/>
          <p:nvPr/>
        </p:nvGrpSpPr>
        <p:grpSpPr>
          <a:xfrm>
            <a:off x="2903609" y="5908593"/>
            <a:ext cx="8259601" cy="646331"/>
            <a:chOff x="2903609" y="5908593"/>
            <a:chExt cx="8259601" cy="646331"/>
          </a:xfrm>
        </p:grpSpPr>
        <p:sp>
          <p:nvSpPr>
            <p:cNvPr id="208" name="Google Shape;208;p9"/>
            <p:cNvSpPr/>
            <p:nvPr/>
          </p:nvSpPr>
          <p:spPr>
            <a:xfrm>
              <a:off x="2903609" y="6049438"/>
              <a:ext cx="4097628" cy="44191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Ag</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Cl</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(aq) →  </a:t>
              </a:r>
              <a:r>
                <a:rPr lang="en-US" sz="2800" b="0" i="0" u="none" strike="noStrike" cap="none">
                  <a:solidFill>
                    <a:schemeClr val="hlink"/>
                  </a:solidFill>
                  <a:latin typeface="Calibri"/>
                  <a:ea typeface="Calibri"/>
                  <a:cs typeface="Calibri"/>
                  <a:sym typeface="Calibri"/>
                </a:rPr>
                <a:t>AgCl(s)</a:t>
              </a:r>
              <a:endParaRPr sz="2800" b="0" i="0" u="none" strike="noStrike" cap="none">
                <a:solidFill>
                  <a:schemeClr val="dk1"/>
                </a:solidFill>
                <a:latin typeface="Calibri"/>
                <a:ea typeface="Calibri"/>
                <a:cs typeface="Calibri"/>
                <a:sym typeface="Calibri"/>
              </a:endParaRPr>
            </a:p>
          </p:txBody>
        </p:sp>
        <p:sp>
          <p:nvSpPr>
            <p:cNvPr id="209" name="Google Shape;209;p9"/>
            <p:cNvSpPr txBox="1"/>
            <p:nvPr/>
          </p:nvSpPr>
          <p:spPr>
            <a:xfrm>
              <a:off x="7001237" y="5908593"/>
              <a:ext cx="416197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85623"/>
                  </a:solidFill>
                  <a:latin typeface="Calibri"/>
                  <a:ea typeface="Calibri"/>
                  <a:cs typeface="Calibri"/>
                  <a:sym typeface="Calibri"/>
                </a:rPr>
                <a:t>= Net Ionic Equation </a:t>
              </a:r>
              <a:endParaRPr sz="3600" b="1" i="0" u="none" strike="noStrike" cap="none">
                <a:solidFill>
                  <a:srgbClr val="385623"/>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500"/>
                                        <p:tgtEl>
                                          <p:spTgt spid="198"/>
                                        </p:tgtEl>
                                      </p:cBhvr>
                                    </p:animEffect>
                                  </p:childTnLst>
                                </p:cTn>
                              </p:par>
                              <p:par>
                                <p:cTn id="13" presetID="10" presetClass="entr" presetSubtype="0" fill="hold" nodeType="with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500"/>
                                        <p:tgtEl>
                                          <p:spTgt spid="2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fade">
                                      <p:cBhvr>
                                        <p:cTn id="20" dur="500"/>
                                        <p:tgtEl>
                                          <p:spTgt spid="199"/>
                                        </p:tgtEl>
                                      </p:cBhvr>
                                    </p:animEffect>
                                  </p:childTnLst>
                                </p:cTn>
                              </p:par>
                              <p:par>
                                <p:cTn id="21" presetID="10" presetClass="entr" presetSubtype="0"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animEffect transition="in" filter="fade">
                                      <p:cBhvr>
                                        <p:cTn id="23" dur="500"/>
                                        <p:tgtEl>
                                          <p:spTgt spid="2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2"/>
                                        </p:tgtEl>
                                        <p:attrNameLst>
                                          <p:attrName>style.visibility</p:attrName>
                                        </p:attrNameLst>
                                      </p:cBhvr>
                                      <p:to>
                                        <p:strVal val="visible"/>
                                      </p:to>
                                    </p:set>
                                    <p:animEffect transition="in" filter="fade">
                                      <p:cBhvr>
                                        <p:cTn id="28" dur="500"/>
                                        <p:tgtEl>
                                          <p:spTgt spid="2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7"/>
                                        </p:tgtEl>
                                        <p:attrNameLst>
                                          <p:attrName>style.visibility</p:attrName>
                                        </p:attrNameLst>
                                      </p:cBhvr>
                                      <p:to>
                                        <p:strVal val="visible"/>
                                      </p:to>
                                    </p:set>
                                    <p:animEffect transition="in" filter="fade">
                                      <p:cBhvr>
                                        <p:cTn id="33"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1216</Words>
  <Application>Microsoft Office PowerPoint</Application>
  <PresentationFormat>Widescreen</PresentationFormat>
  <Paragraphs>147</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Solutions</vt:lpstr>
      <vt:lpstr>Colligative Properties</vt:lpstr>
      <vt:lpstr>PowerPoint Presentation</vt:lpstr>
      <vt:lpstr>PowerPoint Presentation</vt:lpstr>
      <vt:lpstr>Types of Solutions</vt:lpstr>
      <vt:lpstr>Solution Formation</vt:lpstr>
      <vt:lpstr>Factors Affecting the Rate of Dissolving</vt:lpstr>
      <vt:lpstr>Factors Affecting the Rate of Dissolving</vt:lpstr>
      <vt:lpstr>PowerPoint Presentation</vt:lpstr>
      <vt:lpstr>Saturation</vt:lpstr>
      <vt:lpstr>PowerPoint Presentation</vt:lpstr>
      <vt:lpstr>Solubility</vt:lpstr>
      <vt:lpstr>Solubility Curve</vt:lpstr>
      <vt:lpstr>Example problem (easy)</vt:lpstr>
      <vt:lpstr>Example Problem (moderate)</vt:lpstr>
      <vt:lpstr>Example  Problem  (difficult)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Drusky, Tristan</dc:creator>
  <cp:lastModifiedBy>Drusky, Tristan</cp:lastModifiedBy>
  <cp:revision>3</cp:revision>
  <dcterms:modified xsi:type="dcterms:W3CDTF">2021-05-12T20:01:01Z</dcterms:modified>
</cp:coreProperties>
</file>