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1" r:id="rId9"/>
    <p:sldId id="265" r:id="rId10"/>
    <p:sldId id="266" r:id="rId11"/>
    <p:sldId id="269" r:id="rId12"/>
    <p:sldId id="268" r:id="rId13"/>
    <p:sldId id="270" r:id="rId14"/>
    <p:sldId id="267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45" d="100"/>
          <a:sy n="45" d="100"/>
        </p:scale>
        <p:origin x="54" y="6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AF613-C26C-4C71-82E2-B741E5DFD1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F2A8A2-F091-469B-8E6C-59800B1F50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6A7AD-0854-4048-A62D-5DACDC4B9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EAD6-17A4-4138-ADD9-06CEF8CF4AB2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123CB9-2140-4276-890A-FB02990C0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F02F5E-6EA9-4019-9FBE-F818B3572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594F-A4F8-4EB1-B0A3-9280D9705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174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5D788-FDF1-4B9D-94F4-90BDF0D86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740102-F649-4EFD-8945-B4E0EB59CB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4E6268-9627-40FC-BB5F-42B69E10C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EAD6-17A4-4138-ADD9-06CEF8CF4AB2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DC9806-3496-4ED1-AC82-211958B50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3DF430-CC00-4EC2-8945-6DA310996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594F-A4F8-4EB1-B0A3-9280D9705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041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8CCEF0D-F7B4-43F5-BDA7-34E25A7DC5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F2B15C-675B-46B2-BC76-267F703767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C0A606-3D31-49A1-A51E-9AE090B2D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EAD6-17A4-4138-ADD9-06CEF8CF4AB2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F3CC8D-42C1-4B72-A698-080D221C1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7471F7-4BC9-4C26-9EFE-EE052FB5C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594F-A4F8-4EB1-B0A3-9280D9705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615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7E959-2ADF-4435-AE1E-8DFCBA8BB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39F8DE-9C41-46C7-8871-75A8FE38F8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A4B42A-4522-46E4-82E3-A6A9FF1C6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EAD6-17A4-4138-ADD9-06CEF8CF4AB2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138B1F-58CF-410B-8AD0-6A0E15858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02BF7D-8FB6-4DB2-A89F-DA9A087E1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594F-A4F8-4EB1-B0A3-9280D9705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28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2F871-DD65-434C-A139-05B7D56EF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DC66CB-029C-468E-A3BB-0CFC65E2DA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1455C5-6CA4-422E-8925-85F376FE2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EAD6-17A4-4138-ADD9-06CEF8CF4AB2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ACC76D-7258-4A53-A3E2-1FB05F299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007452-09AF-4422-951E-B6ADE0063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594F-A4F8-4EB1-B0A3-9280D9705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987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22486-39B3-4D3B-A594-EBC60F388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E52DA-1B68-4D22-802D-56E7940E46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C766D0-4C3C-4D50-B3C4-F2123BEB60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3A9EE6-35CD-49DD-8836-3F6267A9D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EAD6-17A4-4138-ADD9-06CEF8CF4AB2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AD9F99-6149-4843-9DC7-9A2FB7954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EBEEA3-FE60-4722-B9D5-1026DB09B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594F-A4F8-4EB1-B0A3-9280D9705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497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F9062-C9A9-4F5B-B3C1-4FB151902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FA5338-E15A-41E5-947E-BB5B8BA554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7FC3E6-15AA-436F-AB41-F559816842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79AA9D-A8C7-4450-94C0-D024F8B9B0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B4280C-1E6E-45D0-81AF-7189409FC8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E466F6-BA27-477B-9A25-9CBA1359B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EAD6-17A4-4138-ADD9-06CEF8CF4AB2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8922D8-51B7-40C5-8337-3030F3D48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F8B7BC-BBE6-46DD-82F7-3399740AA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594F-A4F8-4EB1-B0A3-9280D9705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16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3EB7E-B45E-48D7-B6B7-7B8CAFA09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B227EB-55B5-4C9D-B7C0-4CE95923A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EAD6-17A4-4138-ADD9-06CEF8CF4AB2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1963E9-6CCF-4DD1-BEA1-97A73EB34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99286F-9E25-4BBD-BD95-65F69609F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594F-A4F8-4EB1-B0A3-9280D9705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709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5F0B10-FEA6-4BA5-AD53-951969460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EAD6-17A4-4138-ADD9-06CEF8CF4AB2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27FBCA-30A7-4980-A5AA-382604000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B0C6B8-4B76-42EA-9BDF-26E7E156E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594F-A4F8-4EB1-B0A3-9280D9705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106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0E1BD-6738-4EF0-AB7E-5CFDC12DC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EA818-0831-4C06-BB8A-E1E8EA2E07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F00001-1176-4DBF-AAE6-EAA0482C5C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9B541F-31B0-43EA-9F20-00E23EF0D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EAD6-17A4-4138-ADD9-06CEF8CF4AB2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1E54B1-7208-4CDA-83E4-5F19515A8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E91A3-4437-4D73-83D9-40F07FC0F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594F-A4F8-4EB1-B0A3-9280D9705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567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90708-C96B-4FEB-BF98-F46153364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AF25A7-CFED-40B4-95EC-D6E375E4A8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A2D4B9-4624-40DD-BF8A-4A26C9EA45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035D5E-DBBE-453D-992C-9A0C20A73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EAD6-17A4-4138-ADD9-06CEF8CF4AB2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7A70E4-B61C-451E-8582-21CB66613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A268DC-4BAC-4D6C-8E86-A5F575E0A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594F-A4F8-4EB1-B0A3-9280D9705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5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8C8708-000C-4A8B-AB2A-739030809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573981-34B8-473E-8CFC-5F93B2D181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493434-1752-486E-AC5B-A3E9EF67D9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EEAD6-17A4-4138-ADD9-06CEF8CF4AB2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05197F-5F81-4EDC-ACC9-19B5393F5E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4FEB20-47F7-4016-8CCF-8D90A87C6A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5594F-A4F8-4EB1-B0A3-9280D9705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578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39652" y="1792706"/>
            <a:ext cx="3010761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00" b="1" dirty="0">
                <a:solidFill>
                  <a:srgbClr val="C00000"/>
                </a:solidFill>
                <a:latin typeface="Chiller" panose="04020404031007020602" pitchFamily="82" charset="0"/>
              </a:rPr>
              <a:t>Heat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34196" y="5026106"/>
            <a:ext cx="27222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Unit 7 Lesson </a:t>
            </a:r>
            <a:r>
              <a:rPr lang="en-US" sz="32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982494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1448" y="363348"/>
            <a:ext cx="91313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Heat equation (</a:t>
            </a:r>
            <a:r>
              <a:rPr lang="en-US" sz="3200" dirty="0">
                <a:solidFill>
                  <a:srgbClr val="FF0000"/>
                </a:solidFill>
              </a:rPr>
              <a:t>q  =  m </a:t>
            </a:r>
            <a:r>
              <a:rPr lang="en-US" sz="3200" dirty="0" err="1">
                <a:solidFill>
                  <a:srgbClr val="FF0000"/>
                </a:solidFill>
              </a:rPr>
              <a:t>c</a:t>
            </a:r>
            <a:r>
              <a:rPr lang="en-US" sz="3200" baseline="-25000" dirty="0" err="1">
                <a:solidFill>
                  <a:srgbClr val="FF0000"/>
                </a:solidFill>
              </a:rPr>
              <a:t>p</a:t>
            </a:r>
            <a:r>
              <a:rPr lang="en-US" sz="3200" baseline="-25000" dirty="0">
                <a:solidFill>
                  <a:srgbClr val="FF0000"/>
                </a:solidFill>
              </a:rPr>
              <a:t> </a:t>
            </a:r>
            <a:r>
              <a:rPr lang="en-US" sz="3200" dirty="0">
                <a:solidFill>
                  <a:srgbClr val="FF0000"/>
                </a:solidFill>
                <a:sym typeface="Symbol" pitchFamily="18" charset="2"/>
              </a:rPr>
              <a:t>T) 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variations: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84799" y="3613124"/>
                <a:ext cx="2736669" cy="11579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num>
                        <m:den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en-US" sz="4000" b="0" i="1" baseline="-25000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en-US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799" y="3613124"/>
                <a:ext cx="2736669" cy="1157946"/>
              </a:xfrm>
              <a:prstGeom prst="rect">
                <a:avLst/>
              </a:prstGeom>
              <a:blipFill rotWithShape="0">
                <a:blip r:embed="rId2"/>
                <a:stretch>
                  <a:fillRect b="-6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867103" y="3640939"/>
                <a:ext cx="2653236" cy="98834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4400" b="0" i="1" dirty="0"/>
                  <a:t>c</a:t>
                </a:r>
                <a:r>
                  <a:rPr lang="en-US" sz="4400" b="0" i="1" baseline="-25000" dirty="0"/>
                  <a:t>p</a:t>
                </a:r>
                <a:r>
                  <a:rPr lang="en-US" sz="4400" b="0" dirty="0"/>
                  <a:t> </a:t>
                </a:r>
                <a14:m>
                  <m:oMath xmlns:m="http://schemas.openxmlformats.org/officeDocument/2006/math"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4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 ∆</m:t>
                        </m:r>
                        <m:r>
                          <a:rPr lang="en-US" sz="4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den>
                    </m:f>
                  </m:oMath>
                </a14:m>
                <a:endParaRPr lang="en-US" sz="4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7103" y="3640939"/>
                <a:ext cx="2653236" cy="988347"/>
              </a:xfrm>
              <a:prstGeom prst="rect">
                <a:avLst/>
              </a:prstGeom>
              <a:blipFill rotWithShape="0">
                <a:blip r:embed="rId3"/>
                <a:stretch>
                  <a:fillRect l="-12615" t="-2469" b="-172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8335674" y="3575662"/>
                <a:ext cx="2867298" cy="11579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num>
                        <m:den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𝑐𝑝</m:t>
                          </m:r>
                        </m:den>
                      </m:f>
                    </m:oMath>
                  </m:oMathPara>
                </a14:m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5674" y="3575662"/>
                <a:ext cx="2867298" cy="1157946"/>
              </a:xfrm>
              <a:prstGeom prst="rect">
                <a:avLst/>
              </a:prstGeom>
              <a:blipFill rotWithShape="0">
                <a:blip r:embed="rId4"/>
                <a:stretch>
                  <a:fillRect b="-6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301448" y="5262088"/>
            <a:ext cx="1151356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asked to solve for </a:t>
            </a:r>
            <a:r>
              <a:rPr lang="en-US" sz="3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3200" baseline="-250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US" sz="3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3200" baseline="-250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solve for </a:t>
            </a:r>
            <a:r>
              <a:rPr lang="el-GR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T.   </a:t>
            </a:r>
          </a:p>
          <a:p>
            <a:pPr algn="ctr">
              <a:buFont typeface="Wingdings" pitchFamily="2" charset="2"/>
              <a:buNone/>
            </a:pPr>
            <a:r>
              <a:rPr lang="el-GR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 = </a:t>
            </a:r>
            <a:r>
              <a:rPr lang="en-US" sz="3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3200" baseline="-250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3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3200" baseline="-250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lang="en-US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46247" y="2059971"/>
            <a:ext cx="19752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800" dirty="0"/>
              <a:t>q  =  m </a:t>
            </a:r>
            <a:r>
              <a:rPr lang="en-US" sz="2800" dirty="0" err="1"/>
              <a:t>c</a:t>
            </a:r>
            <a:r>
              <a:rPr lang="en-US" sz="2800" baseline="-25000" dirty="0" err="1"/>
              <a:t>p</a:t>
            </a:r>
            <a:r>
              <a:rPr lang="en-US" sz="2800" baseline="-25000" dirty="0"/>
              <a:t> </a:t>
            </a:r>
            <a:r>
              <a:rPr lang="en-US" sz="2800" dirty="0">
                <a:sym typeface="Symbol" pitchFamily="18" charset="2"/>
              </a:rPr>
              <a:t>T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1207171" y="2583191"/>
            <a:ext cx="2243957" cy="538915"/>
            <a:chOff x="1207171" y="2583191"/>
            <a:chExt cx="2243957" cy="538915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2307626" y="2591038"/>
              <a:ext cx="1143502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1207171" y="2591038"/>
              <a:ext cx="910827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2423963" y="2598886"/>
              <a:ext cx="91082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buFont typeface="Wingdings" pitchFamily="2" charset="2"/>
                <a:buNone/>
              </a:pPr>
              <a:r>
                <a:rPr lang="en-US" sz="2800" dirty="0" err="1"/>
                <a:t>c</a:t>
              </a:r>
              <a:r>
                <a:rPr lang="en-US" sz="2800" baseline="-25000" dirty="0" err="1"/>
                <a:t>p</a:t>
              </a:r>
              <a:r>
                <a:rPr lang="en-US" sz="2800" baseline="-25000" dirty="0"/>
                <a:t> </a:t>
              </a:r>
              <a:r>
                <a:rPr lang="en-US" sz="2800" dirty="0">
                  <a:sym typeface="Symbol" pitchFamily="18" charset="2"/>
                </a:rPr>
                <a:t>T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207171" y="2583191"/>
              <a:ext cx="91082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buFont typeface="Wingdings" pitchFamily="2" charset="2"/>
                <a:buNone/>
              </a:pPr>
              <a:r>
                <a:rPr lang="en-US" sz="2800" dirty="0" err="1"/>
                <a:t>c</a:t>
              </a:r>
              <a:r>
                <a:rPr lang="en-US" sz="2800" baseline="-25000" dirty="0" err="1"/>
                <a:t>p</a:t>
              </a:r>
              <a:r>
                <a:rPr lang="en-US" sz="2800" baseline="-25000" dirty="0"/>
                <a:t> </a:t>
              </a:r>
              <a:r>
                <a:rPr lang="en-US" sz="2800" dirty="0">
                  <a:sym typeface="Symbol" pitchFamily="18" charset="2"/>
                </a:rPr>
                <a:t>T</a:t>
              </a:r>
            </a:p>
          </p:txBody>
        </p:sp>
      </p:grpSp>
      <p:sp>
        <p:nvSpPr>
          <p:cNvPr id="25" name="Rectangle 24"/>
          <p:cNvSpPr/>
          <p:nvPr/>
        </p:nvSpPr>
        <p:spPr>
          <a:xfrm>
            <a:off x="1120442" y="1240510"/>
            <a:ext cx="23743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Solve for mass</a:t>
            </a:r>
            <a:endParaRPr lang="en-U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flipV="1">
            <a:off x="2533857" y="2321581"/>
            <a:ext cx="345519" cy="66077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2910635" y="2321581"/>
            <a:ext cx="345519" cy="66077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4492460" y="1240510"/>
            <a:ext cx="34499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Solve for specific heat</a:t>
            </a:r>
            <a:endParaRPr lang="en-U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183884" y="2103481"/>
            <a:ext cx="19752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800" dirty="0"/>
              <a:t>q  =  m </a:t>
            </a:r>
            <a:r>
              <a:rPr lang="en-US" sz="2800" dirty="0" err="1"/>
              <a:t>c</a:t>
            </a:r>
            <a:r>
              <a:rPr lang="en-US" sz="2800" baseline="-25000" dirty="0" err="1"/>
              <a:t>p</a:t>
            </a:r>
            <a:r>
              <a:rPr lang="en-US" sz="2800" baseline="-25000" dirty="0"/>
              <a:t> </a:t>
            </a:r>
            <a:r>
              <a:rPr lang="en-US" sz="2800" dirty="0">
                <a:sym typeface="Symbol" pitchFamily="18" charset="2"/>
              </a:rPr>
              <a:t>T</a:t>
            </a:r>
          </a:p>
        </p:txBody>
      </p:sp>
      <p:grpSp>
        <p:nvGrpSpPr>
          <p:cNvPr id="51" name="Group 50"/>
          <p:cNvGrpSpPr/>
          <p:nvPr/>
        </p:nvGrpSpPr>
        <p:grpSpPr>
          <a:xfrm>
            <a:off x="4839999" y="2626701"/>
            <a:ext cx="2248766" cy="538915"/>
            <a:chOff x="4839999" y="2626701"/>
            <a:chExt cx="2248766" cy="53891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945263" y="2634548"/>
              <a:ext cx="1143502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4844808" y="2634548"/>
              <a:ext cx="910827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ectangle 33"/>
            <p:cNvSpPr/>
            <p:nvPr/>
          </p:nvSpPr>
          <p:spPr>
            <a:xfrm>
              <a:off x="6056791" y="2642396"/>
              <a:ext cx="92044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buFont typeface="Wingdings" pitchFamily="2" charset="2"/>
                <a:buNone/>
              </a:pPr>
              <a:r>
                <a:rPr lang="en-US" sz="2800" dirty="0"/>
                <a:t>m</a:t>
              </a:r>
              <a:r>
                <a:rPr lang="en-US" sz="2800" baseline="-25000" dirty="0"/>
                <a:t> </a:t>
              </a:r>
              <a:r>
                <a:rPr lang="en-US" sz="2800" dirty="0">
                  <a:sym typeface="Symbol" pitchFamily="18" charset="2"/>
                </a:rPr>
                <a:t>T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839999" y="2626701"/>
              <a:ext cx="92044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buFont typeface="Wingdings" pitchFamily="2" charset="2"/>
                <a:buNone/>
              </a:pPr>
              <a:r>
                <a:rPr lang="en-US" sz="2800" dirty="0"/>
                <a:t>m</a:t>
              </a:r>
              <a:r>
                <a:rPr lang="en-US" sz="2800" baseline="-25000" dirty="0"/>
                <a:t> </a:t>
              </a:r>
              <a:r>
                <a:rPr lang="en-US" sz="2800" dirty="0">
                  <a:sym typeface="Symbol" pitchFamily="18" charset="2"/>
                </a:rPr>
                <a:t>T</a:t>
              </a:r>
            </a:p>
          </p:txBody>
        </p:sp>
      </p:grpSp>
      <p:cxnSp>
        <p:nvCxnSpPr>
          <p:cNvPr id="37" name="Straight Connector 36"/>
          <p:cNvCxnSpPr/>
          <p:nvPr/>
        </p:nvCxnSpPr>
        <p:spPr>
          <a:xfrm flipH="1" flipV="1">
            <a:off x="6114441" y="2308088"/>
            <a:ext cx="137919" cy="679107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6629138" y="2326425"/>
            <a:ext cx="345519" cy="66077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7998715" y="1113897"/>
            <a:ext cx="38725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Solve for change in temperature</a:t>
            </a:r>
            <a:endParaRPr lang="en-U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9119331" y="2059971"/>
            <a:ext cx="19752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800" dirty="0"/>
              <a:t>q  =  m </a:t>
            </a:r>
            <a:r>
              <a:rPr lang="en-US" sz="2800" dirty="0" err="1"/>
              <a:t>c</a:t>
            </a:r>
            <a:r>
              <a:rPr lang="en-US" sz="2800" baseline="-25000" dirty="0" err="1"/>
              <a:t>p</a:t>
            </a:r>
            <a:r>
              <a:rPr lang="en-US" sz="2800" baseline="-25000" dirty="0"/>
              <a:t> </a:t>
            </a:r>
            <a:r>
              <a:rPr lang="en-US" sz="2800" dirty="0">
                <a:sym typeface="Symbol" pitchFamily="18" charset="2"/>
              </a:rPr>
              <a:t>T</a:t>
            </a:r>
          </a:p>
        </p:txBody>
      </p:sp>
      <p:grpSp>
        <p:nvGrpSpPr>
          <p:cNvPr id="52" name="Group 51"/>
          <p:cNvGrpSpPr/>
          <p:nvPr/>
        </p:nvGrpSpPr>
        <p:grpSpPr>
          <a:xfrm>
            <a:off x="8780255" y="2583191"/>
            <a:ext cx="2243957" cy="538915"/>
            <a:chOff x="8780255" y="2583191"/>
            <a:chExt cx="2243957" cy="538915"/>
          </a:xfrm>
        </p:grpSpPr>
        <p:cxnSp>
          <p:nvCxnSpPr>
            <p:cNvPr id="43" name="Straight Connector 42"/>
            <p:cNvCxnSpPr/>
            <p:nvPr/>
          </p:nvCxnSpPr>
          <p:spPr>
            <a:xfrm>
              <a:off x="9880710" y="2591038"/>
              <a:ext cx="1143502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8780255" y="2591038"/>
              <a:ext cx="910827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Rectangle 44"/>
            <p:cNvSpPr/>
            <p:nvPr/>
          </p:nvSpPr>
          <p:spPr>
            <a:xfrm>
              <a:off x="10023497" y="2598886"/>
              <a:ext cx="85792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buFont typeface="Wingdings" pitchFamily="2" charset="2"/>
                <a:buNone/>
              </a:pPr>
              <a:r>
                <a:rPr lang="en-US" sz="2800" dirty="0"/>
                <a:t>m</a:t>
              </a:r>
              <a:r>
                <a:rPr lang="en-US" sz="2800" baseline="-25000" dirty="0"/>
                <a:t> </a:t>
              </a:r>
              <a:r>
                <a:rPr lang="en-US" sz="2800" dirty="0" err="1"/>
                <a:t>c</a:t>
              </a:r>
              <a:r>
                <a:rPr lang="en-US" sz="2800" baseline="-25000" dirty="0" err="1"/>
                <a:t>p</a:t>
              </a:r>
              <a:r>
                <a:rPr lang="en-US" sz="2800" baseline="-25000" dirty="0"/>
                <a:t> </a:t>
              </a:r>
              <a:endParaRPr lang="en-US" sz="2800" dirty="0">
                <a:sym typeface="Symbol" pitchFamily="18" charset="2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8806705" y="2583191"/>
              <a:ext cx="85792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buFont typeface="Wingdings" pitchFamily="2" charset="2"/>
                <a:buNone/>
              </a:pPr>
              <a:r>
                <a:rPr lang="en-US" sz="2800" dirty="0"/>
                <a:t>m</a:t>
              </a:r>
              <a:r>
                <a:rPr lang="en-US" sz="2800" baseline="-25000" dirty="0"/>
                <a:t> </a:t>
              </a:r>
              <a:r>
                <a:rPr lang="en-US" sz="2800" dirty="0" err="1"/>
                <a:t>c</a:t>
              </a:r>
              <a:r>
                <a:rPr lang="en-US" sz="2800" baseline="-25000" dirty="0" err="1"/>
                <a:t>p</a:t>
              </a:r>
              <a:r>
                <a:rPr lang="en-US" sz="2800" baseline="-25000" dirty="0"/>
                <a:t> </a:t>
              </a:r>
              <a:endParaRPr lang="en-US" sz="2800" dirty="0">
                <a:sym typeface="Symbol" pitchFamily="18" charset="2"/>
              </a:endParaRPr>
            </a:p>
          </p:txBody>
        </p:sp>
      </p:grpSp>
      <p:cxnSp>
        <p:nvCxnSpPr>
          <p:cNvPr id="47" name="Straight Connector 46"/>
          <p:cNvCxnSpPr/>
          <p:nvPr/>
        </p:nvCxnSpPr>
        <p:spPr>
          <a:xfrm flipH="1" flipV="1">
            <a:off x="10052251" y="2258258"/>
            <a:ext cx="137919" cy="679107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 flipV="1">
            <a:off x="10379798" y="2321581"/>
            <a:ext cx="187150" cy="615784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521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2" grpId="0"/>
      <p:bldP spid="25" grpId="0"/>
      <p:bldP spid="29" grpId="0"/>
      <p:bldP spid="31" grpId="0"/>
      <p:bldP spid="40" grpId="0"/>
      <p:bldP spid="4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1447" y="50327"/>
            <a:ext cx="54479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Example:</a:t>
            </a:r>
          </a:p>
        </p:txBody>
      </p:sp>
      <p:sp>
        <p:nvSpPr>
          <p:cNvPr id="3" name="Rectangle 2"/>
          <p:cNvSpPr/>
          <p:nvPr/>
        </p:nvSpPr>
        <p:spPr>
          <a:xfrm>
            <a:off x="301447" y="671501"/>
            <a:ext cx="1151356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dirty="0"/>
              <a:t>A 352 g sample of an unknown substance was heated from 40.0</a:t>
            </a:r>
            <a:r>
              <a:rPr lang="en-US" altLang="en-US" sz="3200" dirty="0">
                <a:cs typeface="Arial" panose="020B0604020202020204" pitchFamily="34" charset="0"/>
              </a:rPr>
              <a:t>°</a:t>
            </a:r>
            <a:r>
              <a:rPr lang="en-US" altLang="en-US" sz="3200" dirty="0"/>
              <a:t>C to 100.0</a:t>
            </a:r>
            <a:r>
              <a:rPr lang="en-US" altLang="en-US" sz="3200" dirty="0">
                <a:cs typeface="Arial" panose="020B0604020202020204" pitchFamily="34" charset="0"/>
              </a:rPr>
              <a:t>°</a:t>
            </a:r>
            <a:r>
              <a:rPr lang="en-US" altLang="en-US" sz="3200" dirty="0"/>
              <a:t>C. In the process, the substance absorbed 8120 J of energy. What is the specific heat of the substance?  ID the unknown.</a:t>
            </a:r>
          </a:p>
        </p:txBody>
      </p:sp>
      <p:sp>
        <p:nvSpPr>
          <p:cNvPr id="4" name="Rectangle 3"/>
          <p:cNvSpPr/>
          <p:nvPr/>
        </p:nvSpPr>
        <p:spPr>
          <a:xfrm>
            <a:off x="396118" y="2309053"/>
            <a:ext cx="22317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3200" dirty="0"/>
              <a:t>q  =  m </a:t>
            </a:r>
            <a:r>
              <a:rPr lang="en-US" sz="3200" dirty="0" err="1"/>
              <a:t>c</a:t>
            </a:r>
            <a:r>
              <a:rPr lang="en-US" sz="3200" baseline="-25000" dirty="0" err="1"/>
              <a:t>p</a:t>
            </a:r>
            <a:r>
              <a:rPr lang="en-US" sz="3200" baseline="-25000" dirty="0"/>
              <a:t> </a:t>
            </a:r>
            <a:r>
              <a:rPr lang="en-US" sz="3200" dirty="0">
                <a:sym typeface="Symbol" pitchFamily="18" charset="2"/>
              </a:rPr>
              <a:t>T</a:t>
            </a:r>
          </a:p>
        </p:txBody>
      </p:sp>
      <p:sp>
        <p:nvSpPr>
          <p:cNvPr id="5" name="Rectangle 4"/>
          <p:cNvSpPr/>
          <p:nvPr/>
        </p:nvSpPr>
        <p:spPr>
          <a:xfrm>
            <a:off x="396118" y="2977653"/>
            <a:ext cx="17251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q  = 8120 J</a:t>
            </a:r>
          </a:p>
        </p:txBody>
      </p:sp>
      <p:sp>
        <p:nvSpPr>
          <p:cNvPr id="6" name="Rectangle 5"/>
          <p:cNvSpPr/>
          <p:nvPr/>
        </p:nvSpPr>
        <p:spPr>
          <a:xfrm>
            <a:off x="372054" y="3521144"/>
            <a:ext cx="16129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m = 352 g</a:t>
            </a:r>
          </a:p>
        </p:txBody>
      </p:sp>
      <p:sp>
        <p:nvSpPr>
          <p:cNvPr id="7" name="Rectangle 6"/>
          <p:cNvSpPr/>
          <p:nvPr/>
        </p:nvSpPr>
        <p:spPr>
          <a:xfrm>
            <a:off x="396118" y="4188363"/>
            <a:ext cx="10102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/>
              <a:t>C</a:t>
            </a:r>
            <a:r>
              <a:rPr lang="en-US" sz="2800" baseline="-25000" dirty="0" err="1"/>
              <a:t>p</a:t>
            </a:r>
            <a:r>
              <a:rPr lang="en-US" sz="2800" dirty="0"/>
              <a:t> = ?</a:t>
            </a:r>
          </a:p>
        </p:txBody>
      </p:sp>
      <p:cxnSp>
        <p:nvCxnSpPr>
          <p:cNvPr id="23" name="Straight Arrow Connector 22"/>
          <p:cNvCxnSpPr>
            <a:stCxn id="4" idx="3"/>
          </p:cNvCxnSpPr>
          <p:nvPr/>
        </p:nvCxnSpPr>
        <p:spPr>
          <a:xfrm flipV="1">
            <a:off x="2627819" y="2601440"/>
            <a:ext cx="397628" cy="1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113918" y="2172860"/>
                <a:ext cx="2682518" cy="8236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3600" b="0" i="1" dirty="0"/>
                  <a:t>c</a:t>
                </a:r>
                <a:r>
                  <a:rPr lang="en-US" sz="3600" b="0" i="1" baseline="-25000" dirty="0"/>
                  <a:t>p</a:t>
                </a:r>
                <a:r>
                  <a:rPr lang="en-US" sz="3600" b="0" dirty="0"/>
                  <a:t>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4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 ∆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den>
                    </m:f>
                  </m:oMath>
                </a14:m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3918" y="2172860"/>
                <a:ext cx="2682518" cy="823687"/>
              </a:xfrm>
              <a:prstGeom prst="rect">
                <a:avLst/>
              </a:prstGeom>
              <a:blipFill rotWithShape="0">
                <a:blip r:embed="rId2"/>
                <a:stretch>
                  <a:fillRect l="-10455" t="-1471" b="-154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574635" y="2263790"/>
                <a:ext cx="3912859" cy="85818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3200" b="0" i="1" dirty="0"/>
                  <a:t>c</a:t>
                </a:r>
                <a:r>
                  <a:rPr lang="en-US" sz="3200" b="0" i="1" baseline="-25000" dirty="0"/>
                  <a:t>p</a:t>
                </a:r>
                <a:r>
                  <a:rPr lang="en-US" sz="3200" b="0" dirty="0"/>
                  <a:t>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8120 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𝐽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(352 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)( 60.0°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4635" y="2263790"/>
                <a:ext cx="3912859" cy="858184"/>
              </a:xfrm>
              <a:prstGeom prst="rect">
                <a:avLst/>
              </a:prstGeom>
              <a:blipFill rotWithShape="0">
                <a:blip r:embed="rId3"/>
                <a:stretch>
                  <a:fillRect l="-6396" b="-56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Rectangle 34"/>
          <p:cNvSpPr/>
          <p:nvPr/>
        </p:nvSpPr>
        <p:spPr>
          <a:xfrm>
            <a:off x="396118" y="4919709"/>
            <a:ext cx="3174267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ym typeface="Symbol" pitchFamily="18" charset="2"/>
              </a:rPr>
              <a:t>T = </a:t>
            </a:r>
            <a:r>
              <a:rPr lang="en-US" sz="2800" dirty="0" err="1">
                <a:sym typeface="Symbol" pitchFamily="18" charset="2"/>
              </a:rPr>
              <a:t>T</a:t>
            </a:r>
            <a:r>
              <a:rPr lang="en-US" sz="2800" baseline="-25000" dirty="0" err="1">
                <a:sym typeface="Symbol" pitchFamily="18" charset="2"/>
              </a:rPr>
              <a:t>f</a:t>
            </a:r>
            <a:r>
              <a:rPr lang="en-US" sz="2800" dirty="0">
                <a:sym typeface="Symbol" pitchFamily="18" charset="2"/>
              </a:rPr>
              <a:t> – </a:t>
            </a:r>
            <a:r>
              <a:rPr lang="en-US" sz="2800" dirty="0" err="1">
                <a:sym typeface="Symbol" pitchFamily="18" charset="2"/>
              </a:rPr>
              <a:t>T</a:t>
            </a:r>
            <a:r>
              <a:rPr lang="en-US" sz="2800" baseline="-25000" dirty="0" err="1">
                <a:sym typeface="Symbol" pitchFamily="18" charset="2"/>
              </a:rPr>
              <a:t>i</a:t>
            </a:r>
            <a:r>
              <a:rPr lang="en-US" sz="2800" baseline="-25000" dirty="0">
                <a:sym typeface="Symbol" pitchFamily="18" charset="2"/>
              </a:rPr>
              <a:t> </a:t>
            </a:r>
            <a:r>
              <a:rPr lang="en-US" sz="2800" dirty="0">
                <a:sym typeface="Symbol" pitchFamily="18" charset="2"/>
              </a:rPr>
              <a:t> </a:t>
            </a:r>
          </a:p>
          <a:p>
            <a:r>
              <a:rPr lang="en-US" sz="2800" dirty="0">
                <a:sym typeface="Symbol" pitchFamily="18" charset="2"/>
              </a:rPr>
              <a:t>      = 100°C – 40.0°C </a:t>
            </a:r>
          </a:p>
          <a:p>
            <a:r>
              <a:rPr lang="en-US" sz="2800" dirty="0">
                <a:sym typeface="Symbol" pitchFamily="18" charset="2"/>
              </a:rPr>
              <a:t>      = 60.0°C</a:t>
            </a:r>
            <a:endParaRPr lang="en-US" sz="2800" baseline="-25000" dirty="0"/>
          </a:p>
        </p:txBody>
      </p:sp>
      <p:sp>
        <p:nvSpPr>
          <p:cNvPr id="36" name="Rectangle 35"/>
          <p:cNvSpPr/>
          <p:nvPr/>
        </p:nvSpPr>
        <p:spPr>
          <a:xfrm>
            <a:off x="6745006" y="3569094"/>
            <a:ext cx="31720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0" i="1" dirty="0" err="1"/>
              <a:t>c</a:t>
            </a:r>
            <a:r>
              <a:rPr lang="en-US" sz="3200" b="0" i="1" baseline="-25000" dirty="0" err="1"/>
              <a:t>p</a:t>
            </a:r>
            <a:r>
              <a:rPr lang="en-US" sz="3200" dirty="0"/>
              <a:t> = 0.38446 J/</a:t>
            </a:r>
            <a:r>
              <a:rPr lang="en-US" sz="3200" dirty="0" err="1"/>
              <a:t>g</a:t>
            </a:r>
            <a:r>
              <a:rPr lang="en-US" sz="3200" dirty="0" err="1">
                <a:sym typeface="Symbol" pitchFamily="18" charset="2"/>
              </a:rPr>
              <a:t>°C</a:t>
            </a:r>
            <a:endParaRPr lang="en-US" sz="3200" dirty="0"/>
          </a:p>
        </p:txBody>
      </p:sp>
      <p:grpSp>
        <p:nvGrpSpPr>
          <p:cNvPr id="37" name="Group 36"/>
          <p:cNvGrpSpPr/>
          <p:nvPr/>
        </p:nvGrpSpPr>
        <p:grpSpPr>
          <a:xfrm>
            <a:off x="4585782" y="4600989"/>
            <a:ext cx="4647678" cy="1598935"/>
            <a:chOff x="5037744" y="4585691"/>
            <a:chExt cx="4647678" cy="1598935"/>
          </a:xfrm>
        </p:grpSpPr>
        <p:sp>
          <p:nvSpPr>
            <p:cNvPr id="38" name="Explosion 1 37"/>
            <p:cNvSpPr/>
            <p:nvPr/>
          </p:nvSpPr>
          <p:spPr>
            <a:xfrm>
              <a:off x="5037744" y="4585691"/>
              <a:ext cx="4647678" cy="1598935"/>
            </a:xfrm>
            <a:prstGeom prst="irregularSeal1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5855512" y="4992608"/>
              <a:ext cx="2755306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="0" i="1" dirty="0" err="1"/>
                <a:t>c</a:t>
              </a:r>
              <a:r>
                <a:rPr lang="en-US" sz="3200" b="0" i="1" baseline="-25000" dirty="0" err="1"/>
                <a:t>p</a:t>
              </a:r>
              <a:r>
                <a:rPr lang="en-US" sz="3200" dirty="0"/>
                <a:t> = 0.384 J/</a:t>
              </a:r>
              <a:r>
                <a:rPr lang="en-US" sz="3200" dirty="0" err="1"/>
                <a:t>g</a:t>
              </a:r>
              <a:r>
                <a:rPr lang="en-US" sz="3200" dirty="0" err="1">
                  <a:sym typeface="Symbol" pitchFamily="18" charset="2"/>
                </a:rPr>
                <a:t>°C</a:t>
              </a:r>
              <a:endParaRPr lang="en-US" sz="3200" dirty="0"/>
            </a:p>
          </p:txBody>
        </p:sp>
      </p:grpSp>
      <p:cxnSp>
        <p:nvCxnSpPr>
          <p:cNvPr id="40" name="Straight Connector 39"/>
          <p:cNvCxnSpPr/>
          <p:nvPr/>
        </p:nvCxnSpPr>
        <p:spPr>
          <a:xfrm flipV="1">
            <a:off x="7522117" y="3853543"/>
            <a:ext cx="1373689" cy="793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957807" y="5011975"/>
            <a:ext cx="15177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accent2">
                    <a:lumMod val="75000"/>
                  </a:schemeClr>
                </a:solidFill>
              </a:rPr>
              <a:t>copper</a:t>
            </a:r>
          </a:p>
        </p:txBody>
      </p:sp>
    </p:spTree>
    <p:extLst>
      <p:ext uri="{BB962C8B-B14F-4D97-AF65-F5344CB8AC3E}">
        <p14:creationId xmlns:p14="http://schemas.microsoft.com/office/powerpoint/2010/main" val="3863879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33" grpId="0"/>
      <p:bldP spid="34" grpId="0"/>
      <p:bldP spid="36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1448" y="363348"/>
            <a:ext cx="54479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Example:</a:t>
            </a:r>
          </a:p>
        </p:txBody>
      </p:sp>
      <p:sp>
        <p:nvSpPr>
          <p:cNvPr id="3" name="Rectangle 2"/>
          <p:cNvSpPr/>
          <p:nvPr/>
        </p:nvSpPr>
        <p:spPr>
          <a:xfrm>
            <a:off x="301448" y="1090409"/>
            <a:ext cx="1151356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dirty="0"/>
              <a:t>A 4.50 g nugget of pure gold absorbed 276 J of heat. What was the final temperature of the gold if the initial temperature was 25.0</a:t>
            </a:r>
            <a:r>
              <a:rPr lang="en-US" altLang="en-US" sz="3200" dirty="0">
                <a:cs typeface="Arial" panose="020B0604020202020204" pitchFamily="34" charset="0"/>
              </a:rPr>
              <a:t>°</a:t>
            </a:r>
            <a:r>
              <a:rPr lang="en-US" altLang="en-US" sz="3200" dirty="0"/>
              <a:t>C?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6118" y="2309053"/>
            <a:ext cx="22317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3200" dirty="0"/>
              <a:t>q  =  m </a:t>
            </a:r>
            <a:r>
              <a:rPr lang="en-US" sz="3200" dirty="0" err="1"/>
              <a:t>c</a:t>
            </a:r>
            <a:r>
              <a:rPr lang="en-US" sz="3200" baseline="-25000" dirty="0" err="1"/>
              <a:t>p</a:t>
            </a:r>
            <a:r>
              <a:rPr lang="en-US" sz="3200" baseline="-25000" dirty="0"/>
              <a:t> </a:t>
            </a:r>
            <a:r>
              <a:rPr lang="en-US" sz="3200" dirty="0">
                <a:sym typeface="Symbol" pitchFamily="18" charset="2"/>
              </a:rPr>
              <a:t>T</a:t>
            </a:r>
          </a:p>
        </p:txBody>
      </p:sp>
      <p:sp>
        <p:nvSpPr>
          <p:cNvPr id="5" name="Rectangle 4"/>
          <p:cNvSpPr/>
          <p:nvPr/>
        </p:nvSpPr>
        <p:spPr>
          <a:xfrm>
            <a:off x="396118" y="2977653"/>
            <a:ext cx="15424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q  = 276 J</a:t>
            </a:r>
          </a:p>
        </p:txBody>
      </p:sp>
      <p:sp>
        <p:nvSpPr>
          <p:cNvPr id="6" name="Rectangle 5"/>
          <p:cNvSpPr/>
          <p:nvPr/>
        </p:nvSpPr>
        <p:spPr>
          <a:xfrm>
            <a:off x="372054" y="3521144"/>
            <a:ext cx="17043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m = 4.50 g</a:t>
            </a:r>
          </a:p>
        </p:txBody>
      </p:sp>
      <p:sp>
        <p:nvSpPr>
          <p:cNvPr id="7" name="Rectangle 6"/>
          <p:cNvSpPr/>
          <p:nvPr/>
        </p:nvSpPr>
        <p:spPr>
          <a:xfrm>
            <a:off x="396118" y="4188363"/>
            <a:ext cx="7617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/>
              <a:t>C</a:t>
            </a:r>
            <a:r>
              <a:rPr lang="en-US" sz="2800" baseline="-25000" dirty="0" err="1"/>
              <a:t>p</a:t>
            </a:r>
            <a:r>
              <a:rPr lang="en-US" sz="2800" dirty="0"/>
              <a:t> =</a:t>
            </a:r>
          </a:p>
        </p:txBody>
      </p:sp>
      <p:sp>
        <p:nvSpPr>
          <p:cNvPr id="8" name="Rectangle 7"/>
          <p:cNvSpPr/>
          <p:nvPr/>
        </p:nvSpPr>
        <p:spPr>
          <a:xfrm>
            <a:off x="396118" y="4795408"/>
            <a:ext cx="184537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>
                <a:sym typeface="Symbol" pitchFamily="18" charset="2"/>
              </a:rPr>
              <a:t>T</a:t>
            </a:r>
            <a:r>
              <a:rPr lang="en-US" sz="2800" baseline="-25000" dirty="0" err="1">
                <a:sym typeface="Symbol" pitchFamily="18" charset="2"/>
              </a:rPr>
              <a:t>i</a:t>
            </a:r>
            <a:r>
              <a:rPr lang="en-US" sz="2800" dirty="0">
                <a:sym typeface="Symbol" pitchFamily="18" charset="2"/>
              </a:rPr>
              <a:t> = 25.0</a:t>
            </a:r>
            <a:r>
              <a:rPr lang="en-US" sz="2800" dirty="0"/>
              <a:t>°C</a:t>
            </a:r>
            <a:r>
              <a:rPr lang="en-US" sz="2800" baseline="-25000" dirty="0">
                <a:sym typeface="Symbol" pitchFamily="18" charset="2"/>
              </a:rPr>
              <a:t> </a:t>
            </a:r>
            <a:r>
              <a:rPr lang="en-US" sz="2800" dirty="0">
                <a:sym typeface="Symbol" pitchFamily="18" charset="2"/>
              </a:rPr>
              <a:t> </a:t>
            </a:r>
          </a:p>
          <a:p>
            <a:r>
              <a:rPr lang="en-US" sz="2800" dirty="0" err="1">
                <a:sym typeface="Symbol" pitchFamily="18" charset="2"/>
              </a:rPr>
              <a:t>T</a:t>
            </a:r>
            <a:r>
              <a:rPr lang="en-US" sz="2800" baseline="-25000" dirty="0" err="1">
                <a:sym typeface="Symbol" pitchFamily="18" charset="2"/>
              </a:rPr>
              <a:t>f</a:t>
            </a:r>
            <a:r>
              <a:rPr lang="en-US" sz="2800" dirty="0">
                <a:sym typeface="Symbol" pitchFamily="18" charset="2"/>
              </a:rPr>
              <a:t> = ?  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7400222" y="3307248"/>
                <a:ext cx="238385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sz="2800" dirty="0"/>
                  <a:t>  = 475.45</a:t>
                </a:r>
                <a:r>
                  <a:rPr lang="en-US" altLang="en-US" sz="2800" dirty="0">
                    <a:cs typeface="Arial" panose="020B0604020202020204" pitchFamily="34" charset="0"/>
                  </a:rPr>
                  <a:t>°</a:t>
                </a:r>
                <a:r>
                  <a:rPr lang="en-US" altLang="en-US" sz="2800" dirty="0"/>
                  <a:t>C</a:t>
                </a:r>
                <a:endParaRPr lang="en-US" sz="28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0222" y="3307248"/>
                <a:ext cx="2383858" cy="523220"/>
              </a:xfrm>
              <a:prstGeom prst="rect">
                <a:avLst/>
              </a:prstGeom>
              <a:blipFill rotWithShape="0">
                <a:blip r:embed="rId2"/>
                <a:stretch>
                  <a:fillRect t="-15294" r="-3325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/>
          <p:cNvCxnSpPr/>
          <p:nvPr/>
        </p:nvCxnSpPr>
        <p:spPr>
          <a:xfrm flipV="1">
            <a:off x="7632051" y="2734937"/>
            <a:ext cx="348916" cy="26161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9560762" y="2721366"/>
            <a:ext cx="223318" cy="289369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9088940" y="2721366"/>
            <a:ext cx="348916" cy="26161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8752756" y="2298174"/>
            <a:ext cx="348916" cy="26161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6267092" y="4437065"/>
            <a:ext cx="4647678" cy="1598935"/>
            <a:chOff x="5058977" y="4579531"/>
            <a:chExt cx="4647678" cy="1598935"/>
          </a:xfrm>
        </p:grpSpPr>
        <p:sp>
          <p:nvSpPr>
            <p:cNvPr id="17" name="Explosion 1 16"/>
            <p:cNvSpPr/>
            <p:nvPr/>
          </p:nvSpPr>
          <p:spPr>
            <a:xfrm>
              <a:off x="5058977" y="4579531"/>
              <a:ext cx="4647678" cy="1598935"/>
            </a:xfrm>
            <a:prstGeom prst="irregularSeal1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Rectangle 15"/>
                <p:cNvSpPr/>
                <p:nvPr/>
              </p:nvSpPr>
              <p:spPr>
                <a:xfrm>
                  <a:off x="6374197" y="5062175"/>
                  <a:ext cx="2001702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  <m:r>
                        <a:rPr lang="en-US" sz="3200" b="0" i="1" baseline="-250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</m:oMath>
                  </a14:m>
                  <a:r>
                    <a:rPr lang="en-US" sz="3200" dirty="0"/>
                    <a:t>= 500.</a:t>
                  </a:r>
                  <a:r>
                    <a:rPr lang="en-US" altLang="en-US" sz="3200" dirty="0">
                      <a:cs typeface="Arial" panose="020B0604020202020204" pitchFamily="34" charset="0"/>
                    </a:rPr>
                    <a:t>°</a:t>
                  </a:r>
                  <a:r>
                    <a:rPr lang="en-US" altLang="en-US" sz="3200" dirty="0"/>
                    <a:t>C</a:t>
                  </a:r>
                  <a:endParaRPr lang="en-US" sz="3200" dirty="0"/>
                </a:p>
              </p:txBody>
            </p:sp>
          </mc:Choice>
          <mc:Fallback xmlns="">
            <p:sp>
              <p:nvSpPr>
                <p:cNvPr id="16" name="Rectangle 1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74197" y="5062175"/>
                  <a:ext cx="2001702" cy="584775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t="-15625" r="-7012" b="-3437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1" name="Rectangle 20"/>
          <p:cNvSpPr/>
          <p:nvPr/>
        </p:nvSpPr>
        <p:spPr>
          <a:xfrm>
            <a:off x="2934792" y="4044364"/>
            <a:ext cx="2291132" cy="95410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LOOK in your ref. packet!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63510" y="4191087"/>
            <a:ext cx="18712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0.129 J/</a:t>
            </a:r>
            <a:r>
              <a:rPr lang="en-US" sz="2800" dirty="0" err="1"/>
              <a:t>g°C</a:t>
            </a:r>
            <a:r>
              <a:rPr lang="en-US" sz="2800" baseline="-25000" dirty="0"/>
              <a:t> 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907198" y="2251296"/>
                <a:ext cx="2240084" cy="7853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𝑐𝑝</m:t>
                          </m:r>
                        </m:den>
                      </m:f>
                    </m:oMath>
                  </m:oMathPara>
                </a14:m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7198" y="2251296"/>
                <a:ext cx="2240084" cy="785343"/>
              </a:xfrm>
              <a:prstGeom prst="rect">
                <a:avLst/>
              </a:prstGeom>
              <a:blipFill rotWithShape="0">
                <a:blip r:embed="rId4"/>
                <a:stretch>
                  <a:fillRect b="-10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Arrow Connector 22"/>
          <p:cNvCxnSpPr>
            <a:stCxn id="4" idx="3"/>
          </p:cNvCxnSpPr>
          <p:nvPr/>
        </p:nvCxnSpPr>
        <p:spPr>
          <a:xfrm flipV="1">
            <a:off x="2627819" y="2601440"/>
            <a:ext cx="397628" cy="1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2469414" y="367361"/>
            <a:ext cx="94439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****If asked to solve for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800" baseline="-25000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800" baseline="-25000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solve for </a:t>
            </a: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T.      </a:t>
            </a: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 =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800" baseline="-25000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800" baseline="-25000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lang="en-US" sz="28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609758" y="2169552"/>
                <a:ext cx="5174181" cy="88588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276 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(4.50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) (0.129 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°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9758" y="2169552"/>
                <a:ext cx="5174181" cy="88588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Rectangle 27"/>
          <p:cNvSpPr/>
          <p:nvPr/>
        </p:nvSpPr>
        <p:spPr>
          <a:xfrm>
            <a:off x="7002851" y="3886846"/>
            <a:ext cx="35412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800" dirty="0">
                <a:cs typeface="Arial" panose="020B0604020202020204" pitchFamily="34" charset="0"/>
              </a:rPr>
              <a:t>475.45</a:t>
            </a:r>
            <a:r>
              <a:rPr lang="en-US" sz="2800" dirty="0"/>
              <a:t>°C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8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800" dirty="0">
                <a:sym typeface="Symbol" pitchFamily="18" charset="2"/>
              </a:rPr>
              <a:t>25.0</a:t>
            </a:r>
            <a:r>
              <a:rPr lang="en-US" sz="2800" dirty="0"/>
              <a:t>°C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004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0" grpId="0"/>
      <p:bldP spid="21" grpId="0" animBg="1"/>
      <p:bldP spid="11" grpId="0"/>
      <p:bldP spid="22" grpId="0"/>
      <p:bldP spid="24" grpId="0"/>
      <p:bldP spid="25" grpId="0"/>
      <p:bldP spid="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49905" y="1997243"/>
            <a:ext cx="7462299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00" b="1" dirty="0">
                <a:solidFill>
                  <a:srgbClr val="C00000"/>
                </a:solidFill>
                <a:latin typeface="Chiller" panose="04020404031007020602" pitchFamily="82" charset="0"/>
              </a:rPr>
              <a:t>Calorimetry</a:t>
            </a:r>
          </a:p>
        </p:txBody>
      </p:sp>
    </p:spTree>
    <p:extLst>
      <p:ext uri="{BB962C8B-B14F-4D97-AF65-F5344CB8AC3E}">
        <p14:creationId xmlns:p14="http://schemas.microsoft.com/office/powerpoint/2010/main" val="1055285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9500" y="355465"/>
            <a:ext cx="11202751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Calorimetry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process of measuring the amount of heat absorbed or released by a substance/chemical reaction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279500" y="2166686"/>
            <a:ext cx="58927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32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calorimeter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is a device that can measure how much heat is released or absorbed.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49" t="18912" r="22208" b="3013"/>
          <a:stretch/>
        </p:blipFill>
        <p:spPr>
          <a:xfrm>
            <a:off x="7236822" y="1685107"/>
            <a:ext cx="4088675" cy="483207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79500" y="4584785"/>
            <a:ext cx="516420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allows for experimental determination of 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38154149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49" t="18912" r="22208" b="3013"/>
          <a:stretch/>
        </p:blipFill>
        <p:spPr>
          <a:xfrm>
            <a:off x="216569" y="281444"/>
            <a:ext cx="5357834" cy="633198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003759" y="440977"/>
            <a:ext cx="572703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If the water heats up, the system (sample) released energy (-q)</a:t>
            </a:r>
          </a:p>
        </p:txBody>
      </p:sp>
      <p:sp>
        <p:nvSpPr>
          <p:cNvPr id="4" name="Rectangle 3"/>
          <p:cNvSpPr/>
          <p:nvPr/>
        </p:nvSpPr>
        <p:spPr>
          <a:xfrm>
            <a:off x="1744561" y="5121260"/>
            <a:ext cx="5677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-q</a:t>
            </a:r>
          </a:p>
        </p:txBody>
      </p:sp>
      <p:sp>
        <p:nvSpPr>
          <p:cNvPr id="5" name="Rectangle 4"/>
          <p:cNvSpPr/>
          <p:nvPr/>
        </p:nvSpPr>
        <p:spPr>
          <a:xfrm>
            <a:off x="1744561" y="4607276"/>
            <a:ext cx="6559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+q</a:t>
            </a:r>
          </a:p>
        </p:txBody>
      </p:sp>
      <p:sp>
        <p:nvSpPr>
          <p:cNvPr id="6" name="Rectangle 5"/>
          <p:cNvSpPr/>
          <p:nvPr/>
        </p:nvSpPr>
        <p:spPr>
          <a:xfrm>
            <a:off x="7834819" y="1623990"/>
            <a:ext cx="19789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/>
              <a:t>q</a:t>
            </a:r>
            <a:r>
              <a:rPr lang="en-US" sz="3200" baseline="-25000" dirty="0" err="1"/>
              <a:t>system</a:t>
            </a:r>
            <a:r>
              <a:rPr lang="en-US" sz="3200" dirty="0"/>
              <a:t> =  -</a:t>
            </a:r>
          </a:p>
        </p:txBody>
      </p:sp>
      <p:sp>
        <p:nvSpPr>
          <p:cNvPr id="7" name="Rectangle 6"/>
          <p:cNvSpPr/>
          <p:nvPr/>
        </p:nvSpPr>
        <p:spPr>
          <a:xfrm>
            <a:off x="7834819" y="2375571"/>
            <a:ext cx="19789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/>
              <a:t>q</a:t>
            </a:r>
            <a:r>
              <a:rPr lang="en-US" sz="3200" baseline="-25000" dirty="0" err="1"/>
              <a:t>water</a:t>
            </a:r>
            <a:r>
              <a:rPr lang="en-US" sz="3200" dirty="0"/>
              <a:t> =  +</a:t>
            </a:r>
          </a:p>
        </p:txBody>
      </p:sp>
      <p:sp>
        <p:nvSpPr>
          <p:cNvPr id="8" name="Rectangle 7"/>
          <p:cNvSpPr/>
          <p:nvPr/>
        </p:nvSpPr>
        <p:spPr>
          <a:xfrm>
            <a:off x="6003759" y="3382322"/>
            <a:ext cx="614237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cs typeface="Arial" panose="020B0604020202020204" pitchFamily="34" charset="0"/>
              </a:rPr>
              <a:t>The heat absorbed by the surroundings is equal to, but has the opposite sign of, the heat released by the system so:</a:t>
            </a:r>
          </a:p>
        </p:txBody>
      </p:sp>
      <p:sp>
        <p:nvSpPr>
          <p:cNvPr id="9" name="Rectangle 8"/>
          <p:cNvSpPr/>
          <p:nvPr/>
        </p:nvSpPr>
        <p:spPr>
          <a:xfrm>
            <a:off x="7410536" y="5474639"/>
            <a:ext cx="28275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3600" dirty="0" err="1">
                <a:sym typeface="Symbol" pitchFamily="18" charset="2"/>
              </a:rPr>
              <a:t>q</a:t>
            </a:r>
            <a:r>
              <a:rPr lang="en-US" sz="3600" baseline="-25000" dirty="0" err="1"/>
              <a:t>sys</a:t>
            </a:r>
            <a:r>
              <a:rPr lang="en-US" sz="3600" dirty="0"/>
              <a:t> = - (</a:t>
            </a:r>
            <a:r>
              <a:rPr lang="en-US" sz="3600" dirty="0" err="1"/>
              <a:t>q</a:t>
            </a:r>
            <a:r>
              <a:rPr lang="en-US" sz="3600" baseline="-25000" dirty="0" err="1"/>
              <a:t>water</a:t>
            </a:r>
            <a:r>
              <a:rPr lang="en-US" sz="3600" dirty="0"/>
              <a:t> )</a:t>
            </a:r>
          </a:p>
        </p:txBody>
      </p:sp>
    </p:spTree>
    <p:extLst>
      <p:ext uri="{BB962C8B-B14F-4D97-AF65-F5344CB8AC3E}">
        <p14:creationId xmlns:p14="http://schemas.microsoft.com/office/powerpoint/2010/main" val="15284116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49" t="18912" r="22208" b="3013"/>
          <a:stretch/>
        </p:blipFill>
        <p:spPr>
          <a:xfrm>
            <a:off x="216569" y="281444"/>
            <a:ext cx="5357834" cy="633198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096000" y="2036149"/>
            <a:ext cx="529965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If the water cools, the system (sample) absorbed energy (+q)</a:t>
            </a:r>
          </a:p>
        </p:txBody>
      </p:sp>
      <p:sp>
        <p:nvSpPr>
          <p:cNvPr id="4" name="Rectangle 3"/>
          <p:cNvSpPr/>
          <p:nvPr/>
        </p:nvSpPr>
        <p:spPr>
          <a:xfrm>
            <a:off x="1744561" y="5121260"/>
            <a:ext cx="6559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+q</a:t>
            </a:r>
          </a:p>
        </p:txBody>
      </p:sp>
      <p:sp>
        <p:nvSpPr>
          <p:cNvPr id="5" name="Rectangle 4"/>
          <p:cNvSpPr/>
          <p:nvPr/>
        </p:nvSpPr>
        <p:spPr>
          <a:xfrm>
            <a:off x="1744561" y="4607276"/>
            <a:ext cx="5677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-q</a:t>
            </a:r>
          </a:p>
        </p:txBody>
      </p:sp>
      <p:sp>
        <p:nvSpPr>
          <p:cNvPr id="6" name="Rectangle 5"/>
          <p:cNvSpPr/>
          <p:nvPr/>
        </p:nvSpPr>
        <p:spPr>
          <a:xfrm>
            <a:off x="7798725" y="3291047"/>
            <a:ext cx="19789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/>
              <a:t>q</a:t>
            </a:r>
            <a:r>
              <a:rPr lang="en-US" sz="3200" baseline="-25000" dirty="0" err="1"/>
              <a:t>system</a:t>
            </a:r>
            <a:r>
              <a:rPr lang="en-US" sz="3200" dirty="0"/>
              <a:t> =  +</a:t>
            </a:r>
          </a:p>
        </p:txBody>
      </p:sp>
      <p:sp>
        <p:nvSpPr>
          <p:cNvPr id="7" name="Rectangle 6"/>
          <p:cNvSpPr/>
          <p:nvPr/>
        </p:nvSpPr>
        <p:spPr>
          <a:xfrm>
            <a:off x="7798725" y="4042628"/>
            <a:ext cx="19789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/>
              <a:t>q</a:t>
            </a:r>
            <a:r>
              <a:rPr lang="en-US" sz="3200" baseline="-25000" dirty="0" err="1"/>
              <a:t>water</a:t>
            </a:r>
            <a:r>
              <a:rPr lang="en-US" sz="3200" dirty="0"/>
              <a:t> =  -</a:t>
            </a:r>
          </a:p>
        </p:txBody>
      </p:sp>
    </p:spTree>
    <p:extLst>
      <p:ext uri="{BB962C8B-B14F-4D97-AF65-F5344CB8AC3E}">
        <p14:creationId xmlns:p14="http://schemas.microsoft.com/office/powerpoint/2010/main" val="5391687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8915" y="288758"/>
            <a:ext cx="62610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Steps to solve calorimetry problems: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3137" y="1479885"/>
            <a:ext cx="31606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1.  Calculate </a:t>
            </a:r>
            <a:r>
              <a:rPr lang="en-US" sz="3200" dirty="0" err="1"/>
              <a:t>q</a:t>
            </a:r>
            <a:r>
              <a:rPr lang="en-US" sz="3200" baseline="-25000" dirty="0" err="1"/>
              <a:t>water</a:t>
            </a:r>
            <a:endParaRPr lang="en-US" sz="3200" baseline="-25000" dirty="0"/>
          </a:p>
        </p:txBody>
      </p:sp>
      <p:sp>
        <p:nvSpPr>
          <p:cNvPr id="4" name="Rectangle 3"/>
          <p:cNvSpPr/>
          <p:nvPr/>
        </p:nvSpPr>
        <p:spPr>
          <a:xfrm>
            <a:off x="3123846" y="2203064"/>
            <a:ext cx="253248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3200" dirty="0" err="1"/>
              <a:t>q</a:t>
            </a:r>
            <a:r>
              <a:rPr lang="en-US" sz="3200" baseline="-25000" dirty="0" err="1"/>
              <a:t>water</a:t>
            </a:r>
            <a:r>
              <a:rPr lang="en-US" sz="3200" dirty="0"/>
              <a:t> = </a:t>
            </a:r>
            <a:r>
              <a:rPr lang="en-US" sz="3200" dirty="0" err="1"/>
              <a:t>mc</a:t>
            </a:r>
            <a:r>
              <a:rPr lang="en-US" sz="3200" baseline="-25000" dirty="0" err="1"/>
              <a:t>p</a:t>
            </a:r>
            <a:r>
              <a:rPr lang="en-US" sz="3200" dirty="0" err="1">
                <a:latin typeface="Symbol" pitchFamily="18" charset="2"/>
              </a:rPr>
              <a:t>D</a:t>
            </a:r>
            <a:r>
              <a:rPr lang="en-US" sz="3200" dirty="0" err="1"/>
              <a:t>T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33137" y="3454752"/>
            <a:ext cx="48246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2.  Calculate </a:t>
            </a:r>
            <a:r>
              <a:rPr lang="en-US" sz="3200" dirty="0" err="1"/>
              <a:t>q</a:t>
            </a:r>
            <a:r>
              <a:rPr lang="en-US" sz="3200" baseline="-25000" dirty="0" err="1"/>
              <a:t>system</a:t>
            </a:r>
            <a:endParaRPr lang="en-US" sz="3200" baseline="-25000" dirty="0"/>
          </a:p>
        </p:txBody>
      </p:sp>
      <p:sp>
        <p:nvSpPr>
          <p:cNvPr id="6" name="Rectangle 5"/>
          <p:cNvSpPr/>
          <p:nvPr/>
        </p:nvSpPr>
        <p:spPr>
          <a:xfrm>
            <a:off x="3017150" y="4486338"/>
            <a:ext cx="26391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3200" dirty="0" err="1"/>
              <a:t>q</a:t>
            </a:r>
            <a:r>
              <a:rPr lang="en-US" sz="3200" baseline="-25000" dirty="0" err="1"/>
              <a:t>system</a:t>
            </a:r>
            <a:r>
              <a:rPr lang="en-US" sz="3200" dirty="0"/>
              <a:t> = - </a:t>
            </a:r>
            <a:r>
              <a:rPr lang="en-US" sz="3200" dirty="0" err="1"/>
              <a:t>q</a:t>
            </a:r>
            <a:r>
              <a:rPr lang="en-US" sz="3200" baseline="-25000" dirty="0" err="1"/>
              <a:t>water</a:t>
            </a:r>
            <a:endParaRPr lang="en-US" sz="32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49" t="18912" r="22208" b="3013"/>
          <a:stretch/>
        </p:blipFill>
        <p:spPr>
          <a:xfrm>
            <a:off x="6609924" y="288758"/>
            <a:ext cx="5357834" cy="6331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9240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1448" y="363348"/>
            <a:ext cx="54479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Example:</a:t>
            </a:r>
          </a:p>
        </p:txBody>
      </p:sp>
      <p:sp>
        <p:nvSpPr>
          <p:cNvPr id="3" name="Rectangle 2"/>
          <p:cNvSpPr/>
          <p:nvPr/>
        </p:nvSpPr>
        <p:spPr>
          <a:xfrm>
            <a:off x="301448" y="1030249"/>
            <a:ext cx="1151356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3200" dirty="0"/>
              <a:t>When a 4.25-g sample of solid NH</a:t>
            </a:r>
            <a:r>
              <a:rPr lang="en-US" sz="3200" baseline="-25000" dirty="0"/>
              <a:t>4</a:t>
            </a:r>
            <a:r>
              <a:rPr lang="en-US" sz="3200" dirty="0"/>
              <a:t>NO</a:t>
            </a:r>
            <a:r>
              <a:rPr lang="en-US" sz="3200" baseline="-25000" dirty="0"/>
              <a:t>3</a:t>
            </a:r>
            <a:r>
              <a:rPr lang="en-US" sz="3200" dirty="0"/>
              <a:t> dissolves in 60.0 g of water in a calorimeter, the temperature drops from 21.00°C to 16.90°C.  Calculate the heat change</a:t>
            </a:r>
            <a:r>
              <a:rPr lang="en-US" sz="3200" dirty="0">
                <a:sym typeface="Symbol" pitchFamily="18" charset="2"/>
              </a:rPr>
              <a:t> for the solution process.</a:t>
            </a:r>
          </a:p>
        </p:txBody>
      </p:sp>
      <p:sp>
        <p:nvSpPr>
          <p:cNvPr id="4" name="Rectangle 3"/>
          <p:cNvSpPr/>
          <p:nvPr/>
        </p:nvSpPr>
        <p:spPr>
          <a:xfrm>
            <a:off x="396118" y="2681828"/>
            <a:ext cx="28739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3200" dirty="0" err="1"/>
              <a:t>q</a:t>
            </a:r>
            <a:r>
              <a:rPr lang="en-US" sz="3200" baseline="-25000" dirty="0" err="1"/>
              <a:t>water</a:t>
            </a:r>
            <a:r>
              <a:rPr lang="en-US" sz="3200" dirty="0"/>
              <a:t>  =  m </a:t>
            </a:r>
            <a:r>
              <a:rPr lang="en-US" sz="3200" dirty="0" err="1"/>
              <a:t>c</a:t>
            </a:r>
            <a:r>
              <a:rPr lang="en-US" sz="3200" baseline="-25000" dirty="0" err="1"/>
              <a:t>p</a:t>
            </a:r>
            <a:r>
              <a:rPr lang="en-US" sz="3200" baseline="-25000" dirty="0"/>
              <a:t> </a:t>
            </a:r>
            <a:r>
              <a:rPr lang="en-US" sz="3200" dirty="0">
                <a:sym typeface="Symbol" pitchFamily="18" charset="2"/>
              </a:rPr>
              <a:t>T</a:t>
            </a:r>
          </a:p>
        </p:txBody>
      </p:sp>
      <p:sp>
        <p:nvSpPr>
          <p:cNvPr id="5" name="Rectangle 4"/>
          <p:cNvSpPr/>
          <p:nvPr/>
        </p:nvSpPr>
        <p:spPr>
          <a:xfrm>
            <a:off x="396118" y="3338603"/>
            <a:ext cx="9653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q  = ?</a:t>
            </a:r>
          </a:p>
        </p:txBody>
      </p:sp>
      <p:sp>
        <p:nvSpPr>
          <p:cNvPr id="6" name="Rectangle 5"/>
          <p:cNvSpPr/>
          <p:nvPr/>
        </p:nvSpPr>
        <p:spPr>
          <a:xfrm>
            <a:off x="372054" y="3882094"/>
            <a:ext cx="17043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m = 60.0 g</a:t>
            </a:r>
          </a:p>
        </p:txBody>
      </p:sp>
      <p:sp>
        <p:nvSpPr>
          <p:cNvPr id="7" name="Rectangle 6"/>
          <p:cNvSpPr/>
          <p:nvPr/>
        </p:nvSpPr>
        <p:spPr>
          <a:xfrm>
            <a:off x="396118" y="4549313"/>
            <a:ext cx="23473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/>
              <a:t>C</a:t>
            </a:r>
            <a:r>
              <a:rPr lang="en-US" sz="2800" baseline="-25000" dirty="0" err="1"/>
              <a:t>p</a:t>
            </a:r>
            <a:r>
              <a:rPr lang="en-US" sz="2800" dirty="0"/>
              <a:t> = 4.18 J/</a:t>
            </a:r>
            <a:r>
              <a:rPr lang="en-US" sz="2800" dirty="0" err="1"/>
              <a:t>g°C</a:t>
            </a:r>
            <a:r>
              <a:rPr lang="en-US" sz="2800" baseline="-25000" dirty="0"/>
              <a:t> 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396118" y="5156358"/>
            <a:ext cx="3631122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ym typeface="Symbol" pitchFamily="18" charset="2"/>
              </a:rPr>
              <a:t>T = </a:t>
            </a:r>
            <a:r>
              <a:rPr lang="en-US" sz="2800" dirty="0" err="1">
                <a:sym typeface="Symbol" pitchFamily="18" charset="2"/>
              </a:rPr>
              <a:t>T</a:t>
            </a:r>
            <a:r>
              <a:rPr lang="en-US" sz="2800" baseline="-25000" dirty="0" err="1">
                <a:sym typeface="Symbol" pitchFamily="18" charset="2"/>
              </a:rPr>
              <a:t>f</a:t>
            </a:r>
            <a:r>
              <a:rPr lang="en-US" sz="2800" dirty="0">
                <a:sym typeface="Symbol" pitchFamily="18" charset="2"/>
              </a:rPr>
              <a:t> – </a:t>
            </a:r>
            <a:r>
              <a:rPr lang="en-US" sz="2800" dirty="0" err="1">
                <a:sym typeface="Symbol" pitchFamily="18" charset="2"/>
              </a:rPr>
              <a:t>T</a:t>
            </a:r>
            <a:r>
              <a:rPr lang="en-US" sz="2800" baseline="-25000" dirty="0" err="1">
                <a:sym typeface="Symbol" pitchFamily="18" charset="2"/>
              </a:rPr>
              <a:t>i</a:t>
            </a:r>
            <a:r>
              <a:rPr lang="en-US" sz="2800" baseline="-25000" dirty="0">
                <a:sym typeface="Symbol" pitchFamily="18" charset="2"/>
              </a:rPr>
              <a:t> </a:t>
            </a:r>
            <a:r>
              <a:rPr lang="en-US" sz="2800" dirty="0">
                <a:sym typeface="Symbol" pitchFamily="18" charset="2"/>
              </a:rPr>
              <a:t> </a:t>
            </a:r>
          </a:p>
          <a:p>
            <a:r>
              <a:rPr lang="en-US" sz="2800" dirty="0">
                <a:sym typeface="Symbol" pitchFamily="18" charset="2"/>
              </a:rPr>
              <a:t>      = 16.90°C – 21.00°C </a:t>
            </a:r>
          </a:p>
          <a:p>
            <a:r>
              <a:rPr lang="en-US" sz="2800" dirty="0">
                <a:sym typeface="Symbol" pitchFamily="18" charset="2"/>
              </a:rPr>
              <a:t>      = -4.10°C</a:t>
            </a:r>
            <a:endParaRPr lang="en-US" sz="2800" baseline="-25000" dirty="0"/>
          </a:p>
        </p:txBody>
      </p:sp>
      <p:sp>
        <p:nvSpPr>
          <p:cNvPr id="9" name="Rectangle 8"/>
          <p:cNvSpPr/>
          <p:nvPr/>
        </p:nvSpPr>
        <p:spPr>
          <a:xfrm>
            <a:off x="3499473" y="2729600"/>
            <a:ext cx="746129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err="1"/>
              <a:t>q</a:t>
            </a:r>
            <a:r>
              <a:rPr lang="en-US" sz="3200" baseline="-25000" dirty="0" err="1"/>
              <a:t>water</a:t>
            </a:r>
            <a:r>
              <a:rPr lang="en-US" sz="3200" dirty="0"/>
              <a:t>  =  (60.0 g) (4.18 J/</a:t>
            </a:r>
            <a:r>
              <a:rPr lang="en-US" sz="3200" dirty="0" err="1"/>
              <a:t>g°C</a:t>
            </a:r>
            <a:r>
              <a:rPr lang="en-US" sz="3200" dirty="0"/>
              <a:t>) (</a:t>
            </a:r>
            <a:r>
              <a:rPr lang="en-US" sz="3200" dirty="0">
                <a:sym typeface="Symbol" pitchFamily="18" charset="2"/>
              </a:rPr>
              <a:t>-4.10°C)</a:t>
            </a:r>
            <a:endParaRPr lang="en-US" sz="3200" baseline="-25000" dirty="0"/>
          </a:p>
          <a:p>
            <a:pPr algn="ctr">
              <a:buFont typeface="Wingdings" pitchFamily="2" charset="2"/>
              <a:buNone/>
            </a:pPr>
            <a:endParaRPr lang="en-US" sz="3200" dirty="0">
              <a:sym typeface="Symbol" pitchFamily="18" charset="2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472069" y="3463684"/>
            <a:ext cx="271042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/>
              <a:t>q</a:t>
            </a:r>
            <a:r>
              <a:rPr lang="en-US" sz="3200" baseline="-25000" dirty="0" err="1"/>
              <a:t>water</a:t>
            </a:r>
            <a:r>
              <a:rPr lang="en-US" sz="3200" dirty="0"/>
              <a:t>  = -1028 J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6450963" y="2945445"/>
            <a:ext cx="348916" cy="26161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9779505" y="2870912"/>
            <a:ext cx="348916" cy="26161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8424697" y="2917892"/>
            <a:ext cx="348916" cy="26161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8075781" y="2917892"/>
            <a:ext cx="348916" cy="26161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7244214" y="4727067"/>
            <a:ext cx="4647678" cy="1598935"/>
            <a:chOff x="5037744" y="4576141"/>
            <a:chExt cx="4647678" cy="1598935"/>
          </a:xfrm>
        </p:grpSpPr>
        <p:sp>
          <p:nvSpPr>
            <p:cNvPr id="17" name="Explosion 1 16"/>
            <p:cNvSpPr/>
            <p:nvPr/>
          </p:nvSpPr>
          <p:spPr>
            <a:xfrm>
              <a:off x="5037744" y="4576141"/>
              <a:ext cx="4647678" cy="1598935"/>
            </a:xfrm>
            <a:prstGeom prst="irregularSeal1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207425" y="4988720"/>
              <a:ext cx="227389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dirty="0" err="1"/>
                <a:t>q</a:t>
              </a:r>
              <a:r>
                <a:rPr lang="en-US" sz="3200" baseline="-25000" dirty="0" err="1"/>
                <a:t>sys</a:t>
              </a:r>
              <a:r>
                <a:rPr lang="en-US" sz="3200" dirty="0"/>
                <a:t>  = 1030 J</a:t>
              </a:r>
            </a:p>
          </p:txBody>
        </p:sp>
      </p:grpSp>
      <p:cxnSp>
        <p:nvCxnSpPr>
          <p:cNvPr id="19" name="Straight Connector 18"/>
          <p:cNvCxnSpPr/>
          <p:nvPr/>
        </p:nvCxnSpPr>
        <p:spPr>
          <a:xfrm>
            <a:off x="5963023" y="3756071"/>
            <a:ext cx="1020119" cy="1497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4472069" y="4034395"/>
            <a:ext cx="271042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/>
              <a:t>q</a:t>
            </a:r>
            <a:r>
              <a:rPr lang="en-US" sz="3200" baseline="-25000" dirty="0" err="1"/>
              <a:t>water</a:t>
            </a:r>
            <a:r>
              <a:rPr lang="en-US" sz="3200" dirty="0"/>
              <a:t>  = -1030 J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472069" y="4626379"/>
            <a:ext cx="26391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3200" dirty="0" err="1"/>
              <a:t>q</a:t>
            </a:r>
            <a:r>
              <a:rPr lang="en-US" sz="3200" baseline="-25000" dirty="0" err="1"/>
              <a:t>system</a:t>
            </a:r>
            <a:r>
              <a:rPr lang="en-US" sz="3200" dirty="0"/>
              <a:t> = - </a:t>
            </a:r>
            <a:r>
              <a:rPr lang="en-US" sz="3200" dirty="0" err="1"/>
              <a:t>q</a:t>
            </a:r>
            <a:r>
              <a:rPr lang="en-US" sz="3200" baseline="-25000" dirty="0" err="1"/>
              <a:t>water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83078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  <p:bldP spid="21" grpId="0"/>
      <p:bldP spid="2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1448" y="147764"/>
            <a:ext cx="54479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Example:</a:t>
            </a:r>
          </a:p>
        </p:txBody>
      </p:sp>
      <p:sp>
        <p:nvSpPr>
          <p:cNvPr id="3" name="Rectangle 2"/>
          <p:cNvSpPr/>
          <p:nvPr/>
        </p:nvSpPr>
        <p:spPr>
          <a:xfrm>
            <a:off x="301448" y="772591"/>
            <a:ext cx="1151356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3200" dirty="0"/>
              <a:t>When 25.0 mL of water containing 0.025 </a:t>
            </a:r>
            <a:r>
              <a:rPr lang="en-US" sz="3200" dirty="0" err="1"/>
              <a:t>mol</a:t>
            </a:r>
            <a:r>
              <a:rPr lang="en-US" sz="3200" dirty="0"/>
              <a:t> </a:t>
            </a:r>
            <a:r>
              <a:rPr lang="en-US" sz="3200" dirty="0" err="1"/>
              <a:t>HCl</a:t>
            </a:r>
            <a:r>
              <a:rPr lang="en-US" sz="3200" dirty="0"/>
              <a:t> at 25.00°C is added to 25.0 mL of water containing 0.025 </a:t>
            </a:r>
            <a:r>
              <a:rPr lang="en-US" sz="3200" dirty="0" err="1"/>
              <a:t>mol</a:t>
            </a:r>
            <a:r>
              <a:rPr lang="en-US" sz="3200" dirty="0"/>
              <a:t> </a:t>
            </a:r>
            <a:r>
              <a:rPr lang="en-US" sz="3200" dirty="0" err="1"/>
              <a:t>NaOH</a:t>
            </a:r>
            <a:r>
              <a:rPr lang="en-US" sz="3200" dirty="0"/>
              <a:t> at 25.00°C in a calorimeter, a reaction occurs.  Calculate the heat change during this reaction if the highest temperature observed is 32.00°C.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3200" dirty="0"/>
              <a:t>**</a:t>
            </a:r>
            <a:r>
              <a:rPr lang="en-US" sz="2400" dirty="0"/>
              <a:t>Assume the densities of the solutions are 1.00 g/</a:t>
            </a:r>
            <a:r>
              <a:rPr lang="en-US" sz="2400" dirty="0" err="1"/>
              <a:t>mL.</a:t>
            </a:r>
            <a:r>
              <a:rPr lang="en-US" sz="2400" dirty="0"/>
              <a:t>    ex.  10g = 10mL**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396118" y="2903899"/>
            <a:ext cx="28739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3200" dirty="0" err="1"/>
              <a:t>q</a:t>
            </a:r>
            <a:r>
              <a:rPr lang="en-US" sz="3200" baseline="-25000" dirty="0" err="1"/>
              <a:t>water</a:t>
            </a:r>
            <a:r>
              <a:rPr lang="en-US" sz="3200" dirty="0"/>
              <a:t>  =  m </a:t>
            </a:r>
            <a:r>
              <a:rPr lang="en-US" sz="3200" dirty="0" err="1"/>
              <a:t>c</a:t>
            </a:r>
            <a:r>
              <a:rPr lang="en-US" sz="3200" baseline="-25000" dirty="0" err="1"/>
              <a:t>p</a:t>
            </a:r>
            <a:r>
              <a:rPr lang="en-US" sz="3200" baseline="-25000" dirty="0"/>
              <a:t> </a:t>
            </a:r>
            <a:r>
              <a:rPr lang="en-US" sz="3200" dirty="0">
                <a:sym typeface="Symbol" pitchFamily="18" charset="2"/>
              </a:rPr>
              <a:t>T</a:t>
            </a:r>
          </a:p>
        </p:txBody>
      </p:sp>
      <p:sp>
        <p:nvSpPr>
          <p:cNvPr id="5" name="Rectangle 4"/>
          <p:cNvSpPr/>
          <p:nvPr/>
        </p:nvSpPr>
        <p:spPr>
          <a:xfrm>
            <a:off x="396118" y="3560674"/>
            <a:ext cx="9653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q  = ?</a:t>
            </a:r>
          </a:p>
        </p:txBody>
      </p:sp>
      <p:sp>
        <p:nvSpPr>
          <p:cNvPr id="6" name="Rectangle 5"/>
          <p:cNvSpPr/>
          <p:nvPr/>
        </p:nvSpPr>
        <p:spPr>
          <a:xfrm>
            <a:off x="372054" y="4104165"/>
            <a:ext cx="35445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m = 50.0 g  (25.0+25.0)</a:t>
            </a:r>
          </a:p>
        </p:txBody>
      </p:sp>
      <p:sp>
        <p:nvSpPr>
          <p:cNvPr id="7" name="Rectangle 6"/>
          <p:cNvSpPr/>
          <p:nvPr/>
        </p:nvSpPr>
        <p:spPr>
          <a:xfrm>
            <a:off x="396118" y="4771384"/>
            <a:ext cx="23473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/>
              <a:t>C</a:t>
            </a:r>
            <a:r>
              <a:rPr lang="en-US" sz="2800" baseline="-25000" dirty="0" err="1"/>
              <a:t>p</a:t>
            </a:r>
            <a:r>
              <a:rPr lang="en-US" sz="2800" dirty="0"/>
              <a:t> = 4.18 J/</a:t>
            </a:r>
            <a:r>
              <a:rPr lang="en-US" sz="2800" dirty="0" err="1"/>
              <a:t>g°C</a:t>
            </a:r>
            <a:r>
              <a:rPr lang="en-US" sz="2800" baseline="-25000" dirty="0"/>
              <a:t> 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396118" y="5378429"/>
            <a:ext cx="3631122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ym typeface="Symbol" pitchFamily="18" charset="2"/>
              </a:rPr>
              <a:t>T = </a:t>
            </a:r>
            <a:r>
              <a:rPr lang="en-US" sz="2800" dirty="0" err="1">
                <a:sym typeface="Symbol" pitchFamily="18" charset="2"/>
              </a:rPr>
              <a:t>T</a:t>
            </a:r>
            <a:r>
              <a:rPr lang="en-US" sz="2800" baseline="-25000" dirty="0" err="1">
                <a:sym typeface="Symbol" pitchFamily="18" charset="2"/>
              </a:rPr>
              <a:t>f</a:t>
            </a:r>
            <a:r>
              <a:rPr lang="en-US" sz="2800" dirty="0">
                <a:sym typeface="Symbol" pitchFamily="18" charset="2"/>
              </a:rPr>
              <a:t> – </a:t>
            </a:r>
            <a:r>
              <a:rPr lang="en-US" sz="2800" dirty="0" err="1">
                <a:sym typeface="Symbol" pitchFamily="18" charset="2"/>
              </a:rPr>
              <a:t>T</a:t>
            </a:r>
            <a:r>
              <a:rPr lang="en-US" sz="2800" baseline="-25000" dirty="0" err="1">
                <a:sym typeface="Symbol" pitchFamily="18" charset="2"/>
              </a:rPr>
              <a:t>i</a:t>
            </a:r>
            <a:r>
              <a:rPr lang="en-US" sz="2800" baseline="-25000" dirty="0">
                <a:sym typeface="Symbol" pitchFamily="18" charset="2"/>
              </a:rPr>
              <a:t> </a:t>
            </a:r>
            <a:r>
              <a:rPr lang="en-US" sz="2800" dirty="0">
                <a:sym typeface="Symbol" pitchFamily="18" charset="2"/>
              </a:rPr>
              <a:t> </a:t>
            </a:r>
          </a:p>
          <a:p>
            <a:r>
              <a:rPr lang="en-US" sz="2800" dirty="0">
                <a:sym typeface="Symbol" pitchFamily="18" charset="2"/>
              </a:rPr>
              <a:t>      = 32.00°C – 25.00°C </a:t>
            </a:r>
          </a:p>
          <a:p>
            <a:r>
              <a:rPr lang="en-US" sz="2800" dirty="0">
                <a:sym typeface="Symbol" pitchFamily="18" charset="2"/>
              </a:rPr>
              <a:t>      = 7.00°C</a:t>
            </a:r>
            <a:endParaRPr lang="en-US" sz="2800" baseline="-25000" dirty="0"/>
          </a:p>
        </p:txBody>
      </p:sp>
      <p:sp>
        <p:nvSpPr>
          <p:cNvPr id="9" name="Rectangle 8"/>
          <p:cNvSpPr/>
          <p:nvPr/>
        </p:nvSpPr>
        <p:spPr>
          <a:xfrm>
            <a:off x="3499473" y="3069238"/>
            <a:ext cx="746129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err="1"/>
              <a:t>q</a:t>
            </a:r>
            <a:r>
              <a:rPr lang="en-US" sz="3200" baseline="-25000" dirty="0" err="1"/>
              <a:t>water</a:t>
            </a:r>
            <a:r>
              <a:rPr lang="en-US" sz="3200" dirty="0"/>
              <a:t>  =  (50.0 g) (4.18 J/</a:t>
            </a:r>
            <a:r>
              <a:rPr lang="en-US" sz="3200" dirty="0" err="1"/>
              <a:t>g°C</a:t>
            </a:r>
            <a:r>
              <a:rPr lang="en-US" sz="3200" dirty="0"/>
              <a:t>) (7.00</a:t>
            </a:r>
            <a:r>
              <a:rPr lang="en-US" sz="3200" dirty="0">
                <a:sym typeface="Symbol" pitchFamily="18" charset="2"/>
              </a:rPr>
              <a:t>°C)</a:t>
            </a:r>
            <a:endParaRPr lang="en-US" sz="3200" baseline="-25000" dirty="0"/>
          </a:p>
          <a:p>
            <a:pPr algn="ctr">
              <a:buFont typeface="Wingdings" pitchFamily="2" charset="2"/>
              <a:buNone/>
            </a:pPr>
            <a:endParaRPr lang="en-US" sz="3200" dirty="0">
              <a:sym typeface="Symbol" pitchFamily="18" charset="2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472069" y="3803322"/>
            <a:ext cx="271042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/>
              <a:t>q</a:t>
            </a:r>
            <a:r>
              <a:rPr lang="en-US" sz="3200" baseline="-25000" dirty="0" err="1"/>
              <a:t>water</a:t>
            </a:r>
            <a:r>
              <a:rPr lang="en-US" sz="3200" dirty="0"/>
              <a:t>  = 1463 J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6450963" y="3285083"/>
            <a:ext cx="348916" cy="26161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9779505" y="3210550"/>
            <a:ext cx="348916" cy="26161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8424697" y="3257530"/>
            <a:ext cx="348916" cy="26161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8075781" y="3257530"/>
            <a:ext cx="348916" cy="26161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7244214" y="4949138"/>
            <a:ext cx="4647678" cy="1598935"/>
            <a:chOff x="5037744" y="4576141"/>
            <a:chExt cx="4647678" cy="1598935"/>
          </a:xfrm>
        </p:grpSpPr>
        <p:sp>
          <p:nvSpPr>
            <p:cNvPr id="17" name="Explosion 1 16"/>
            <p:cNvSpPr/>
            <p:nvPr/>
          </p:nvSpPr>
          <p:spPr>
            <a:xfrm>
              <a:off x="5037744" y="4576141"/>
              <a:ext cx="4647678" cy="1598935"/>
            </a:xfrm>
            <a:prstGeom prst="irregularSeal1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207425" y="4988720"/>
              <a:ext cx="2398926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dirty="0" err="1"/>
                <a:t>q</a:t>
              </a:r>
              <a:r>
                <a:rPr lang="en-US" sz="3200" baseline="-25000" dirty="0" err="1"/>
                <a:t>sys</a:t>
              </a:r>
              <a:r>
                <a:rPr lang="en-US" sz="3200" dirty="0"/>
                <a:t>  = -1460 J</a:t>
              </a:r>
            </a:p>
          </p:txBody>
        </p:sp>
      </p:grpSp>
      <p:cxnSp>
        <p:nvCxnSpPr>
          <p:cNvPr id="19" name="Straight Connector 18"/>
          <p:cNvCxnSpPr/>
          <p:nvPr/>
        </p:nvCxnSpPr>
        <p:spPr>
          <a:xfrm>
            <a:off x="5963023" y="4095709"/>
            <a:ext cx="1020119" cy="1497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4472069" y="4374033"/>
            <a:ext cx="271042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/>
              <a:t>q</a:t>
            </a:r>
            <a:r>
              <a:rPr lang="en-US" sz="3200" baseline="-25000" dirty="0" err="1"/>
              <a:t>water</a:t>
            </a:r>
            <a:r>
              <a:rPr lang="en-US" sz="3200" dirty="0"/>
              <a:t>  = 1460 J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472069" y="4966017"/>
            <a:ext cx="26391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3200" dirty="0" err="1"/>
              <a:t>q</a:t>
            </a:r>
            <a:r>
              <a:rPr lang="en-US" sz="3200" baseline="-25000" dirty="0" err="1"/>
              <a:t>system</a:t>
            </a:r>
            <a:r>
              <a:rPr lang="en-US" sz="3200" dirty="0"/>
              <a:t> = - </a:t>
            </a:r>
            <a:r>
              <a:rPr lang="en-US" sz="3200" dirty="0" err="1"/>
              <a:t>q</a:t>
            </a:r>
            <a:r>
              <a:rPr lang="en-US" sz="3200" baseline="-25000" dirty="0" err="1"/>
              <a:t>water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09270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  <p:bldP spid="21" grpId="0"/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All My Files\Physical Science Honors\book_images\heat transf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7305" y="1171073"/>
            <a:ext cx="3529013" cy="410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8269705" y="5209673"/>
            <a:ext cx="3276600" cy="1385888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chemeClr val="bg1"/>
                </a:solidFill>
                <a:latin typeface="Bradley Hand ITC" panose="03070402050302030203" pitchFamily="66" charset="0"/>
              </a:rPr>
              <a:t>Ice gets warmer while hand gets cooler</a:t>
            </a: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7583905" y="180473"/>
            <a:ext cx="4267200" cy="958850"/>
          </a:xfrm>
          <a:prstGeom prst="rect">
            <a:avLst/>
          </a:prstGeom>
          <a:solidFill>
            <a:srgbClr val="0070C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chemeClr val="bg1"/>
                </a:solidFill>
                <a:latin typeface="Bradley Hand ITC" panose="03070402050302030203" pitchFamily="66" charset="0"/>
              </a:rPr>
              <a:t>Cup gets cooler while hand gets warmer</a:t>
            </a:r>
          </a:p>
        </p:txBody>
      </p:sp>
      <p:sp>
        <p:nvSpPr>
          <p:cNvPr id="6" name="Rectangle 5"/>
          <p:cNvSpPr/>
          <p:nvPr/>
        </p:nvSpPr>
        <p:spPr>
          <a:xfrm>
            <a:off x="96620" y="355465"/>
            <a:ext cx="643288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Heat (q)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thermal energy that transfers between objects due to temperature differences.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101584" y="4408482"/>
            <a:ext cx="66075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/>
              <a:t>-q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387126" y="2036212"/>
            <a:ext cx="66075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/>
              <a:t>-q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387126" y="4213196"/>
            <a:ext cx="6623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+q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047884" y="3081332"/>
            <a:ext cx="76815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/>
              <a:t>+q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6620" y="2168134"/>
            <a:ext cx="65467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Heat ALWAYS flows from a 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warmer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object to a 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cooler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object.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6620" y="3379639"/>
            <a:ext cx="748728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Heat will continue to flow until the temperature of both objects is the same (thermal equilibrium reached).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6620" y="5099831"/>
            <a:ext cx="748728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The unit of measurement for heat is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Joules (J)</a:t>
            </a:r>
          </a:p>
        </p:txBody>
      </p:sp>
    </p:spTree>
    <p:extLst>
      <p:ext uri="{BB962C8B-B14F-4D97-AF65-F5344CB8AC3E}">
        <p14:creationId xmlns:p14="http://schemas.microsoft.com/office/powerpoint/2010/main" val="1929169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1448" y="359635"/>
            <a:ext cx="112587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sz="32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system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that is calculated using data from a </a:t>
            </a:r>
            <a:r>
              <a:rPr lang="en-US" sz="32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calorimeter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may be used to calculate the specific heat of a metal and ID an unknown metal.</a:t>
            </a:r>
          </a:p>
        </p:txBody>
      </p:sp>
      <p:sp>
        <p:nvSpPr>
          <p:cNvPr id="3" name="Rectangle 2"/>
          <p:cNvSpPr/>
          <p:nvPr/>
        </p:nvSpPr>
        <p:spPr>
          <a:xfrm>
            <a:off x="337544" y="1860734"/>
            <a:ext cx="17800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Example:</a:t>
            </a:r>
          </a:p>
        </p:txBody>
      </p:sp>
      <p:sp>
        <p:nvSpPr>
          <p:cNvPr id="4" name="Rectangle 3"/>
          <p:cNvSpPr/>
          <p:nvPr/>
        </p:nvSpPr>
        <p:spPr>
          <a:xfrm>
            <a:off x="90152" y="2445509"/>
            <a:ext cx="1176095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3200" dirty="0"/>
              <a:t>A 12.48 g sample of an unknown metal, heated to 99.00 °C was then plunged into 50.0 mL of 25.00 °C water. The temperature of the water rose to 28.75 °C.  Identify and find the specific heat of the unknown.</a:t>
            </a:r>
            <a:endParaRPr lang="en-US" sz="3200" dirty="0">
              <a:sym typeface="Symbol" pitchFamily="18" charset="2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1448" y="4114414"/>
            <a:ext cx="112587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1.  Identify all variables</a:t>
            </a:r>
            <a:endParaRPr lang="en-US" sz="32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88218" y="4785481"/>
            <a:ext cx="9653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q  = ?</a:t>
            </a:r>
          </a:p>
        </p:txBody>
      </p:sp>
      <p:sp>
        <p:nvSpPr>
          <p:cNvPr id="7" name="Rectangle 6"/>
          <p:cNvSpPr/>
          <p:nvPr/>
        </p:nvSpPr>
        <p:spPr>
          <a:xfrm>
            <a:off x="888218" y="5348618"/>
            <a:ext cx="17043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m = 50.0 g</a:t>
            </a:r>
          </a:p>
        </p:txBody>
      </p:sp>
      <p:sp>
        <p:nvSpPr>
          <p:cNvPr id="8" name="Rectangle 7"/>
          <p:cNvSpPr/>
          <p:nvPr/>
        </p:nvSpPr>
        <p:spPr>
          <a:xfrm>
            <a:off x="888218" y="5967985"/>
            <a:ext cx="23473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/>
              <a:t>C</a:t>
            </a:r>
            <a:r>
              <a:rPr lang="en-US" sz="2800" baseline="-25000" dirty="0" err="1"/>
              <a:t>p</a:t>
            </a:r>
            <a:r>
              <a:rPr lang="en-US" sz="2800" dirty="0"/>
              <a:t> = 4.18 J/</a:t>
            </a:r>
            <a:r>
              <a:rPr lang="en-US" sz="2800" dirty="0" err="1"/>
              <a:t>g°C</a:t>
            </a:r>
            <a:r>
              <a:rPr lang="en-US" sz="2800" baseline="-25000" dirty="0"/>
              <a:t> 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3235592" y="5392964"/>
            <a:ext cx="339702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ym typeface="Symbol" pitchFamily="18" charset="2"/>
              </a:rPr>
              <a:t>T =28.75°C - 25.00°C</a:t>
            </a:r>
            <a:endParaRPr lang="en-US" sz="2800" baseline="-25000" dirty="0"/>
          </a:p>
          <a:p>
            <a:r>
              <a:rPr lang="en-US" sz="2800" dirty="0">
                <a:sym typeface="Symbol" pitchFamily="18" charset="2"/>
              </a:rPr>
              <a:t>       =  3.75°C</a:t>
            </a:r>
            <a:endParaRPr lang="en-US" sz="2800" baseline="-25000" dirty="0"/>
          </a:p>
        </p:txBody>
      </p:sp>
      <p:sp>
        <p:nvSpPr>
          <p:cNvPr id="10" name="Rectangle 9"/>
          <p:cNvSpPr/>
          <p:nvPr/>
        </p:nvSpPr>
        <p:spPr>
          <a:xfrm>
            <a:off x="3551427" y="4668046"/>
            <a:ext cx="18499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sym typeface="Symbol" pitchFamily="18" charset="2"/>
              </a:rPr>
              <a:t>water data</a:t>
            </a:r>
            <a:endParaRPr lang="en-US" sz="2800" b="1" baseline="-25000" dirty="0">
              <a:solidFill>
                <a:srgbClr val="0070C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793058" y="4204241"/>
            <a:ext cx="17908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accent4">
                    <a:lumMod val="50000"/>
                  </a:schemeClr>
                </a:solidFill>
                <a:sym typeface="Symbol" pitchFamily="18" charset="2"/>
              </a:rPr>
              <a:t>metal data</a:t>
            </a:r>
            <a:endParaRPr lang="en-US" sz="2800" b="1" baseline="-250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010343" y="4727461"/>
            <a:ext cx="9653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q  = ?</a:t>
            </a:r>
          </a:p>
        </p:txBody>
      </p:sp>
      <p:sp>
        <p:nvSpPr>
          <p:cNvPr id="32" name="Rectangle 31"/>
          <p:cNvSpPr/>
          <p:nvPr/>
        </p:nvSpPr>
        <p:spPr>
          <a:xfrm>
            <a:off x="7010343" y="5241414"/>
            <a:ext cx="18870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m = 12.48 g</a:t>
            </a:r>
          </a:p>
        </p:txBody>
      </p:sp>
      <p:sp>
        <p:nvSpPr>
          <p:cNvPr id="33" name="Rectangle 32"/>
          <p:cNvSpPr/>
          <p:nvPr/>
        </p:nvSpPr>
        <p:spPr>
          <a:xfrm>
            <a:off x="7010343" y="5870018"/>
            <a:ext cx="10102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/>
              <a:t>C</a:t>
            </a:r>
            <a:r>
              <a:rPr lang="en-US" sz="2800" baseline="-25000" dirty="0" err="1"/>
              <a:t>p</a:t>
            </a:r>
            <a:r>
              <a:rPr lang="en-US" sz="2800" dirty="0"/>
              <a:t> = ?</a:t>
            </a:r>
          </a:p>
        </p:txBody>
      </p:sp>
      <p:sp>
        <p:nvSpPr>
          <p:cNvPr id="34" name="Rectangle 33"/>
          <p:cNvSpPr/>
          <p:nvPr/>
        </p:nvSpPr>
        <p:spPr>
          <a:xfrm>
            <a:off x="8815377" y="4700104"/>
            <a:ext cx="330250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ym typeface="Symbol" pitchFamily="18" charset="2"/>
              </a:rPr>
              <a:t>T = 28.75°C-99.00°C</a:t>
            </a:r>
          </a:p>
          <a:p>
            <a:r>
              <a:rPr lang="en-US" sz="2800" baseline="-25000" dirty="0">
                <a:sym typeface="Symbol" pitchFamily="18" charset="2"/>
              </a:rPr>
              <a:t>          </a:t>
            </a:r>
            <a:r>
              <a:rPr lang="en-US" sz="2800" dirty="0">
                <a:sym typeface="Symbol" pitchFamily="18" charset="2"/>
              </a:rPr>
              <a:t>= -70.25°C</a:t>
            </a:r>
            <a:endParaRPr lang="en-US" sz="2800" baseline="-25000" dirty="0"/>
          </a:p>
        </p:txBody>
      </p:sp>
    </p:spTree>
    <p:extLst>
      <p:ext uri="{BB962C8B-B14F-4D97-AF65-F5344CB8AC3E}">
        <p14:creationId xmlns:p14="http://schemas.microsoft.com/office/powerpoint/2010/main" val="2413183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10" grpId="0"/>
      <p:bldP spid="30" grpId="0"/>
      <p:bldP spid="31" grpId="0"/>
      <p:bldP spid="32" grpId="0"/>
      <p:bldP spid="33" grpId="0"/>
      <p:bldP spid="3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47262" y="1240430"/>
            <a:ext cx="746129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err="1"/>
              <a:t>q</a:t>
            </a:r>
            <a:r>
              <a:rPr lang="en-US" sz="3200" baseline="-25000" dirty="0" err="1"/>
              <a:t>water</a:t>
            </a:r>
            <a:r>
              <a:rPr lang="en-US" sz="3200" dirty="0"/>
              <a:t>  =  (50.0 g) (4.18 J/</a:t>
            </a:r>
            <a:r>
              <a:rPr lang="en-US" sz="3200" dirty="0" err="1"/>
              <a:t>g°C</a:t>
            </a:r>
            <a:r>
              <a:rPr lang="en-US" sz="3200" dirty="0"/>
              <a:t>) 3.75</a:t>
            </a:r>
            <a:r>
              <a:rPr lang="en-US" sz="3200" dirty="0">
                <a:sym typeface="Symbol" pitchFamily="18" charset="2"/>
              </a:rPr>
              <a:t>°C)</a:t>
            </a:r>
            <a:endParaRPr lang="en-US" sz="3200" baseline="-25000" dirty="0"/>
          </a:p>
          <a:p>
            <a:pPr algn="ctr">
              <a:buFont typeface="Wingdings" pitchFamily="2" charset="2"/>
              <a:buNone/>
            </a:pPr>
            <a:endParaRPr lang="en-US" sz="3200" dirty="0">
              <a:sym typeface="Symbol" pitchFamily="18" charset="2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19857" y="1974514"/>
            <a:ext cx="30913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/>
              <a:t>q</a:t>
            </a:r>
            <a:r>
              <a:rPr lang="en-US" sz="3200" baseline="-25000" dirty="0" err="1"/>
              <a:t>water</a:t>
            </a:r>
            <a:r>
              <a:rPr lang="en-US" sz="3200" dirty="0"/>
              <a:t>  = 783.75 J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3498752" y="1456275"/>
            <a:ext cx="348916" cy="26161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6827294" y="1381742"/>
            <a:ext cx="348916" cy="26161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5472486" y="1428722"/>
            <a:ext cx="348916" cy="26161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5123570" y="1428722"/>
            <a:ext cx="348916" cy="26161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010812" y="2266901"/>
            <a:ext cx="1020119" cy="1497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519858" y="2545225"/>
            <a:ext cx="271042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/>
              <a:t>q</a:t>
            </a:r>
            <a:r>
              <a:rPr lang="en-US" sz="3200" baseline="-25000" dirty="0" err="1"/>
              <a:t>water</a:t>
            </a:r>
            <a:r>
              <a:rPr lang="en-US" sz="3200" dirty="0"/>
              <a:t>  = 784 J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519858" y="4169175"/>
            <a:ext cx="26391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3200" dirty="0" err="1"/>
              <a:t>q</a:t>
            </a:r>
            <a:r>
              <a:rPr lang="en-US" sz="3200" baseline="-25000" dirty="0" err="1"/>
              <a:t>system</a:t>
            </a:r>
            <a:r>
              <a:rPr lang="en-US" sz="3200" dirty="0"/>
              <a:t> = - </a:t>
            </a:r>
            <a:r>
              <a:rPr lang="en-US" sz="3200" dirty="0" err="1"/>
              <a:t>q</a:t>
            </a:r>
            <a:r>
              <a:rPr lang="en-US" sz="3200" baseline="-25000" dirty="0" err="1"/>
              <a:t>water</a:t>
            </a:r>
            <a:endParaRPr lang="en-US" sz="3200" dirty="0"/>
          </a:p>
        </p:txBody>
      </p:sp>
      <p:sp>
        <p:nvSpPr>
          <p:cNvPr id="19" name="Rectangle 18"/>
          <p:cNvSpPr/>
          <p:nvPr/>
        </p:nvSpPr>
        <p:spPr>
          <a:xfrm>
            <a:off x="327573" y="300789"/>
            <a:ext cx="40484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2.  Solve for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sz="32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water</a:t>
            </a:r>
            <a:endParaRPr lang="en-US" sz="32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27572" y="3356823"/>
            <a:ext cx="114028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3.  Solve for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sz="32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system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        (In this case system is the metal)</a:t>
            </a:r>
            <a:endParaRPr lang="en-US" sz="32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905747" y="4169175"/>
            <a:ext cx="25036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3200" dirty="0" err="1"/>
              <a:t>q</a:t>
            </a:r>
            <a:r>
              <a:rPr lang="en-US" sz="3200" baseline="-25000" dirty="0" err="1"/>
              <a:t>metal</a:t>
            </a:r>
            <a:r>
              <a:rPr lang="en-US" sz="3200" dirty="0"/>
              <a:t> = - </a:t>
            </a:r>
            <a:r>
              <a:rPr lang="en-US" sz="3200" dirty="0" err="1"/>
              <a:t>q</a:t>
            </a:r>
            <a:r>
              <a:rPr lang="en-US" sz="3200" baseline="-25000" dirty="0" err="1"/>
              <a:t>water</a:t>
            </a:r>
            <a:endParaRPr lang="en-US" sz="3200" dirty="0"/>
          </a:p>
        </p:txBody>
      </p:sp>
      <p:sp>
        <p:nvSpPr>
          <p:cNvPr id="22" name="Rectangle 21"/>
          <p:cNvSpPr/>
          <p:nvPr/>
        </p:nvSpPr>
        <p:spPr>
          <a:xfrm>
            <a:off x="8208182" y="4154357"/>
            <a:ext cx="249459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3200" dirty="0" err="1"/>
              <a:t>q</a:t>
            </a:r>
            <a:r>
              <a:rPr lang="en-US" sz="3200" baseline="-25000" dirty="0" err="1"/>
              <a:t>metal</a:t>
            </a:r>
            <a:r>
              <a:rPr lang="en-US" sz="3200" dirty="0"/>
              <a:t> =  -784 J</a:t>
            </a:r>
          </a:p>
        </p:txBody>
      </p:sp>
    </p:spTree>
    <p:extLst>
      <p:ext uri="{BB962C8B-B14F-4D97-AF65-F5344CB8AC3E}">
        <p14:creationId xmlns:p14="http://schemas.microsoft.com/office/powerpoint/2010/main" val="4175371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7" grpId="0"/>
      <p:bldP spid="18" grpId="0"/>
      <p:bldP spid="20" grpId="0"/>
      <p:bldP spid="21" grpId="0"/>
      <p:bldP spid="2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31446" y="1029969"/>
            <a:ext cx="17908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accent4">
                    <a:lumMod val="50000"/>
                  </a:schemeClr>
                </a:solidFill>
                <a:sym typeface="Symbol" pitchFamily="18" charset="2"/>
              </a:rPr>
              <a:t>metal data</a:t>
            </a:r>
            <a:endParaRPr lang="en-US" sz="2800" b="1" baseline="-250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48731" y="1553189"/>
            <a:ext cx="7168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q  =</a:t>
            </a:r>
          </a:p>
        </p:txBody>
      </p:sp>
      <p:sp>
        <p:nvSpPr>
          <p:cNvPr id="4" name="Rectangle 3"/>
          <p:cNvSpPr/>
          <p:nvPr/>
        </p:nvSpPr>
        <p:spPr>
          <a:xfrm>
            <a:off x="648731" y="2067142"/>
            <a:ext cx="18870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m = 12.48 g</a:t>
            </a:r>
          </a:p>
        </p:txBody>
      </p:sp>
      <p:sp>
        <p:nvSpPr>
          <p:cNvPr id="5" name="Rectangle 4"/>
          <p:cNvSpPr/>
          <p:nvPr/>
        </p:nvSpPr>
        <p:spPr>
          <a:xfrm>
            <a:off x="648731" y="2695746"/>
            <a:ext cx="10102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/>
              <a:t>C</a:t>
            </a:r>
            <a:r>
              <a:rPr lang="en-US" sz="2800" baseline="-25000" dirty="0" err="1"/>
              <a:t>p</a:t>
            </a:r>
            <a:r>
              <a:rPr lang="en-US" sz="2800" dirty="0"/>
              <a:t> = ?</a:t>
            </a:r>
          </a:p>
        </p:txBody>
      </p:sp>
      <p:sp>
        <p:nvSpPr>
          <p:cNvPr id="6" name="Rectangle 5"/>
          <p:cNvSpPr/>
          <p:nvPr/>
        </p:nvSpPr>
        <p:spPr>
          <a:xfrm>
            <a:off x="3231736" y="1536423"/>
            <a:ext cx="330250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ym typeface="Symbol" pitchFamily="18" charset="2"/>
              </a:rPr>
              <a:t>T = 28.75°C-99.00°C</a:t>
            </a:r>
          </a:p>
          <a:p>
            <a:r>
              <a:rPr lang="en-US" sz="2800" baseline="-25000" dirty="0">
                <a:sym typeface="Symbol" pitchFamily="18" charset="2"/>
              </a:rPr>
              <a:t>          </a:t>
            </a:r>
            <a:r>
              <a:rPr lang="en-US" sz="2800" dirty="0">
                <a:sym typeface="Symbol" pitchFamily="18" charset="2"/>
              </a:rPr>
              <a:t>= -70.25°C</a:t>
            </a:r>
            <a:endParaRPr lang="en-US" sz="2800" baseline="-25000" dirty="0"/>
          </a:p>
        </p:txBody>
      </p:sp>
      <p:sp>
        <p:nvSpPr>
          <p:cNvPr id="7" name="Rectangle 6"/>
          <p:cNvSpPr/>
          <p:nvPr/>
        </p:nvSpPr>
        <p:spPr>
          <a:xfrm>
            <a:off x="327572" y="300789"/>
            <a:ext cx="792815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4.  Use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sz="32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metal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to solve for specific heat</a:t>
            </a:r>
            <a:endParaRPr lang="en-US" sz="32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65594" y="1553189"/>
            <a:ext cx="10390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-784 J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8255725" y="1378811"/>
                <a:ext cx="2682518" cy="8236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3600" b="0" i="1" dirty="0"/>
                  <a:t>c</a:t>
                </a:r>
                <a:r>
                  <a:rPr lang="en-US" sz="3600" b="0" i="1" baseline="-25000" dirty="0"/>
                  <a:t>p</a:t>
                </a:r>
                <a:r>
                  <a:rPr lang="en-US" sz="3600" b="0" dirty="0"/>
                  <a:t>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4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 ∆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den>
                    </m:f>
                  </m:oMath>
                </a14:m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5725" y="1378811"/>
                <a:ext cx="2682518" cy="823687"/>
              </a:xfrm>
              <a:prstGeom prst="rect">
                <a:avLst/>
              </a:prstGeom>
              <a:blipFill rotWithShape="0">
                <a:blip r:embed="rId2"/>
                <a:stretch>
                  <a:fillRect l="-10227" t="-1481" b="-162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431446" y="3529597"/>
                <a:ext cx="5144549" cy="95282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3600" b="0" i="1" dirty="0"/>
                  <a:t>c</a:t>
                </a:r>
                <a:r>
                  <a:rPr lang="en-US" sz="3600" b="0" i="1" baseline="-25000" dirty="0"/>
                  <a:t>p</a:t>
                </a:r>
                <a:r>
                  <a:rPr lang="en-US" sz="3600" b="0" dirty="0"/>
                  <a:t>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4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−784 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𝐽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(12.48 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)(−70.25°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1446" y="3529597"/>
                <a:ext cx="5144549" cy="952825"/>
              </a:xfrm>
              <a:prstGeom prst="rect">
                <a:avLst/>
              </a:prstGeom>
              <a:blipFill rotWithShape="0">
                <a:blip r:embed="rId3"/>
                <a:stretch>
                  <a:fillRect l="-5450" b="-64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7750618" y="3744399"/>
            <a:ext cx="24756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/>
              <a:t>C</a:t>
            </a:r>
            <a:r>
              <a:rPr lang="en-US" sz="2800" baseline="-25000" dirty="0" err="1"/>
              <a:t>p</a:t>
            </a:r>
            <a:r>
              <a:rPr lang="en-US" sz="2800" dirty="0"/>
              <a:t> = 0.894 J/</a:t>
            </a:r>
            <a:r>
              <a:rPr lang="en-US" sz="2800" dirty="0" err="1"/>
              <a:t>g°C</a:t>
            </a:r>
            <a:endParaRPr lang="en-US" sz="2800" dirty="0"/>
          </a:p>
        </p:txBody>
      </p:sp>
      <p:sp>
        <p:nvSpPr>
          <p:cNvPr id="12" name="Rectangle 11"/>
          <p:cNvSpPr/>
          <p:nvPr/>
        </p:nvSpPr>
        <p:spPr>
          <a:xfrm>
            <a:off x="327572" y="4759038"/>
            <a:ext cx="100573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5.  Use reference packet and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32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to identify the metal</a:t>
            </a:r>
            <a:endParaRPr lang="en-US" sz="32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670471" y="5730106"/>
            <a:ext cx="228935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aluminum</a:t>
            </a:r>
            <a:endParaRPr lang="en-US" sz="3200" b="1" baseline="-250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259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8" grpId="0"/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3870" y="280516"/>
            <a:ext cx="1109723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Specific Heat (</a:t>
            </a:r>
            <a:r>
              <a:rPr lang="en-US" sz="3600" b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3600" b="1" baseline="-250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36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amount of energy it takes to raise the temperature of 1g of a substance by 1°C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56143" y="2751334"/>
            <a:ext cx="678828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Every substance has its own specific heat because it has a different arrangement of atoms</a:t>
            </a:r>
          </a:p>
        </p:txBody>
      </p:sp>
      <p:graphicFrame>
        <p:nvGraphicFramePr>
          <p:cNvPr id="5" name="Group 36"/>
          <p:cNvGraphicFramePr>
            <a:graphicFrameLocks/>
          </p:cNvGraphicFramePr>
          <p:nvPr/>
        </p:nvGraphicFramePr>
        <p:xfrm>
          <a:off x="7344426" y="2251202"/>
          <a:ext cx="3603321" cy="2569924"/>
        </p:xfrm>
        <a:graphic>
          <a:graphicData uri="http://schemas.openxmlformats.org/drawingml/2006/table">
            <a:tbl>
              <a:tblPr/>
              <a:tblGrid>
                <a:gridCol w="1441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19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35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Substance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Specific Heat (J/g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°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C)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5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Water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4.18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55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Aluminum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0.897 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5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Gold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0.129 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35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Ethanol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2.44 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63870" y="5321258"/>
            <a:ext cx="117797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spec. heat of many substances can be found in your ref. pack.</a:t>
            </a:r>
          </a:p>
        </p:txBody>
      </p:sp>
    </p:spTree>
    <p:extLst>
      <p:ext uri="{BB962C8B-B14F-4D97-AF65-F5344CB8AC3E}">
        <p14:creationId xmlns:p14="http://schemas.microsoft.com/office/powerpoint/2010/main" val="3316070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1448" y="363348"/>
            <a:ext cx="544799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Things that heat up or cool off fast have low specific heats. (do not take much energy to change the temp)</a:t>
            </a:r>
          </a:p>
        </p:txBody>
      </p:sp>
      <p:sp>
        <p:nvSpPr>
          <p:cNvPr id="3" name="Rectangle 2"/>
          <p:cNvSpPr/>
          <p:nvPr/>
        </p:nvSpPr>
        <p:spPr>
          <a:xfrm>
            <a:off x="6702248" y="363347"/>
            <a:ext cx="523505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Things that heat up or cool off slowly have high specific heats. (take a lot of energy to change the temp)</a:t>
            </a:r>
          </a:p>
        </p:txBody>
      </p:sp>
      <p:pic>
        <p:nvPicPr>
          <p:cNvPr id="5" name="Picture 3" descr="C:\All My Files\Physical Science Honors\book_images\beac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29" y="2610632"/>
            <a:ext cx="10633774" cy="4042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793950" y="4794907"/>
            <a:ext cx="35170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solidFill>
                  <a:schemeClr val="bg1"/>
                </a:solidFill>
              </a:rPr>
              <a:t>C</a:t>
            </a:r>
            <a:r>
              <a:rPr lang="en-US" sz="3200" b="1" baseline="-25000" dirty="0" err="1">
                <a:solidFill>
                  <a:schemeClr val="bg1"/>
                </a:solidFill>
              </a:rPr>
              <a:t>p</a:t>
            </a:r>
            <a:r>
              <a:rPr lang="en-US" sz="3200" b="1" baseline="-25000" dirty="0">
                <a:solidFill>
                  <a:schemeClr val="bg1"/>
                </a:solidFill>
              </a:rPr>
              <a:t> (water)</a:t>
            </a:r>
            <a:r>
              <a:rPr lang="en-US" sz="3200" b="1" dirty="0">
                <a:solidFill>
                  <a:schemeClr val="bg1"/>
                </a:solidFill>
              </a:rPr>
              <a:t> = 4.18 J/</a:t>
            </a:r>
            <a:r>
              <a:rPr lang="en-US" sz="3200" b="1" dirty="0" err="1">
                <a:solidFill>
                  <a:schemeClr val="bg1"/>
                </a:solidFill>
              </a:rPr>
              <a:t>g°C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61617" y="5410750"/>
            <a:ext cx="36044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solidFill>
                  <a:schemeClr val="bg1"/>
                </a:solidFill>
              </a:rPr>
              <a:t>C</a:t>
            </a:r>
            <a:r>
              <a:rPr lang="en-US" sz="3200" b="1" baseline="-25000" dirty="0" err="1">
                <a:solidFill>
                  <a:schemeClr val="bg1"/>
                </a:solidFill>
              </a:rPr>
              <a:t>p</a:t>
            </a:r>
            <a:r>
              <a:rPr lang="en-US" sz="3200" b="1" baseline="-25000" dirty="0">
                <a:solidFill>
                  <a:schemeClr val="bg1"/>
                </a:solidFill>
              </a:rPr>
              <a:t> (sand)</a:t>
            </a:r>
            <a:r>
              <a:rPr lang="en-US" sz="3200" b="1" dirty="0">
                <a:solidFill>
                  <a:schemeClr val="bg1"/>
                </a:solidFill>
              </a:rPr>
              <a:t> = 0.830 J/</a:t>
            </a:r>
            <a:r>
              <a:rPr lang="en-US" sz="3200" b="1" dirty="0" err="1">
                <a:solidFill>
                  <a:schemeClr val="bg1"/>
                </a:solidFill>
              </a:rPr>
              <a:t>g°C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012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su1lf0834_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474" y="532858"/>
            <a:ext cx="11691428" cy="577168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57418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1448" y="363348"/>
            <a:ext cx="95565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does water have such a high specific heat?</a:t>
            </a:r>
          </a:p>
        </p:txBody>
      </p:sp>
      <p:sp>
        <p:nvSpPr>
          <p:cNvPr id="3" name="Rectangle 2"/>
          <p:cNvSpPr/>
          <p:nvPr/>
        </p:nvSpPr>
        <p:spPr>
          <a:xfrm>
            <a:off x="7626298" y="1140855"/>
            <a:ext cx="456570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 bonds that hold one water molecule to another water molecule are strong so it takes a lot of energy to break the bonds.  Metals have weak bonds (remember the “sea of e</a:t>
            </a:r>
            <a:r>
              <a:rPr lang="en-US" altLang="en-US" sz="28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) and do not need as much energy to break them.</a:t>
            </a:r>
          </a:p>
        </p:txBody>
      </p:sp>
      <p:pic>
        <p:nvPicPr>
          <p:cNvPr id="4" name="Picture 3" descr="C:\All My Files\Physical Science Honors\book_images\specific heat of wat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062" y="2003776"/>
            <a:ext cx="5680075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56415" y="2918176"/>
            <a:ext cx="778443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 Rounded MT Bold" panose="020F070403050403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 Rounded MT Bold" panose="020F070403050403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 Rounded MT Bold" panose="020F070403050403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 Rounded MT Bold" panose="020F070403050403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 Rounded MT Bold" panose="020F07040305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Rounded MT Bold" panose="020F07040305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Rounded MT Bold" panose="020F07040305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Rounded MT Bold" panose="020F07040305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Rounded MT Bold" panose="020F07040305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800" dirty="0">
                <a:solidFill>
                  <a:schemeClr val="accent5"/>
                </a:solidFill>
                <a:latin typeface="Chiller" panose="04020404031007020602" pitchFamily="82" charset="0"/>
              </a:rPr>
              <a:t>water</a:t>
            </a:r>
            <a:r>
              <a:rPr lang="en-US" altLang="en-US" sz="4800" dirty="0">
                <a:solidFill>
                  <a:schemeClr val="accent2"/>
                </a:solidFill>
                <a:latin typeface="Chiller" panose="04020404031007020602" pitchFamily="82" charset="0"/>
              </a:rPr>
              <a:t>                              </a:t>
            </a:r>
            <a:r>
              <a:rPr lang="en-US" altLang="en-US" sz="4800" dirty="0">
                <a:solidFill>
                  <a:schemeClr val="bg2"/>
                </a:solidFill>
                <a:latin typeface="Chiller" panose="04020404031007020602" pitchFamily="82" charset="0"/>
              </a:rPr>
              <a:t>  </a:t>
            </a:r>
            <a:r>
              <a:rPr lang="en-US" altLang="en-US" sz="4800" dirty="0">
                <a:solidFill>
                  <a:srgbClr val="00B050"/>
                </a:solidFill>
                <a:latin typeface="Chiller" panose="04020404031007020602" pitchFamily="82" charset="0"/>
              </a:rPr>
              <a:t>metal</a:t>
            </a:r>
          </a:p>
        </p:txBody>
      </p:sp>
      <p:sp>
        <p:nvSpPr>
          <p:cNvPr id="6" name="Rectangle 5"/>
          <p:cNvSpPr/>
          <p:nvPr/>
        </p:nvSpPr>
        <p:spPr>
          <a:xfrm>
            <a:off x="397701" y="5411211"/>
            <a:ext cx="1219936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The high specific heat of water helps moderate global climate because the water in the ocean resists changes in temperature</a:t>
            </a:r>
          </a:p>
        </p:txBody>
      </p:sp>
    </p:spTree>
    <p:extLst>
      <p:ext uri="{BB962C8B-B14F-4D97-AF65-F5344CB8AC3E}">
        <p14:creationId xmlns:p14="http://schemas.microsoft.com/office/powerpoint/2010/main" val="4035032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1448" y="363348"/>
            <a:ext cx="107916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do you calculate heat (change in thermal energy)?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335505" y="2767266"/>
            <a:ext cx="7543800" cy="9144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" pitchFamily="2" charset="2"/>
              <a:buNone/>
            </a:pPr>
            <a:r>
              <a:rPr lang="en-US" sz="5400" dirty="0"/>
              <a:t>q  =  m </a:t>
            </a:r>
            <a:r>
              <a:rPr lang="en-US" baseline="30000" dirty="0"/>
              <a:t>●</a:t>
            </a:r>
            <a:r>
              <a:rPr lang="en-US" sz="5400" dirty="0"/>
              <a:t> </a:t>
            </a:r>
            <a:r>
              <a:rPr lang="en-US" sz="5400" dirty="0" err="1"/>
              <a:t>c</a:t>
            </a:r>
            <a:r>
              <a:rPr lang="en-US" sz="5400" baseline="-25000" dirty="0" err="1"/>
              <a:t>p</a:t>
            </a:r>
            <a:r>
              <a:rPr lang="en-US" sz="5400" baseline="-25000" dirty="0"/>
              <a:t> </a:t>
            </a:r>
            <a:r>
              <a:rPr lang="en-US" baseline="30000" dirty="0"/>
              <a:t>●</a:t>
            </a:r>
            <a:r>
              <a:rPr lang="en-US" sz="5400" baseline="-25000" dirty="0"/>
              <a:t> </a:t>
            </a:r>
            <a:r>
              <a:rPr lang="en-US" sz="5400" dirty="0">
                <a:sym typeface="Symbol" pitchFamily="18" charset="2"/>
              </a:rPr>
              <a:t>T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54705" y="3757866"/>
            <a:ext cx="102143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>
                <a:latin typeface="Times New Roman" pitchFamily="18" charset="0"/>
              </a:rPr>
              <a:t>(heat)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126833" y="3709738"/>
            <a:ext cx="118173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>
                <a:latin typeface="Times New Roman" pitchFamily="18" charset="0"/>
              </a:rPr>
              <a:t>(mass)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344296" y="4748466"/>
            <a:ext cx="249459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Times New Roman" pitchFamily="18" charset="0"/>
              </a:rPr>
              <a:t>(constant</a:t>
            </a:r>
          </a:p>
          <a:p>
            <a:pPr algn="ctr"/>
            <a:r>
              <a:rPr lang="en-US" sz="2800" dirty="0">
                <a:latin typeface="Times New Roman" pitchFamily="18" charset="0"/>
              </a:rPr>
              <a:t>of specific heat)</a:t>
            </a:r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 flipV="1">
            <a:off x="5678905" y="3910266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5971412" y="3834066"/>
            <a:ext cx="201689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latin typeface="Times New Roman" pitchFamily="18" charset="0"/>
              </a:rPr>
              <a:t>(change in</a:t>
            </a:r>
          </a:p>
          <a:p>
            <a:pPr algn="ctr"/>
            <a:r>
              <a:rPr lang="en-US" sz="2800" dirty="0">
                <a:latin typeface="Times New Roman" pitchFamily="18" charset="0"/>
              </a:rPr>
              <a:t>temperature)</a:t>
            </a: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7279105" y="2310066"/>
            <a:ext cx="25867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(</a:t>
            </a:r>
            <a:r>
              <a:rPr lang="en-US" sz="2800" dirty="0" err="1">
                <a:latin typeface="Times New Roman" pitchFamily="18" charset="0"/>
              </a:rPr>
              <a:t>T</a:t>
            </a:r>
            <a:r>
              <a:rPr lang="en-US" sz="2800" baseline="-25000" dirty="0" err="1">
                <a:latin typeface="Times New Roman" pitchFamily="18" charset="0"/>
              </a:rPr>
              <a:t>final</a:t>
            </a:r>
            <a:r>
              <a:rPr lang="en-US" sz="2800" dirty="0">
                <a:latin typeface="Times New Roman" pitchFamily="18" charset="0"/>
              </a:rPr>
              <a:t> – </a:t>
            </a:r>
            <a:r>
              <a:rPr lang="en-US" sz="2800" dirty="0" err="1">
                <a:latin typeface="Times New Roman" pitchFamily="18" charset="0"/>
              </a:rPr>
              <a:t>T</a:t>
            </a:r>
            <a:r>
              <a:rPr lang="en-US" sz="2800" baseline="-25000" dirty="0" err="1">
                <a:latin typeface="Times New Roman" pitchFamily="18" charset="0"/>
              </a:rPr>
              <a:t>initial</a:t>
            </a:r>
            <a:r>
              <a:rPr lang="en-US" sz="2800" dirty="0">
                <a:latin typeface="Times New Roman" pitchFamily="18" charset="0"/>
              </a:rPr>
              <a:t>)</a:t>
            </a:r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auto">
          <a:xfrm flipH="1">
            <a:off x="7355305" y="2843466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874167" y="1887646"/>
            <a:ext cx="1371600" cy="923330"/>
          </a:xfrm>
          <a:prstGeom prst="rect">
            <a:avLst/>
          </a:prstGeom>
          <a:solidFill>
            <a:schemeClr val="accent1"/>
          </a:solid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Heat is measured in Joules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070000" y="1873563"/>
            <a:ext cx="1295400" cy="92333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Mass is measured in grams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201443" y="3143801"/>
            <a:ext cx="1295400" cy="92333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Temp is measured in </a:t>
            </a:r>
            <a:r>
              <a:rPr lang="en-US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038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1448" y="363348"/>
            <a:ext cx="54479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Example:</a:t>
            </a:r>
          </a:p>
        </p:txBody>
      </p:sp>
      <p:sp>
        <p:nvSpPr>
          <p:cNvPr id="3" name="Rectangle 2"/>
          <p:cNvSpPr/>
          <p:nvPr/>
        </p:nvSpPr>
        <p:spPr>
          <a:xfrm>
            <a:off x="301448" y="1090409"/>
            <a:ext cx="1151356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 residential water heater raises the temperature of 125,000 grams of liquid water from 25.0</a:t>
            </a:r>
            <a:r>
              <a:rPr lang="en-US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 to 55.0</a:t>
            </a:r>
            <a:r>
              <a:rPr lang="en-US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C.  How much heat was applied?</a:t>
            </a:r>
          </a:p>
        </p:txBody>
      </p:sp>
      <p:sp>
        <p:nvSpPr>
          <p:cNvPr id="4" name="Rectangle 3"/>
          <p:cNvSpPr/>
          <p:nvPr/>
        </p:nvSpPr>
        <p:spPr>
          <a:xfrm>
            <a:off x="396118" y="2670003"/>
            <a:ext cx="22317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3200" dirty="0"/>
              <a:t>q  =  m </a:t>
            </a:r>
            <a:r>
              <a:rPr lang="en-US" sz="3200" dirty="0" err="1"/>
              <a:t>c</a:t>
            </a:r>
            <a:r>
              <a:rPr lang="en-US" sz="3200" baseline="-25000" dirty="0" err="1"/>
              <a:t>p</a:t>
            </a:r>
            <a:r>
              <a:rPr lang="en-US" sz="3200" baseline="-25000" dirty="0"/>
              <a:t> </a:t>
            </a:r>
            <a:r>
              <a:rPr lang="en-US" sz="3200" dirty="0">
                <a:sym typeface="Symbol" pitchFamily="18" charset="2"/>
              </a:rPr>
              <a:t>T</a:t>
            </a:r>
          </a:p>
        </p:txBody>
      </p:sp>
      <p:sp>
        <p:nvSpPr>
          <p:cNvPr id="5" name="Rectangle 4"/>
          <p:cNvSpPr/>
          <p:nvPr/>
        </p:nvSpPr>
        <p:spPr>
          <a:xfrm>
            <a:off x="396118" y="3338603"/>
            <a:ext cx="9653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q  = ?</a:t>
            </a:r>
          </a:p>
        </p:txBody>
      </p:sp>
      <p:sp>
        <p:nvSpPr>
          <p:cNvPr id="6" name="Rectangle 5"/>
          <p:cNvSpPr/>
          <p:nvPr/>
        </p:nvSpPr>
        <p:spPr>
          <a:xfrm>
            <a:off x="372054" y="3882094"/>
            <a:ext cx="22509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m = 125,000 g</a:t>
            </a:r>
          </a:p>
        </p:txBody>
      </p:sp>
      <p:sp>
        <p:nvSpPr>
          <p:cNvPr id="7" name="Rectangle 6"/>
          <p:cNvSpPr/>
          <p:nvPr/>
        </p:nvSpPr>
        <p:spPr>
          <a:xfrm>
            <a:off x="396118" y="4549313"/>
            <a:ext cx="23473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/>
              <a:t>C</a:t>
            </a:r>
            <a:r>
              <a:rPr lang="en-US" sz="2800" baseline="-25000" dirty="0" err="1"/>
              <a:t>p</a:t>
            </a:r>
            <a:r>
              <a:rPr lang="en-US" sz="2800" dirty="0"/>
              <a:t> = 4.18 J/</a:t>
            </a:r>
            <a:r>
              <a:rPr lang="en-US" sz="2800" dirty="0" err="1"/>
              <a:t>g°C</a:t>
            </a:r>
            <a:r>
              <a:rPr lang="en-US" sz="2800" baseline="-25000" dirty="0"/>
              <a:t> 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396118" y="5156358"/>
            <a:ext cx="3265638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ym typeface="Symbol" pitchFamily="18" charset="2"/>
              </a:rPr>
              <a:t>T = </a:t>
            </a:r>
            <a:r>
              <a:rPr lang="en-US" sz="2800" dirty="0" err="1">
                <a:sym typeface="Symbol" pitchFamily="18" charset="2"/>
              </a:rPr>
              <a:t>T</a:t>
            </a:r>
            <a:r>
              <a:rPr lang="en-US" sz="2800" baseline="-25000" dirty="0" err="1">
                <a:sym typeface="Symbol" pitchFamily="18" charset="2"/>
              </a:rPr>
              <a:t>f</a:t>
            </a:r>
            <a:r>
              <a:rPr lang="en-US" sz="2800" dirty="0">
                <a:sym typeface="Symbol" pitchFamily="18" charset="2"/>
              </a:rPr>
              <a:t> – </a:t>
            </a:r>
            <a:r>
              <a:rPr lang="en-US" sz="2800" dirty="0" err="1">
                <a:sym typeface="Symbol" pitchFamily="18" charset="2"/>
              </a:rPr>
              <a:t>T</a:t>
            </a:r>
            <a:r>
              <a:rPr lang="en-US" sz="2800" baseline="-25000" dirty="0" err="1">
                <a:sym typeface="Symbol" pitchFamily="18" charset="2"/>
              </a:rPr>
              <a:t>i</a:t>
            </a:r>
            <a:r>
              <a:rPr lang="en-US" sz="2800" baseline="-25000" dirty="0">
                <a:sym typeface="Symbol" pitchFamily="18" charset="2"/>
              </a:rPr>
              <a:t> </a:t>
            </a:r>
            <a:r>
              <a:rPr lang="en-US" sz="2800" dirty="0">
                <a:sym typeface="Symbol" pitchFamily="18" charset="2"/>
              </a:rPr>
              <a:t> </a:t>
            </a:r>
          </a:p>
          <a:p>
            <a:r>
              <a:rPr lang="en-US" sz="2800" dirty="0">
                <a:sym typeface="Symbol" pitchFamily="18" charset="2"/>
              </a:rPr>
              <a:t>      = 55.0°C – 25.0°C </a:t>
            </a:r>
          </a:p>
          <a:p>
            <a:r>
              <a:rPr lang="en-US" sz="2800" dirty="0">
                <a:sym typeface="Symbol" pitchFamily="18" charset="2"/>
              </a:rPr>
              <a:t>      = 30.0°C</a:t>
            </a:r>
            <a:endParaRPr lang="en-US" sz="2800" baseline="-25000" dirty="0"/>
          </a:p>
        </p:txBody>
      </p:sp>
      <p:sp>
        <p:nvSpPr>
          <p:cNvPr id="9" name="Rectangle 8"/>
          <p:cNvSpPr/>
          <p:nvPr/>
        </p:nvSpPr>
        <p:spPr>
          <a:xfrm>
            <a:off x="3499473" y="3066486"/>
            <a:ext cx="746129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/>
              <a:t>q  =  (125,000 g) (4.18 J/</a:t>
            </a:r>
            <a:r>
              <a:rPr lang="en-US" sz="3200" dirty="0" err="1"/>
              <a:t>g°C</a:t>
            </a:r>
            <a:r>
              <a:rPr lang="en-US" sz="3200" dirty="0"/>
              <a:t>) (</a:t>
            </a:r>
            <a:r>
              <a:rPr lang="en-US" sz="3200" dirty="0">
                <a:sym typeface="Symbol" pitchFamily="18" charset="2"/>
              </a:rPr>
              <a:t>30.0°C)</a:t>
            </a:r>
            <a:endParaRPr lang="en-US" sz="3200" baseline="-25000" dirty="0"/>
          </a:p>
          <a:p>
            <a:pPr algn="ctr">
              <a:buFont typeface="Wingdings" pitchFamily="2" charset="2"/>
              <a:buNone/>
            </a:pPr>
            <a:endParaRPr lang="en-US" sz="3200" dirty="0">
              <a:sym typeface="Symbol" pitchFamily="18" charset="2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39166" y="4024012"/>
            <a:ext cx="29819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q  = 15,675,000 J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6450963" y="3282331"/>
            <a:ext cx="348916" cy="26161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9779505" y="3207798"/>
            <a:ext cx="348916" cy="26161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8424697" y="3254778"/>
            <a:ext cx="348916" cy="26161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8075781" y="3254778"/>
            <a:ext cx="348916" cy="26161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5391617" y="4781482"/>
            <a:ext cx="4647678" cy="1598935"/>
            <a:chOff x="5037744" y="4585691"/>
            <a:chExt cx="4647678" cy="1598935"/>
          </a:xfrm>
        </p:grpSpPr>
        <p:sp>
          <p:nvSpPr>
            <p:cNvPr id="17" name="Explosion 1 16"/>
            <p:cNvSpPr/>
            <p:nvPr/>
          </p:nvSpPr>
          <p:spPr>
            <a:xfrm>
              <a:off x="5037744" y="4585691"/>
              <a:ext cx="4647678" cy="1598935"/>
            </a:xfrm>
            <a:prstGeom prst="irregularSeal1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764071" y="4966482"/>
              <a:ext cx="2981907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dirty="0"/>
                <a:t>q  = 15,700,000 J</a:t>
              </a:r>
            </a:p>
          </p:txBody>
        </p:sp>
      </p:grpSp>
      <p:cxnSp>
        <p:nvCxnSpPr>
          <p:cNvPr id="19" name="Straight Connector 18"/>
          <p:cNvCxnSpPr>
            <a:endCxn id="10" idx="3"/>
          </p:cNvCxnSpPr>
          <p:nvPr/>
        </p:nvCxnSpPr>
        <p:spPr>
          <a:xfrm>
            <a:off x="6450963" y="4316399"/>
            <a:ext cx="2270110" cy="1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386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1448" y="363348"/>
            <a:ext cx="54479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Example:</a:t>
            </a:r>
          </a:p>
        </p:txBody>
      </p:sp>
      <p:sp>
        <p:nvSpPr>
          <p:cNvPr id="3" name="Rectangle 2"/>
          <p:cNvSpPr/>
          <p:nvPr/>
        </p:nvSpPr>
        <p:spPr>
          <a:xfrm>
            <a:off x="301448" y="1090409"/>
            <a:ext cx="1151356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 10.0 gram piece of Titanium metal is heated from 27.5</a:t>
            </a:r>
            <a:r>
              <a:rPr lang="en-US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 to 1660.0</a:t>
            </a:r>
            <a:r>
              <a:rPr lang="en-US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C.  How many joules of heat must have been applied?</a:t>
            </a:r>
          </a:p>
        </p:txBody>
      </p:sp>
      <p:sp>
        <p:nvSpPr>
          <p:cNvPr id="4" name="Rectangle 3"/>
          <p:cNvSpPr/>
          <p:nvPr/>
        </p:nvSpPr>
        <p:spPr>
          <a:xfrm>
            <a:off x="396118" y="2309053"/>
            <a:ext cx="22317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3200" dirty="0"/>
              <a:t>q  =  m </a:t>
            </a:r>
            <a:r>
              <a:rPr lang="en-US" sz="3200" dirty="0" err="1"/>
              <a:t>c</a:t>
            </a:r>
            <a:r>
              <a:rPr lang="en-US" sz="3200" baseline="-25000" dirty="0" err="1"/>
              <a:t>p</a:t>
            </a:r>
            <a:r>
              <a:rPr lang="en-US" sz="3200" baseline="-25000" dirty="0"/>
              <a:t> </a:t>
            </a:r>
            <a:r>
              <a:rPr lang="en-US" sz="3200" dirty="0">
                <a:sym typeface="Symbol" pitchFamily="18" charset="2"/>
              </a:rPr>
              <a:t>T</a:t>
            </a:r>
          </a:p>
        </p:txBody>
      </p:sp>
      <p:sp>
        <p:nvSpPr>
          <p:cNvPr id="5" name="Rectangle 4"/>
          <p:cNvSpPr/>
          <p:nvPr/>
        </p:nvSpPr>
        <p:spPr>
          <a:xfrm>
            <a:off x="396118" y="2977653"/>
            <a:ext cx="9653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q  = ?</a:t>
            </a:r>
          </a:p>
        </p:txBody>
      </p:sp>
      <p:sp>
        <p:nvSpPr>
          <p:cNvPr id="6" name="Rectangle 5"/>
          <p:cNvSpPr/>
          <p:nvPr/>
        </p:nvSpPr>
        <p:spPr>
          <a:xfrm>
            <a:off x="372054" y="3521144"/>
            <a:ext cx="17043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m = 10.0 g</a:t>
            </a:r>
          </a:p>
        </p:txBody>
      </p:sp>
      <p:sp>
        <p:nvSpPr>
          <p:cNvPr id="7" name="Rectangle 6"/>
          <p:cNvSpPr/>
          <p:nvPr/>
        </p:nvSpPr>
        <p:spPr>
          <a:xfrm>
            <a:off x="396118" y="4188363"/>
            <a:ext cx="7617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/>
              <a:t>C</a:t>
            </a:r>
            <a:r>
              <a:rPr lang="en-US" sz="2800" baseline="-25000" dirty="0" err="1"/>
              <a:t>p</a:t>
            </a:r>
            <a:r>
              <a:rPr lang="en-US" sz="2800" dirty="0"/>
              <a:t> =</a:t>
            </a:r>
          </a:p>
        </p:txBody>
      </p:sp>
      <p:sp>
        <p:nvSpPr>
          <p:cNvPr id="8" name="Rectangle 7"/>
          <p:cNvSpPr/>
          <p:nvPr/>
        </p:nvSpPr>
        <p:spPr>
          <a:xfrm>
            <a:off x="396118" y="4795408"/>
            <a:ext cx="3631122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ym typeface="Symbol" pitchFamily="18" charset="2"/>
              </a:rPr>
              <a:t>T = </a:t>
            </a:r>
            <a:r>
              <a:rPr lang="en-US" sz="2800" dirty="0" err="1">
                <a:sym typeface="Symbol" pitchFamily="18" charset="2"/>
              </a:rPr>
              <a:t>T</a:t>
            </a:r>
            <a:r>
              <a:rPr lang="en-US" sz="2800" baseline="-25000" dirty="0" err="1">
                <a:sym typeface="Symbol" pitchFamily="18" charset="2"/>
              </a:rPr>
              <a:t>f</a:t>
            </a:r>
            <a:r>
              <a:rPr lang="en-US" sz="2800" dirty="0">
                <a:sym typeface="Symbol" pitchFamily="18" charset="2"/>
              </a:rPr>
              <a:t> – </a:t>
            </a:r>
            <a:r>
              <a:rPr lang="en-US" sz="2800" dirty="0" err="1">
                <a:sym typeface="Symbol" pitchFamily="18" charset="2"/>
              </a:rPr>
              <a:t>T</a:t>
            </a:r>
            <a:r>
              <a:rPr lang="en-US" sz="2800" baseline="-25000" dirty="0" err="1">
                <a:sym typeface="Symbol" pitchFamily="18" charset="2"/>
              </a:rPr>
              <a:t>i</a:t>
            </a:r>
            <a:r>
              <a:rPr lang="en-US" sz="2800" baseline="-25000" dirty="0">
                <a:sym typeface="Symbol" pitchFamily="18" charset="2"/>
              </a:rPr>
              <a:t> </a:t>
            </a:r>
            <a:r>
              <a:rPr lang="en-US" sz="2800" dirty="0">
                <a:sym typeface="Symbol" pitchFamily="18" charset="2"/>
              </a:rPr>
              <a:t> </a:t>
            </a:r>
          </a:p>
          <a:p>
            <a:r>
              <a:rPr lang="en-US" sz="2800" dirty="0">
                <a:sym typeface="Symbol" pitchFamily="18" charset="2"/>
              </a:rPr>
              <a:t>      = 1660.0°C – 27.5°C </a:t>
            </a:r>
          </a:p>
          <a:p>
            <a:r>
              <a:rPr lang="en-US" sz="2800" dirty="0">
                <a:sym typeface="Symbol" pitchFamily="18" charset="2"/>
              </a:rPr>
              <a:t>      = 1632.5°C</a:t>
            </a:r>
            <a:endParaRPr lang="en-US" sz="2800" baseline="-25000" dirty="0"/>
          </a:p>
        </p:txBody>
      </p:sp>
      <p:sp>
        <p:nvSpPr>
          <p:cNvPr id="9" name="Rectangle 8"/>
          <p:cNvSpPr/>
          <p:nvPr/>
        </p:nvSpPr>
        <p:spPr>
          <a:xfrm>
            <a:off x="4675074" y="2453665"/>
            <a:ext cx="746129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/>
              <a:t>q  =  (10.0 g) (0.523 J/</a:t>
            </a:r>
            <a:r>
              <a:rPr lang="en-US" sz="3200" dirty="0" err="1"/>
              <a:t>g°C</a:t>
            </a:r>
            <a:r>
              <a:rPr lang="en-US" sz="3200" dirty="0"/>
              <a:t>) (</a:t>
            </a:r>
            <a:r>
              <a:rPr lang="en-US" sz="3200" dirty="0">
                <a:sym typeface="Symbol" pitchFamily="18" charset="2"/>
              </a:rPr>
              <a:t>1632.5°C)</a:t>
            </a:r>
            <a:endParaRPr lang="en-US" sz="3200" baseline="-25000" dirty="0"/>
          </a:p>
          <a:p>
            <a:pPr algn="ctr">
              <a:buFont typeface="Wingdings" pitchFamily="2" charset="2"/>
              <a:buNone/>
            </a:pPr>
            <a:endParaRPr lang="en-US" sz="3200" dirty="0">
              <a:sym typeface="Symbol" pitchFamily="18" charset="2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593408" y="3398369"/>
            <a:ext cx="27751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q  = 8,537.975 J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7017819" y="2656688"/>
            <a:ext cx="348916" cy="26161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0947258" y="2582155"/>
            <a:ext cx="348916" cy="26161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9278939" y="2629135"/>
            <a:ext cx="348916" cy="26161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8930023" y="2629135"/>
            <a:ext cx="348916" cy="26161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6245859" y="4155839"/>
            <a:ext cx="4647678" cy="1598935"/>
            <a:chOff x="5037744" y="4585691"/>
            <a:chExt cx="4647678" cy="1598935"/>
          </a:xfrm>
        </p:grpSpPr>
        <p:sp>
          <p:nvSpPr>
            <p:cNvPr id="17" name="Explosion 1 16"/>
            <p:cNvSpPr/>
            <p:nvPr/>
          </p:nvSpPr>
          <p:spPr>
            <a:xfrm>
              <a:off x="5037744" y="4585691"/>
              <a:ext cx="4647678" cy="1598935"/>
            </a:xfrm>
            <a:prstGeom prst="irregularSeal1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264405" y="5037952"/>
              <a:ext cx="2045753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dirty="0"/>
                <a:t>q  = 8,540 J</a:t>
              </a:r>
            </a:p>
          </p:txBody>
        </p:sp>
      </p:grpSp>
      <p:cxnSp>
        <p:nvCxnSpPr>
          <p:cNvPr id="19" name="Straight Connector 18"/>
          <p:cNvCxnSpPr>
            <a:endCxn id="10" idx="3"/>
          </p:cNvCxnSpPr>
          <p:nvPr/>
        </p:nvCxnSpPr>
        <p:spPr>
          <a:xfrm>
            <a:off x="7305205" y="3690756"/>
            <a:ext cx="2063322" cy="1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934792" y="4044364"/>
            <a:ext cx="2291132" cy="95410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LOOK in your ref. packet!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63510" y="4191087"/>
            <a:ext cx="18712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0.523 J/</a:t>
            </a:r>
            <a:r>
              <a:rPr lang="en-US" sz="2800" dirty="0" err="1"/>
              <a:t>g°C</a:t>
            </a:r>
            <a:r>
              <a:rPr lang="en-US" sz="2800" baseline="-25000" dirty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57053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  <p:bldP spid="21" grpId="0" animBg="1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1538</Words>
  <Application>Microsoft Office PowerPoint</Application>
  <PresentationFormat>Widescreen</PresentationFormat>
  <Paragraphs>206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2" baseType="lpstr">
      <vt:lpstr>Arial</vt:lpstr>
      <vt:lpstr>Bradley Hand ITC</vt:lpstr>
      <vt:lpstr>Calibri</vt:lpstr>
      <vt:lpstr>Calibri Light</vt:lpstr>
      <vt:lpstr>Cambria Math</vt:lpstr>
      <vt:lpstr>Chiller</vt:lpstr>
      <vt:lpstr>Symbol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Drusky, Tristan</dc:creator>
  <cp:lastModifiedBy>Drusky, Tristan</cp:lastModifiedBy>
  <cp:revision>2</cp:revision>
  <dcterms:created xsi:type="dcterms:W3CDTF">2021-04-28T19:22:54Z</dcterms:created>
  <dcterms:modified xsi:type="dcterms:W3CDTF">2021-04-28T19:24:24Z</dcterms:modified>
</cp:coreProperties>
</file>