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818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AB5A5E-11ED-4940-83FA-1039AE697752}">
  <a:tblStyle styleId="{25AB5A5E-11ED-4940-83FA-1039AE697752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7EA"/>
          </a:solidFill>
        </a:fill>
      </a:tcStyle>
    </a:wholeTbl>
    <a:band1H>
      <a:tcTxStyle b="off" i="off"/>
      <a:tcStyle>
        <a:fill>
          <a:solidFill>
            <a:srgbClr val="D2CCD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2CCD2"/>
          </a:solidFill>
        </a:fill>
      </a:tcStyle>
    </a:band1V>
    <a:band2V>
      <a:tcTxStyle b="off" i="off"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24b250972_0_2734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724b250972_0_2734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50" spcFirstLastPara="1" rIns="9215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724b250972_0_2734:notes"/>
          <p:cNvSpPr txBox="1"/>
          <p:nvPr>
            <p:ph idx="12" type="sldNum"/>
          </p:nvPr>
        </p:nvSpPr>
        <p:spPr>
          <a:xfrm>
            <a:off x="3898094" y="8829967"/>
            <a:ext cx="2982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50" spcFirstLastPara="1" rIns="92150" wrap="square" tIns="46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24b250972_0_2812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724b250972_0_2812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431d734ae_0_63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431d734ae_0_63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d431d734ae_0_63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24b250972_0_2832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724b250972_0_2832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431d734ae_0_8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d431d734ae_0_8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24b250972_0_284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724b250972_0_284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24b250972_0_2777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724b250972_0_2777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24b250972_0_2859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g724b250972_0_2859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431d734ae_0_53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431d734ae_0_53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d431d734ae_0_53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24b250972_0_420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724b250972_0_420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431d734ae_0_97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gd431d734ae_0_97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431d734ae_0_138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d431d734ae_0_138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d431d734ae_0_138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24b250972_0_421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724b250972_0_421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24b250972_0_4219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724b250972_0_4219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d431d734ae_0_114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gd431d734ae_0_114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431d734ae_0_125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gd431d734ae_0_125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24b252115_0_24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724b252115_0_24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24b250972_0_274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724b250972_0_274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d431d734ae_0_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d431d734ae_0_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24b250972_0_2767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724b250972_0_2767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24b250972_0_2752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724b250972_0_2752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24b250972_0_2786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724b250972_0_2786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24b250972_0_282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724b250972_0_282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431d734ae_0_4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d431d734ae_0_4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" name="Google Shape;21;p2"/>
          <p:cNvSpPr txBox="1"/>
          <p:nvPr>
            <p:ph idx="2" type="body"/>
          </p:nvPr>
        </p:nvSpPr>
        <p:spPr>
          <a:xfrm>
            <a:off x="439987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Content">
  <p:cSld name="3_4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09" name="Google Shape;109;p1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10" name="Google Shape;110;p1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11" name="Google Shape;111;p1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Content">
  <p:cSld name="4_4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19" name="Google Shape;119;p12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20" name="Google Shape;120;p12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4 Content">
  <p:cSld name="5_4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27" name="Google Shape;127;p13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28" name="Google Shape;128;p13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29" name="Google Shape;129;p13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4 Content">
  <p:cSld name="6_4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36" name="Google Shape;136;p14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37" name="Google Shape;137;p14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38" name="Google Shape;138;p14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4 Content">
  <p:cSld name="7_4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46" name="Google Shape;146;p15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47" name="Google Shape;147;p15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4 Content">
  <p:cSld name="8_4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55" name="Google Shape;155;p16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56" name="Google Shape;156;p16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4 Content">
  <p:cSld name="9_4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63" name="Google Shape;163;p17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64" name="Google Shape;164;p17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65" name="Google Shape;165;p17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4 Content">
  <p:cSld name="10_4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72" name="Google Shape;172;p18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73" name="Google Shape;173;p18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74" name="Google Shape;174;p18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4 Content">
  <p:cSld name="11_4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81" name="Google Shape;181;p19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82" name="Google Shape;182;p19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83" name="Google Shape;183;p19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4 Content">
  <p:cSld name="12_4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90" name="Google Shape;190;p2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91" name="Google Shape;191;p2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92" name="Google Shape;192;p2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1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6" name="Google Shape;196;p21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1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4624388" y="228600"/>
            <a:ext cx="2057400" cy="2039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6" name="Google Shape;206;p22"/>
          <p:cNvSpPr txBox="1"/>
          <p:nvPr>
            <p:ph type="title"/>
          </p:nvPr>
        </p:nvSpPr>
        <p:spPr>
          <a:xfrm>
            <a:off x="498474" y="134471"/>
            <a:ext cx="75564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2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8" name="Google Shape;208;p2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 txBox="1"/>
          <p:nvPr>
            <p:ph idx="2" type="body"/>
          </p:nvPr>
        </p:nvSpPr>
        <p:spPr>
          <a:xfrm>
            <a:off x="498518" y="112955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3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6" name="Google Shape;216;p23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3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1" name="Google Shape;221;p23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2" name="Google Shape;222;p23"/>
          <p:cNvSpPr/>
          <p:nvPr>
            <p:ph idx="3" type="pic"/>
          </p:nvPr>
        </p:nvSpPr>
        <p:spPr>
          <a:xfrm>
            <a:off x="6802438" y="23774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3" name="Google Shape;223;p23"/>
          <p:cNvSpPr txBox="1"/>
          <p:nvPr>
            <p:ph idx="4" type="body"/>
          </p:nvPr>
        </p:nvSpPr>
        <p:spPr>
          <a:xfrm>
            <a:off x="857250" y="1779494"/>
            <a:ext cx="308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24" name="Google Shape;224;p23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4"/>
          <p:cNvSpPr txBox="1"/>
          <p:nvPr>
            <p:ph idx="1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0" name="Google Shape;230;p2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4"/>
          <p:cNvSpPr txBox="1"/>
          <p:nvPr>
            <p:ph idx="2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4" name="Google Shape;234;p24"/>
          <p:cNvSpPr txBox="1"/>
          <p:nvPr>
            <p:ph idx="3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/>
        </p:nvSpPr>
        <p:spPr>
          <a:xfrm>
            <a:off x="282575" y="228600"/>
            <a:ext cx="34512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380555" y="2571750"/>
            <a:ext cx="3255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4168775" y="273050"/>
            <a:ext cx="45975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251" name="Google Shape;251;p27"/>
          <p:cNvSpPr txBox="1"/>
          <p:nvPr>
            <p:ph idx="2" type="body"/>
          </p:nvPr>
        </p:nvSpPr>
        <p:spPr>
          <a:xfrm>
            <a:off x="381093" y="3733800"/>
            <a:ext cx="32553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52" name="Google Shape;252;p27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7"/>
          <p:cNvSpPr txBox="1"/>
          <p:nvPr>
            <p:ph idx="11" type="ftr"/>
          </p:nvPr>
        </p:nvSpPr>
        <p:spPr>
          <a:xfrm>
            <a:off x="3859305" y="6423585"/>
            <a:ext cx="331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7" name="Google Shape;257;p28"/>
          <p:cNvSpPr txBox="1"/>
          <p:nvPr>
            <p:ph type="title"/>
          </p:nvPr>
        </p:nvSpPr>
        <p:spPr>
          <a:xfrm>
            <a:off x="4169404" y="3124200"/>
            <a:ext cx="3898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8"/>
          <p:cNvSpPr/>
          <p:nvPr>
            <p:ph idx="2" type="pic"/>
          </p:nvPr>
        </p:nvSpPr>
        <p:spPr>
          <a:xfrm>
            <a:off x="277906" y="228600"/>
            <a:ext cx="3460800" cy="6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4169404" y="3995737"/>
            <a:ext cx="38982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60" name="Google Shape;260;p28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8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3990110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506505" y="4424082"/>
            <a:ext cx="6191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9"/>
          <p:cNvSpPr/>
          <p:nvPr>
            <p:ph idx="2" type="pic"/>
          </p:nvPr>
        </p:nvSpPr>
        <p:spPr>
          <a:xfrm>
            <a:off x="277905" y="228600"/>
            <a:ext cx="63783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506505" y="5257799"/>
            <a:ext cx="61911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68" name="Google Shape;268;p2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27212" y="4632792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/>
        </p:nvSpPr>
        <p:spPr>
          <a:xfrm>
            <a:off x="282575" y="228600"/>
            <a:ext cx="42354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6" name="Google Shape;276;p30"/>
          <p:cNvSpPr txBox="1"/>
          <p:nvPr>
            <p:ph type="title"/>
          </p:nvPr>
        </p:nvSpPr>
        <p:spPr>
          <a:xfrm>
            <a:off x="380554" y="2571750"/>
            <a:ext cx="401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381094" y="3733800"/>
            <a:ext cx="40152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78" name="Google Shape;278;p30"/>
          <p:cNvSpPr txBox="1"/>
          <p:nvPr>
            <p:ph idx="10" type="dt"/>
          </p:nvPr>
        </p:nvSpPr>
        <p:spPr>
          <a:xfrm>
            <a:off x="3048000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0"/>
          <p:cNvSpPr txBox="1"/>
          <p:nvPr>
            <p:ph idx="11" type="ftr"/>
          </p:nvPr>
        </p:nvSpPr>
        <p:spPr>
          <a:xfrm>
            <a:off x="381095" y="6235607"/>
            <a:ext cx="259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4624388" y="4534726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4" name="Google Shape;284;p30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5" name="Google Shape;285;p30"/>
          <p:cNvSpPr/>
          <p:nvPr>
            <p:ph idx="3" type="pic"/>
          </p:nvPr>
        </p:nvSpPr>
        <p:spPr>
          <a:xfrm>
            <a:off x="4624388" y="2381663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6" name="Google Shape;286;p30"/>
          <p:cNvSpPr/>
          <p:nvPr>
            <p:ph idx="4" type="pic"/>
          </p:nvPr>
        </p:nvSpPr>
        <p:spPr>
          <a:xfrm>
            <a:off x="6803136" y="2381662"/>
            <a:ext cx="20574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498517" y="1985963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498517" y="4164965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9" name="Google Shape;289;p31"/>
          <p:cNvSpPr txBox="1"/>
          <p:nvPr>
            <p:ph type="title"/>
          </p:nvPr>
        </p:nvSpPr>
        <p:spPr>
          <a:xfrm>
            <a:off x="4953000" y="3124200"/>
            <a:ext cx="310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1"/>
          <p:cNvSpPr/>
          <p:nvPr>
            <p:ph idx="2" type="pic"/>
          </p:nvPr>
        </p:nvSpPr>
        <p:spPr>
          <a:xfrm>
            <a:off x="277905" y="2365248"/>
            <a:ext cx="42402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91" name="Google Shape;291;p31"/>
          <p:cNvSpPr txBox="1"/>
          <p:nvPr>
            <p:ph idx="1" type="body"/>
          </p:nvPr>
        </p:nvSpPr>
        <p:spPr>
          <a:xfrm>
            <a:off x="4953000" y="3995737"/>
            <a:ext cx="31089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92" name="Google Shape;292;p31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1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4750361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/>
          <p:nvPr>
            <p:ph idx="3" type="pic"/>
          </p:nvPr>
        </p:nvSpPr>
        <p:spPr>
          <a:xfrm>
            <a:off x="27790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97" name="Google Shape;297;p31"/>
          <p:cNvSpPr/>
          <p:nvPr>
            <p:ph idx="4" type="pic"/>
          </p:nvPr>
        </p:nvSpPr>
        <p:spPr>
          <a:xfrm>
            <a:off x="246062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" type="body"/>
          </p:nvPr>
        </p:nvSpPr>
        <p:spPr>
          <a:xfrm rot="5400000">
            <a:off x="2204037" y="275550"/>
            <a:ext cx="4145100" cy="7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03" name="Google Shape;303;p3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8" name="Google Shape;308;p33"/>
          <p:cNvSpPr txBox="1"/>
          <p:nvPr>
            <p:ph type="title"/>
          </p:nvPr>
        </p:nvSpPr>
        <p:spPr>
          <a:xfrm rot="5400000">
            <a:off x="5750740" y="3199792"/>
            <a:ext cx="5171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1" type="body"/>
          </p:nvPr>
        </p:nvSpPr>
        <p:spPr>
          <a:xfrm rot="5400000">
            <a:off x="1293750" y="122206"/>
            <a:ext cx="5184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33"/>
          <p:cNvSpPr txBox="1"/>
          <p:nvPr/>
        </p:nvSpPr>
        <p:spPr>
          <a:xfrm rot="-5400000">
            <a:off x="8593116" y="561571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658907" y="228600"/>
            <a:ext cx="82008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658906" y="6248774"/>
            <a:ext cx="147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2286000" y="6248774"/>
            <a:ext cx="56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305800" y="624877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2003612" y="3110754"/>
            <a:ext cx="2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285750" y="228600"/>
            <a:ext cx="212700" cy="634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282574" y="228600"/>
            <a:ext cx="63873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380554" y="2571750"/>
            <a:ext cx="61815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381094" y="3733800"/>
            <a:ext cx="61797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5212262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381095" y="6235607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" name="Google Shape;61;p6"/>
          <p:cNvSpPr/>
          <p:nvPr>
            <p:ph idx="2" type="pic"/>
          </p:nvPr>
        </p:nvSpPr>
        <p:spPr>
          <a:xfrm>
            <a:off x="6802438" y="23749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2" name="Google Shape;62;p6"/>
          <p:cNvSpPr/>
          <p:nvPr>
            <p:ph idx="3" type="pic"/>
          </p:nvPr>
        </p:nvSpPr>
        <p:spPr>
          <a:xfrm>
            <a:off x="6802438" y="4535424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497541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68" name="Google Shape;68;p7"/>
          <p:cNvSpPr txBox="1"/>
          <p:nvPr>
            <p:ph idx="2" type="body"/>
          </p:nvPr>
        </p:nvSpPr>
        <p:spPr>
          <a:xfrm>
            <a:off x="4399878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idx="3" type="body"/>
          </p:nvPr>
        </p:nvSpPr>
        <p:spPr>
          <a:xfrm>
            <a:off x="497541" y="2070847"/>
            <a:ext cx="3657600" cy="3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73" name="Google Shape;73;p7"/>
          <p:cNvSpPr txBox="1"/>
          <p:nvPr>
            <p:ph idx="4" type="body"/>
          </p:nvPr>
        </p:nvSpPr>
        <p:spPr>
          <a:xfrm>
            <a:off x="4399878" y="2070847"/>
            <a:ext cx="3657600" cy="322800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8"/>
          <p:cNvSpPr txBox="1"/>
          <p:nvPr>
            <p:ph idx="1" type="body"/>
          </p:nvPr>
        </p:nvSpPr>
        <p:spPr>
          <a:xfrm>
            <a:off x="502920" y="1985963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502920" y="4164965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83" name="Google Shape;83;p8"/>
          <p:cNvSpPr txBox="1"/>
          <p:nvPr>
            <p:ph idx="3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84" name="Google Shape;84;p8"/>
          <p:cNvSpPr txBox="1"/>
          <p:nvPr>
            <p:ph idx="4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Content">
  <p:cSld name="1_4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92" name="Google Shape;92;p9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93" name="Google Shape;93;p9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Content">
  <p:cSld name="2_4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00" name="Google Shape;100;p1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01" name="Google Shape;101;p1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102" name="Google Shape;102;p1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gif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1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2521852" y="2443200"/>
            <a:ext cx="18756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lang="en-US" sz="4000"/>
              <a:t>Unit 7 </a:t>
            </a:r>
            <a:endParaRPr sz="4000"/>
          </a:p>
        </p:txBody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1892086" y="3776403"/>
            <a:ext cx="6627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5000"/>
              <a:t>Equilibrium</a:t>
            </a:r>
            <a:endParaRPr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/>
          <p:nvPr>
            <p:ph type="title"/>
          </p:nvPr>
        </p:nvSpPr>
        <p:spPr>
          <a:xfrm>
            <a:off x="480875" y="184350"/>
            <a:ext cx="7597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7.7 Calculating Equilibrium Concentrations</a:t>
            </a:r>
            <a:endParaRPr/>
          </a:p>
        </p:txBody>
      </p:sp>
      <p:sp>
        <p:nvSpPr>
          <p:cNvPr id="392" name="Google Shape;392;p43"/>
          <p:cNvSpPr txBox="1"/>
          <p:nvPr>
            <p:ph idx="1" type="body"/>
          </p:nvPr>
        </p:nvSpPr>
        <p:spPr>
          <a:xfrm>
            <a:off x="59800" y="1282500"/>
            <a:ext cx="8710200" cy="3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Equilibrium concentrations can be calculated using a </a:t>
            </a:r>
            <a:r>
              <a:rPr i="1" lang="en-US"/>
              <a:t>K </a:t>
            </a:r>
            <a:r>
              <a:rPr lang="en-US"/>
              <a:t>expression, the </a:t>
            </a:r>
            <a:r>
              <a:rPr i="1" lang="en-US"/>
              <a:t>K </a:t>
            </a:r>
            <a:r>
              <a:rPr lang="en-US"/>
              <a:t>constant, and initial concentrations or partial pressures of substances.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Steps: </a:t>
            </a:r>
            <a:br>
              <a:rPr lang="en-US"/>
            </a:br>
            <a:r>
              <a:rPr lang="en-US"/>
              <a:t>1) Write an equilibrium expression for the reaction</a:t>
            </a:r>
            <a:br>
              <a:rPr lang="en-US"/>
            </a:br>
            <a:r>
              <a:rPr lang="en-US"/>
              <a:t>2) Set up an ICE table and fill in “initial” quantities (must be moles or pressure!)</a:t>
            </a:r>
            <a:br>
              <a:rPr lang="en-US"/>
            </a:br>
            <a:r>
              <a:rPr lang="en-US"/>
              <a:t>3) Determine “changes” in the system in terms of x needed for the system to achieve equilibrium</a:t>
            </a:r>
            <a:br>
              <a:rPr lang="en-US"/>
            </a:br>
            <a:r>
              <a:rPr lang="en-US"/>
              <a:t>4) Determine the “equilibrium” values for the system by adding the “initial” and “change” values together</a:t>
            </a:r>
            <a:br>
              <a:rPr lang="en-US"/>
            </a:br>
            <a:r>
              <a:rPr lang="en-US"/>
              <a:t>5) Solve for x using the </a:t>
            </a:r>
            <a:r>
              <a:rPr i="1" lang="en-US"/>
              <a:t>K</a:t>
            </a:r>
            <a:r>
              <a:rPr lang="en-US"/>
              <a:t> expression and the “equilibrium” values. Verify if the change in initial concentrations is negligible using the 5% rule.</a:t>
            </a:r>
            <a:br>
              <a:rPr lang="en-US"/>
            </a:br>
            <a:r>
              <a:rPr lang="en-US"/>
              <a:t>6) Determine all equilibrium quantities using the value of x</a:t>
            </a:r>
            <a:endParaRPr/>
          </a:p>
        </p:txBody>
      </p:sp>
      <p:sp>
        <p:nvSpPr>
          <p:cNvPr id="393" name="Google Shape;393;p43"/>
          <p:cNvSpPr txBox="1"/>
          <p:nvPr/>
        </p:nvSpPr>
        <p:spPr>
          <a:xfrm>
            <a:off x="0" y="6357802"/>
            <a:ext cx="9144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concentrations or partial pressures of chemical species at equilibrium based on the initial conditions and the equilibrium constant.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7.8 Representations of Equilibrium</a:t>
            </a:r>
            <a:endParaRPr/>
          </a:p>
        </p:txBody>
      </p:sp>
      <p:sp>
        <p:nvSpPr>
          <p:cNvPr id="400" name="Google Shape;400;p44"/>
          <p:cNvSpPr txBox="1"/>
          <p:nvPr>
            <p:ph idx="1" type="body"/>
          </p:nvPr>
        </p:nvSpPr>
        <p:spPr>
          <a:xfrm>
            <a:off x="346117" y="1528763"/>
            <a:ext cx="7569300" cy="196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Use particle diagrams to determine when equilibrium is reached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COUNT!!</a:t>
            </a:r>
            <a:endParaRPr/>
          </a:p>
        </p:txBody>
      </p:sp>
      <p:pic>
        <p:nvPicPr>
          <p:cNvPr id="401" name="Google Shape;4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7876"/>
            <a:ext cx="8748499" cy="27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4"/>
          <p:cNvSpPr txBox="1"/>
          <p:nvPr/>
        </p:nvSpPr>
        <p:spPr>
          <a:xfrm>
            <a:off x="92100" y="6419500"/>
            <a:ext cx="86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Represent a system undergoing a reversible reaction with a particulate model.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/>
          <p:nvPr>
            <p:ph type="title"/>
          </p:nvPr>
        </p:nvSpPr>
        <p:spPr>
          <a:xfrm>
            <a:off x="498475" y="143052"/>
            <a:ext cx="75564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7.9 Le Chatelier’s Principle</a:t>
            </a:r>
            <a:endParaRPr/>
          </a:p>
        </p:txBody>
      </p:sp>
      <p:sp>
        <p:nvSpPr>
          <p:cNvPr id="408" name="Google Shape;408;p45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9" name="Google Shape;409;p45"/>
          <p:cNvSpPr txBox="1"/>
          <p:nvPr/>
        </p:nvSpPr>
        <p:spPr>
          <a:xfrm>
            <a:off x="0" y="6483976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response of a system at equilibrium to an external stress, using Le Châtelier's principle.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5"/>
          <p:cNvSpPr txBox="1"/>
          <p:nvPr>
            <p:ph idx="1" type="body"/>
          </p:nvPr>
        </p:nvSpPr>
        <p:spPr>
          <a:xfrm>
            <a:off x="130900" y="845050"/>
            <a:ext cx="792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principle is used to describe changes that occur in a system that has achieved equilibrium. There are three factors that can cause shifts in a system at equilibrium: concentration, pressure, and temperature.</a:t>
            </a:r>
            <a:endParaRPr/>
          </a:p>
          <a:p>
            <a:pPr indent="-1428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graphicFrame>
        <p:nvGraphicFramePr>
          <p:cNvPr id="411" name="Google Shape;411;p45"/>
          <p:cNvGraphicFramePr/>
          <p:nvPr/>
        </p:nvGraphicFramePr>
        <p:xfrm>
          <a:off x="376638" y="18457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{25AB5A5E-11ED-4940-83FA-1039AE697752}</a:tableStyleId>
              </a:tblPr>
              <a:tblGrid>
                <a:gridCol w="3280975"/>
                <a:gridCol w="4397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Change</a:t>
                      </a:r>
                      <a:endParaRPr sz="1400" u="sng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Direction System Shifts to Reestablish Equilibrium</a:t>
                      </a:r>
                      <a:endParaRPr sz="1400" u="sng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 reactant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 product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reactants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Removing a reactant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reactants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Removing a product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Increasing pressure 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(decreasing volume)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 less gas molecules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Decreasing pressure 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(increasing volume)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more gas molecules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an inert gas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 effect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Increasing the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shifts towards products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Decreasing the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shifts towards reactants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/>
          <p:nvPr>
            <p:ph type="title"/>
          </p:nvPr>
        </p:nvSpPr>
        <p:spPr>
          <a:xfrm>
            <a:off x="498475" y="143052"/>
            <a:ext cx="75564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7.9 Le Chatelier’s Principle</a:t>
            </a:r>
            <a:endParaRPr/>
          </a:p>
        </p:txBody>
      </p:sp>
      <p:sp>
        <p:nvSpPr>
          <p:cNvPr id="417" name="Google Shape;417;p46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8" name="Google Shape;418;p46"/>
          <p:cNvSpPr txBox="1"/>
          <p:nvPr/>
        </p:nvSpPr>
        <p:spPr>
          <a:xfrm>
            <a:off x="0" y="6483976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response of a system at equilibrium to an external stress, using Le Châtelier's principle.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6"/>
          <p:cNvSpPr txBox="1"/>
          <p:nvPr>
            <p:ph idx="1" type="body"/>
          </p:nvPr>
        </p:nvSpPr>
        <p:spPr>
          <a:xfrm>
            <a:off x="54700" y="1302250"/>
            <a:ext cx="79239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principle is used to describe changes that occur in a system that has achieved equilibrium. There are three factors that can cause shifts in a system at equilibrium: concentration, pressure, and temperature.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a chemical system is already at equilibrium and the concentration of any substance in the mixture is…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Increased, the system reacts to consume that substance. 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Decreased, the system reacts to produce some of that substance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a solution is diluted, the concentration of the solution </a:t>
            </a:r>
            <a:r>
              <a:rPr b="1" lang="en-US" u="sng"/>
              <a:t>decreases</a:t>
            </a:r>
            <a:r>
              <a:rPr lang="en-US"/>
              <a:t>, so the reaction counteracts the stress by </a:t>
            </a:r>
            <a:r>
              <a:rPr b="1" lang="en-US" u="sng"/>
              <a:t>increasing</a:t>
            </a:r>
            <a:r>
              <a:rPr lang="en-US"/>
              <a:t> the concentration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428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7.9 Experimentally Examining </a:t>
            </a:r>
            <a:br>
              <a:rPr lang="en-US"/>
            </a:br>
            <a:r>
              <a:rPr lang="en-US"/>
              <a:t>Le Chatelier’s Principle</a:t>
            </a:r>
            <a:endParaRPr/>
          </a:p>
        </p:txBody>
      </p:sp>
      <p:sp>
        <p:nvSpPr>
          <p:cNvPr id="425" name="Google Shape;425;p47"/>
          <p:cNvSpPr txBox="1"/>
          <p:nvPr>
            <p:ph idx="1" type="body"/>
          </p:nvPr>
        </p:nvSpPr>
        <p:spPr>
          <a:xfrm>
            <a:off x="187000" y="1558950"/>
            <a:ext cx="78678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 at equilibrium can be examined using Le Chatelier’s Principle by measuring its properties, including pH, temperature, solution color (absorbance)</a:t>
            </a:r>
            <a:endParaRPr/>
          </a:p>
        </p:txBody>
      </p:sp>
      <p:pic>
        <p:nvPicPr>
          <p:cNvPr id="426" name="Google Shape;426;p47"/>
          <p:cNvPicPr preferRelativeResize="0"/>
          <p:nvPr/>
        </p:nvPicPr>
        <p:blipFill rotWithShape="1">
          <a:blip r:embed="rId3">
            <a:alphaModFix/>
          </a:blip>
          <a:srcRect b="2871" l="0" r="0" t="19043"/>
          <a:stretch/>
        </p:blipFill>
        <p:spPr>
          <a:xfrm>
            <a:off x="4155099" y="2988436"/>
            <a:ext cx="4946755" cy="289693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288" y="3068843"/>
            <a:ext cx="3431880" cy="118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101" y="4231278"/>
            <a:ext cx="2584347" cy="21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7"/>
          <p:cNvSpPr txBox="1"/>
          <p:nvPr/>
        </p:nvSpPr>
        <p:spPr>
          <a:xfrm>
            <a:off x="263634" y="2631433"/>
            <a:ext cx="397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Fe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+3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 + SCN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      FeSCN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30" name="Google Shape;430;p47"/>
          <p:cNvPicPr preferRelativeResize="0"/>
          <p:nvPr/>
        </p:nvPicPr>
        <p:blipFill rotWithShape="1">
          <a:blip r:embed="rId6">
            <a:alphaModFix/>
          </a:blip>
          <a:srcRect b="38970" l="30521" r="42481" t="31037"/>
          <a:stretch/>
        </p:blipFill>
        <p:spPr>
          <a:xfrm>
            <a:off x="2490595" y="2760619"/>
            <a:ext cx="250219" cy="18493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7"/>
          <p:cNvSpPr/>
          <p:nvPr/>
        </p:nvSpPr>
        <p:spPr>
          <a:xfrm>
            <a:off x="991101" y="5128859"/>
            <a:ext cx="2584200" cy="2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2" name="Google Shape;432;p47"/>
          <p:cNvSpPr/>
          <p:nvPr/>
        </p:nvSpPr>
        <p:spPr>
          <a:xfrm>
            <a:off x="991101" y="6221626"/>
            <a:ext cx="2584200" cy="1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0" y="6483976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response of a system at equilibrium to an external stress, using Le Châtelier's principle.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6" y="3945140"/>
            <a:ext cx="4179760" cy="206811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8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7.10 </a:t>
            </a:r>
            <a:r>
              <a:rPr i="1" lang="en-US"/>
              <a:t>Q</a:t>
            </a:r>
            <a:r>
              <a:rPr lang="en-US"/>
              <a:t> vs. </a:t>
            </a:r>
            <a:r>
              <a:rPr i="1" lang="en-US"/>
              <a:t>K</a:t>
            </a:r>
            <a:endParaRPr/>
          </a:p>
        </p:txBody>
      </p:sp>
      <p:sp>
        <p:nvSpPr>
          <p:cNvPr id="440" name="Google Shape;440;p48"/>
          <p:cNvSpPr txBox="1"/>
          <p:nvPr>
            <p:ph idx="1" type="body"/>
          </p:nvPr>
        </p:nvSpPr>
        <p:spPr>
          <a:xfrm>
            <a:off x="0" y="1017475"/>
            <a:ext cx="83586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Equilibrium is reacted when the rates of the forward reaction and the rates of the reverse reaction are equal, which is when </a:t>
            </a:r>
            <a:r>
              <a:rPr i="1" lang="en-US"/>
              <a:t>Q</a:t>
            </a:r>
            <a:r>
              <a:rPr lang="en-US"/>
              <a:t> is equal to </a:t>
            </a:r>
            <a:r>
              <a:rPr i="1" lang="en-US"/>
              <a:t>K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Comparing </a:t>
            </a:r>
            <a:r>
              <a:rPr i="1" lang="en-US"/>
              <a:t>Q</a:t>
            </a:r>
            <a:r>
              <a:rPr lang="en-US"/>
              <a:t> to </a:t>
            </a:r>
            <a:r>
              <a:rPr i="1" lang="en-US"/>
              <a:t>K</a:t>
            </a:r>
            <a:r>
              <a:rPr lang="en-US"/>
              <a:t> enables us to determine if a chemical system has achieved equilibrium or will need to move towards reactants or products to reach equilibrium.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/>
              <a:t>    -  if </a:t>
            </a:r>
            <a:r>
              <a:rPr i="1" lang="en-US"/>
              <a:t>Q</a:t>
            </a:r>
            <a:r>
              <a:rPr lang="en-US"/>
              <a:t> &lt; </a:t>
            </a:r>
            <a:r>
              <a:rPr i="1" lang="en-US"/>
              <a:t>K</a:t>
            </a:r>
            <a:r>
              <a:rPr lang="en-US"/>
              <a:t>, the reaction will proceed in the forward direction until </a:t>
            </a:r>
            <a:r>
              <a:rPr i="1" lang="en-US"/>
              <a:t>Q</a:t>
            </a:r>
            <a:r>
              <a:rPr lang="en-US"/>
              <a:t> = </a:t>
            </a:r>
            <a:r>
              <a:rPr i="1" lang="en-US"/>
              <a:t>K</a:t>
            </a:r>
            <a:br>
              <a:rPr lang="en-US"/>
            </a:br>
            <a:r>
              <a:rPr lang="en-US"/>
              <a:t>    -  if </a:t>
            </a:r>
            <a:r>
              <a:rPr i="1" lang="en-US"/>
              <a:t>Q</a:t>
            </a:r>
            <a:r>
              <a:rPr lang="en-US"/>
              <a:t> &gt; </a:t>
            </a:r>
            <a:r>
              <a:rPr i="1" lang="en-US"/>
              <a:t>K</a:t>
            </a:r>
            <a:r>
              <a:rPr lang="en-US"/>
              <a:t>, the reaction will proceed in the reverse direction until </a:t>
            </a:r>
            <a:r>
              <a:rPr i="1" lang="en-US"/>
              <a:t>Q</a:t>
            </a:r>
            <a:r>
              <a:rPr lang="en-US"/>
              <a:t> = </a:t>
            </a:r>
            <a:r>
              <a:rPr i="1" lang="en-US"/>
              <a:t>K</a:t>
            </a:r>
            <a:br>
              <a:rPr lang="en-US"/>
            </a:br>
            <a:r>
              <a:rPr lang="en-US"/>
              <a:t>    -  if </a:t>
            </a:r>
            <a:r>
              <a:rPr i="1" lang="en-US"/>
              <a:t>Q </a:t>
            </a:r>
            <a:r>
              <a:rPr lang="en-US"/>
              <a:t>= </a:t>
            </a:r>
            <a:r>
              <a:rPr i="1" lang="en-US"/>
              <a:t>K</a:t>
            </a:r>
            <a:r>
              <a:rPr lang="en-US"/>
              <a:t>, the reaction is at equilibrium, and the concentrations of</a:t>
            </a:r>
            <a:br>
              <a:rPr lang="en-US"/>
            </a:br>
            <a:r>
              <a:rPr lang="en-US"/>
              <a:t>       reactants and products remain constant</a:t>
            </a:r>
            <a:endParaRPr/>
          </a:p>
        </p:txBody>
      </p:sp>
      <p:sp>
        <p:nvSpPr>
          <p:cNvPr id="441" name="Google Shape;441;p48"/>
          <p:cNvSpPr txBox="1"/>
          <p:nvPr/>
        </p:nvSpPr>
        <p:spPr>
          <a:xfrm>
            <a:off x="0" y="6320398"/>
            <a:ext cx="9144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relationships between Q, K, and the direction in which a reversible reaction will proceed to reach equilibrium.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450" y="4056375"/>
            <a:ext cx="4473249" cy="215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5450" y="4054602"/>
            <a:ext cx="4473248" cy="216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/>
          <p:nvPr>
            <p:ph type="title"/>
          </p:nvPr>
        </p:nvSpPr>
        <p:spPr>
          <a:xfrm>
            <a:off x="498474" y="506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7.10 Changes to </a:t>
            </a:r>
            <a:r>
              <a:rPr i="1" lang="en-US"/>
              <a:t>Q</a:t>
            </a:r>
            <a:r>
              <a:rPr lang="en-US"/>
              <a:t> and </a:t>
            </a:r>
            <a:r>
              <a:rPr i="1" lang="en-US"/>
              <a:t>K </a:t>
            </a:r>
            <a:r>
              <a:rPr lang="en-US"/>
              <a:t>for a System at Equilibrium</a:t>
            </a:r>
            <a:endParaRPr/>
          </a:p>
        </p:txBody>
      </p:sp>
      <p:graphicFrame>
        <p:nvGraphicFramePr>
          <p:cNvPr id="449" name="Google Shape;449;p49"/>
          <p:cNvGraphicFramePr/>
          <p:nvPr/>
        </p:nvGraphicFramePr>
        <p:xfrm>
          <a:off x="38325" y="18173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{25AB5A5E-11ED-4940-83FA-1039AE697752}</a:tableStyleId>
              </a:tblPr>
              <a:tblGrid>
                <a:gridCol w="2178825"/>
                <a:gridCol w="3253675"/>
                <a:gridCol w="3486400"/>
              </a:tblGrid>
              <a:tr h="51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Change</a:t>
                      </a:r>
                      <a:endParaRPr sz="1400" u="sng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Direction System Shifts to Reestablish Equilibrium</a:t>
                      </a:r>
                      <a:endParaRPr sz="1400" u="sng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Effect on </a:t>
                      </a:r>
                      <a:r>
                        <a:rPr i="1" lang="en-US" sz="1400" u="sng" cap="none" strike="noStrike"/>
                        <a:t>Q</a:t>
                      </a:r>
                      <a:r>
                        <a:rPr lang="en-US" sz="1400" u="sng" cap="none" strike="noStrike"/>
                        <a:t> or </a:t>
                      </a:r>
                      <a:r>
                        <a:rPr i="1" lang="en-US" sz="1400" u="sng" cap="none" strike="noStrike"/>
                        <a:t>K</a:t>
                      </a:r>
                      <a:endParaRPr sz="1400" u="sng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 reactant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/>
                        <a:t>Q</a:t>
                      </a:r>
                      <a:r>
                        <a:rPr i="0" lang="en-US" sz="1400" u="none" cap="none" strike="noStrike"/>
                        <a:t> decreases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 product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reactants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i="1" lang="en-US" sz="1400" u="none" cap="none" strike="noStrike"/>
                        <a:t>Q</a:t>
                      </a:r>
                      <a:r>
                        <a:rPr i="0" lang="en-US" sz="1400" u="none" cap="none" strike="noStrike"/>
                        <a:t> increases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Removing a reactant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reactants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i="1" lang="en-US" sz="1400" u="none" cap="none" strike="noStrike"/>
                        <a:t>Q</a:t>
                      </a:r>
                      <a:r>
                        <a:rPr i="0" lang="en-US" sz="1400" u="none" cap="none" strike="noStrike"/>
                        <a:t> increases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Removing a product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/>
                        <a:t>Q</a:t>
                      </a:r>
                      <a:r>
                        <a:rPr i="0" lang="en-US" sz="1400" u="none" cap="none" strike="noStrike"/>
                        <a:t> decreases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Increasing pressure 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(decreasing volume)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 less gas molecules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/>
                        <a:t>Q</a:t>
                      </a:r>
                      <a:r>
                        <a:rPr i="0" lang="en-US" sz="1400" u="none" cap="none" strike="noStrike"/>
                        <a:t> can increase, decrease, or remain </a:t>
                      </a:r>
                      <a:r>
                        <a:rPr lang="en-US"/>
                        <a:t>the same</a:t>
                      </a:r>
                      <a:r>
                        <a:rPr i="0" lang="en-US" sz="1400" u="none" cap="none" strike="noStrike"/>
                        <a:t> depending on ratio of gas molecules between reactants </a:t>
                      </a:r>
                      <a:r>
                        <a:rPr lang="en-US"/>
                        <a:t>&amp;</a:t>
                      </a:r>
                      <a:r>
                        <a:rPr i="0" lang="en-US" sz="1400" u="none" cap="none" strike="noStrike"/>
                        <a:t> products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51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Decreasing pressure 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(increasing volume)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Shifts towards more gas molecules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Adding an inert gas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 effect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/>
                        <a:t>Q </a:t>
                      </a:r>
                      <a:r>
                        <a:rPr i="0" lang="en-US" sz="1400" u="none" cap="none" strike="noStrike"/>
                        <a:t>doesn’t change</a:t>
                      </a:r>
                      <a:endParaRPr i="1" sz="1400" u="none" cap="none" strike="noStrike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Increasing the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shifts towards products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shifts towards reactants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</a:t>
                      </a:r>
                      <a:r>
                        <a:rPr i="1" lang="en-US" sz="1400" u="none" cap="none" strike="noStrike"/>
                        <a:t>K </a:t>
                      </a:r>
                      <a:r>
                        <a:rPr lang="en-US" sz="1400" u="none" cap="none" strike="noStrike"/>
                        <a:t>increases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</a:t>
                      </a:r>
                      <a:r>
                        <a:rPr i="1" lang="en-US" sz="1400" u="none" cap="none" strike="noStrike"/>
                        <a:t>K </a:t>
                      </a:r>
                      <a:r>
                        <a:rPr lang="en-US" sz="1400" u="none" cap="none" strike="noStrike"/>
                        <a:t>decreases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Decreasing the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shifts towards reactants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shifts towards products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Endothermic: </a:t>
                      </a:r>
                      <a:r>
                        <a:rPr i="1" lang="en-US" sz="1400" u="none" cap="none" strike="noStrike"/>
                        <a:t>K </a:t>
                      </a:r>
                      <a:r>
                        <a:rPr lang="en-US" sz="1400" u="none" cap="none" strike="noStrike"/>
                        <a:t>decreases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Exothermic: </a:t>
                      </a:r>
                      <a:r>
                        <a:rPr i="1" lang="en-US" sz="1400" u="none" cap="none" strike="noStrike"/>
                        <a:t>K </a:t>
                      </a:r>
                      <a:r>
                        <a:rPr lang="en-US" sz="1400" u="none" cap="none" strike="noStrike"/>
                        <a:t>increases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50" name="Google Shape;450;p49"/>
          <p:cNvSpPr txBox="1"/>
          <p:nvPr>
            <p:ph idx="1" type="body"/>
          </p:nvPr>
        </p:nvSpPr>
        <p:spPr>
          <a:xfrm>
            <a:off x="130925" y="1108848"/>
            <a:ext cx="79668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changes that occur to a system at equilibrium will affect the reaction’s current position (</a:t>
            </a:r>
            <a:r>
              <a:rPr i="1" lang="en-US"/>
              <a:t>Q</a:t>
            </a:r>
            <a:r>
              <a:rPr lang="en-US"/>
              <a:t>). Others will affect the value of </a:t>
            </a:r>
            <a:r>
              <a:rPr i="1" lang="en-US"/>
              <a:t>K</a:t>
            </a:r>
            <a:endParaRPr/>
          </a:p>
        </p:txBody>
      </p:sp>
      <p:sp>
        <p:nvSpPr>
          <p:cNvPr id="451" name="Google Shape;451;p49"/>
          <p:cNvSpPr txBox="1"/>
          <p:nvPr/>
        </p:nvSpPr>
        <p:spPr>
          <a:xfrm>
            <a:off x="0" y="6367250"/>
            <a:ext cx="91440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relationships between Q, K, and the direction in which a reversible reaction will proceed to reach equilibrium.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/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7.10 K and Temperature</a:t>
            </a:r>
            <a:endParaRPr/>
          </a:p>
        </p:txBody>
      </p:sp>
      <p:pic>
        <p:nvPicPr>
          <p:cNvPr id="458" name="Google Shape;458;p50"/>
          <p:cNvPicPr preferRelativeResize="0"/>
          <p:nvPr/>
        </p:nvPicPr>
        <p:blipFill rotWithShape="1">
          <a:blip r:embed="rId3">
            <a:alphaModFix/>
          </a:blip>
          <a:srcRect b="1746" l="0" r="813" t="2284"/>
          <a:stretch/>
        </p:blipFill>
        <p:spPr>
          <a:xfrm>
            <a:off x="0" y="1701650"/>
            <a:ext cx="9069199" cy="426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7.11 K</a:t>
            </a:r>
            <a:r>
              <a:rPr baseline="-25000" lang="en-US"/>
              <a:t>sp</a:t>
            </a:r>
            <a:r>
              <a:rPr lang="en-US"/>
              <a:t> and Solubility Calculations</a:t>
            </a:r>
            <a:endParaRPr/>
          </a:p>
        </p:txBody>
      </p:sp>
      <p:sp>
        <p:nvSpPr>
          <p:cNvPr id="464" name="Google Shape;464;p51"/>
          <p:cNvSpPr txBox="1"/>
          <p:nvPr/>
        </p:nvSpPr>
        <p:spPr>
          <a:xfrm>
            <a:off x="0" y="6486203"/>
            <a:ext cx="9144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solubility of a salt based on the value of Ksp for the salt.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51"/>
          <p:cNvGrpSpPr/>
          <p:nvPr/>
        </p:nvGrpSpPr>
        <p:grpSpPr>
          <a:xfrm>
            <a:off x="0" y="1085522"/>
            <a:ext cx="7296512" cy="4426001"/>
            <a:chOff x="0" y="1010725"/>
            <a:chExt cx="7185850" cy="4514024"/>
          </a:xfrm>
        </p:grpSpPr>
        <p:pic>
          <p:nvPicPr>
            <p:cNvPr id="466" name="Google Shape;466;p51"/>
            <p:cNvPicPr preferRelativeResize="0"/>
            <p:nvPr/>
          </p:nvPicPr>
          <p:blipFill rotWithShape="1">
            <a:blip r:embed="rId3">
              <a:alphaModFix/>
            </a:blip>
            <a:srcRect b="5527" l="0" r="12762" t="7006"/>
            <a:stretch/>
          </p:blipFill>
          <p:spPr>
            <a:xfrm>
              <a:off x="0" y="1026525"/>
              <a:ext cx="7059348" cy="449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51"/>
            <p:cNvSpPr/>
            <p:nvPr/>
          </p:nvSpPr>
          <p:spPr>
            <a:xfrm>
              <a:off x="6632950" y="1010725"/>
              <a:ext cx="552900" cy="77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51"/>
          <p:cNvSpPr txBox="1"/>
          <p:nvPr/>
        </p:nvSpPr>
        <p:spPr>
          <a:xfrm>
            <a:off x="6332900" y="4914300"/>
            <a:ext cx="2811000" cy="1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The dissolution of a salt is a reversible process whose extent can be described by K</a:t>
            </a:r>
            <a:r>
              <a:rPr baseline="-25000" lang="en-US" sz="1600"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, the solubility-product constant.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9" name="Google Shape;469;p51"/>
          <p:cNvSpPr txBox="1"/>
          <p:nvPr/>
        </p:nvSpPr>
        <p:spPr>
          <a:xfrm>
            <a:off x="189525" y="5517200"/>
            <a:ext cx="576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ckwell"/>
                <a:ea typeface="Rockwell"/>
                <a:cs typeface="Rockwell"/>
                <a:sym typeface="Rockwell"/>
              </a:rPr>
              <a:t>If K</a:t>
            </a:r>
            <a:r>
              <a:rPr baseline="-25000" lang="en-US" sz="2200"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lang="en-US" sz="2200">
                <a:latin typeface="Rockwell"/>
                <a:ea typeface="Rockwell"/>
                <a:cs typeface="Rockwell"/>
                <a:sym typeface="Rockwell"/>
              </a:rPr>
              <a:t> is greater than 1, the salt is soluble.</a:t>
            </a:r>
            <a:endParaRPr sz="22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7.11 K</a:t>
            </a:r>
            <a:r>
              <a:rPr baseline="-25000" lang="en-US"/>
              <a:t>sp</a:t>
            </a:r>
            <a:r>
              <a:rPr lang="en-US"/>
              <a:t> and Solubility Calculations</a:t>
            </a:r>
            <a:endParaRPr/>
          </a:p>
        </p:txBody>
      </p:sp>
      <p:pic>
        <p:nvPicPr>
          <p:cNvPr id="475" name="Google Shape;47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75" y="1528247"/>
            <a:ext cx="5590650" cy="38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2"/>
          <p:cNvSpPr txBox="1"/>
          <p:nvPr/>
        </p:nvSpPr>
        <p:spPr>
          <a:xfrm>
            <a:off x="0" y="6486203"/>
            <a:ext cx="9144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solubility of a salt based on the value of Ksp for the salt.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025" y="1528250"/>
            <a:ext cx="2834331" cy="38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2"/>
          <p:cNvSpPr txBox="1"/>
          <p:nvPr/>
        </p:nvSpPr>
        <p:spPr>
          <a:xfrm>
            <a:off x="4443775" y="5661100"/>
            <a:ext cx="4324500" cy="672600"/>
          </a:xfrm>
          <a:prstGeom prst="rect">
            <a:avLst/>
          </a:prstGeom>
          <a:solidFill>
            <a:srgbClr val="FFFC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Remember that the lower the K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the less soluble the substance.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Overview</a:t>
            </a:r>
            <a:endParaRPr/>
          </a:p>
        </p:txBody>
      </p:sp>
      <p:sp>
        <p:nvSpPr>
          <p:cNvPr id="327" name="Google Shape;327;p35"/>
          <p:cNvSpPr txBox="1"/>
          <p:nvPr>
            <p:ph idx="2" type="body"/>
          </p:nvPr>
        </p:nvSpPr>
        <p:spPr>
          <a:xfrm>
            <a:off x="200750" y="1374000"/>
            <a:ext cx="7714800" cy="475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 Introduction to Equilibrium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7.2 Direction of </a:t>
            </a:r>
            <a:r>
              <a:rPr lang="en-US"/>
              <a:t>Reversible</a:t>
            </a:r>
            <a:r>
              <a:rPr lang="en-US"/>
              <a:t> </a:t>
            </a:r>
            <a:r>
              <a:rPr lang="en-US"/>
              <a:t>Reactions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7.3 Reaction </a:t>
            </a:r>
            <a:r>
              <a:rPr lang="en-US"/>
              <a:t>Quotient</a:t>
            </a:r>
            <a:r>
              <a:rPr lang="en-US"/>
              <a:t> </a:t>
            </a:r>
            <a:r>
              <a:rPr lang="en-US"/>
              <a:t>and</a:t>
            </a:r>
            <a:r>
              <a:rPr lang="en-US"/>
              <a:t> </a:t>
            </a:r>
            <a:r>
              <a:rPr lang="en-US"/>
              <a:t>Equilibrium</a:t>
            </a:r>
            <a:r>
              <a:rPr lang="en-US"/>
              <a:t> Constant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7.4 </a:t>
            </a:r>
            <a:r>
              <a:rPr lang="en-US"/>
              <a:t>Calculating</a:t>
            </a:r>
            <a:r>
              <a:rPr lang="en-US"/>
              <a:t> the Equilibrium Constant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7.5 Magnitude of the Equilibrium Constant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7.6 Properties of the Equilibrium Constant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7.7 Calculating the Eq</a:t>
            </a:r>
            <a:r>
              <a:rPr lang="en-US"/>
              <a:t>uilibrium Concentrations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7.8 Representations of Equilibrium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7.9 Introduction to Le Chatelier’s Principle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7.10 Reaction Quotient and Le Chatelier’s Principle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7.11 Introduction to Solubility Equilibrium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7.12 Common-Ion Effect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7.13 pH and Solubility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7.14 Free Energy of Dissolution (this will be covered with Unit 9)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7.11 Calculating Solubility</a:t>
            </a:r>
            <a:endParaRPr/>
          </a:p>
        </p:txBody>
      </p:sp>
      <p:pic>
        <p:nvPicPr>
          <p:cNvPr id="484" name="Google Shape;484;p53"/>
          <p:cNvPicPr preferRelativeResize="0"/>
          <p:nvPr/>
        </p:nvPicPr>
        <p:blipFill rotWithShape="1">
          <a:blip r:embed="rId3">
            <a:alphaModFix/>
          </a:blip>
          <a:srcRect b="4141" l="0" r="42647" t="0"/>
          <a:stretch/>
        </p:blipFill>
        <p:spPr>
          <a:xfrm>
            <a:off x="0" y="1494150"/>
            <a:ext cx="5547824" cy="16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0" l="57592" r="0" t="19839"/>
          <a:stretch/>
        </p:blipFill>
        <p:spPr>
          <a:xfrm>
            <a:off x="4690450" y="3118813"/>
            <a:ext cx="3945016" cy="13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3"/>
          <p:cNvSpPr txBox="1"/>
          <p:nvPr/>
        </p:nvSpPr>
        <p:spPr>
          <a:xfrm>
            <a:off x="5735525" y="1649950"/>
            <a:ext cx="2353200" cy="1231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Rockwell"/>
                <a:ea typeface="Rockwell"/>
                <a:cs typeface="Rockwell"/>
                <a:sym typeface="Rockwell"/>
              </a:rPr>
              <a:t>Solubility and K</a:t>
            </a:r>
            <a:r>
              <a:rPr baseline="-25000" lang="en-US" sz="1700"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lang="en-US" sz="1700">
                <a:latin typeface="Rockwell"/>
                <a:ea typeface="Rockwell"/>
                <a:cs typeface="Rockwell"/>
                <a:sym typeface="Rockwell"/>
              </a:rPr>
              <a:t> are related to each other, but they are NOT the same thing!!</a:t>
            </a:r>
            <a:endParaRPr sz="17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7" name="Google Shape;487;p53"/>
          <p:cNvSpPr txBox="1"/>
          <p:nvPr/>
        </p:nvSpPr>
        <p:spPr>
          <a:xfrm>
            <a:off x="0" y="6486203"/>
            <a:ext cx="9144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solubility of a salt based on the value of Ksp for the salt.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4"/>
          <p:cNvSpPr txBox="1"/>
          <p:nvPr>
            <p:ph type="title"/>
          </p:nvPr>
        </p:nvSpPr>
        <p:spPr>
          <a:xfrm>
            <a:off x="498474" y="201439"/>
            <a:ext cx="7556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7.12 Common Ion Effect</a:t>
            </a:r>
            <a:endParaRPr/>
          </a:p>
        </p:txBody>
      </p:sp>
      <p:sp>
        <p:nvSpPr>
          <p:cNvPr id="493" name="Google Shape;493;p54"/>
          <p:cNvSpPr txBox="1"/>
          <p:nvPr/>
        </p:nvSpPr>
        <p:spPr>
          <a:xfrm>
            <a:off x="0" y="6296822"/>
            <a:ext cx="9144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solubility of a salt, and/or the value of Ksp for the salt, based on the concentration of a common ion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4"/>
          <p:cNvSpPr txBox="1"/>
          <p:nvPr/>
        </p:nvSpPr>
        <p:spPr>
          <a:xfrm>
            <a:off x="0" y="986975"/>
            <a:ext cx="8164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contrast, the solubility of a sparingly soluble salt may be </a:t>
            </a:r>
            <a:r>
              <a:rPr b="1" i="0" lang="en-US" sz="18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decreased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greatly by the addition of a common ion. For example, if MgCl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is added to a saturated Mg(OH)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solution, additional Mg(OH)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will precipitate out. The additional Mg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2+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ions will shift the original equilibrium to the left, thus reducing the solubility of the magnesium hydroxide.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solubility of an ionic solid is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reduced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when it is dissolved into a solution that already contains one of the ions present in the ionic solid. </a:t>
            </a:r>
            <a:endParaRPr b="1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95" name="Google Shape;4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925" y="3348050"/>
            <a:ext cx="4054150" cy="287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/>
          <p:nvPr>
            <p:ph type="title"/>
          </p:nvPr>
        </p:nvSpPr>
        <p:spPr>
          <a:xfrm>
            <a:off x="498474" y="201439"/>
            <a:ext cx="7556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7.13 pH and Solubility</a:t>
            </a:r>
            <a:endParaRPr/>
          </a:p>
        </p:txBody>
      </p:sp>
      <p:sp>
        <p:nvSpPr>
          <p:cNvPr id="501" name="Google Shape;501;p55"/>
          <p:cNvSpPr txBox="1"/>
          <p:nvPr/>
        </p:nvSpPr>
        <p:spPr>
          <a:xfrm>
            <a:off x="0" y="6449221"/>
            <a:ext cx="91440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qualitative effect of changes in pH on the solubility of a salt.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55"/>
          <p:cNvPicPr preferRelativeResize="0"/>
          <p:nvPr/>
        </p:nvPicPr>
        <p:blipFill rotWithShape="1">
          <a:blip r:embed="rId3">
            <a:alphaModFix/>
          </a:blip>
          <a:srcRect b="47460" l="0" r="15654" t="11582"/>
          <a:stretch/>
        </p:blipFill>
        <p:spPr>
          <a:xfrm>
            <a:off x="572700" y="1385025"/>
            <a:ext cx="7284977" cy="19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 b="0" l="0" r="2439" t="51797"/>
          <a:stretch/>
        </p:blipFill>
        <p:spPr>
          <a:xfrm>
            <a:off x="572700" y="3374925"/>
            <a:ext cx="8182825" cy="22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"/>
          <p:cNvSpPr txBox="1"/>
          <p:nvPr>
            <p:ph type="title"/>
          </p:nvPr>
        </p:nvSpPr>
        <p:spPr>
          <a:xfrm>
            <a:off x="498474" y="201439"/>
            <a:ext cx="7556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7.13 pH and Solubility</a:t>
            </a:r>
            <a:endParaRPr/>
          </a:p>
        </p:txBody>
      </p:sp>
      <p:sp>
        <p:nvSpPr>
          <p:cNvPr id="509" name="Google Shape;509;p56"/>
          <p:cNvSpPr txBox="1"/>
          <p:nvPr/>
        </p:nvSpPr>
        <p:spPr>
          <a:xfrm>
            <a:off x="0" y="959775"/>
            <a:ext cx="8480700" cy="30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solubility of a sparingly soluble hydroxide can be increased by the addition of an acid. For example, the hydroxide salt 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is relatively insoluble in water: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2(s)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⇌ Mg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+ 2OH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−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	With  K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=5.61×10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−12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When acid is added to a saturated solution that contains excess solid 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the following reaction occurs, removing OH− from solution: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OH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−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→H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(l)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overall equation for the reaction of 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with acid is thus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2(s)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+ 2H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⇌ Mg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+ 2H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(l)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As more acid is added to a suspension of 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the equilibrium shown in </a:t>
            </a: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above equation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is driven to the right, so more Mg(OH)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dissolves.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17_19_Figure.jpg" id="510" name="Google Shape;510;p56"/>
          <p:cNvPicPr preferRelativeResize="0"/>
          <p:nvPr/>
        </p:nvPicPr>
        <p:blipFill rotWithShape="1">
          <a:blip r:embed="rId3">
            <a:alphaModFix/>
          </a:blip>
          <a:srcRect b="11606" l="0" r="0" t="0"/>
          <a:stretch/>
        </p:blipFill>
        <p:spPr>
          <a:xfrm>
            <a:off x="2029800" y="4321325"/>
            <a:ext cx="6450900" cy="21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 txBox="1"/>
          <p:nvPr/>
        </p:nvSpPr>
        <p:spPr>
          <a:xfrm>
            <a:off x="0" y="6449221"/>
            <a:ext cx="91440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qualitative effect of changes in pH on the solubility of a salt.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lysis of anions" id="516" name="Google Shape;5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4511" y="3228743"/>
            <a:ext cx="4633952" cy="338338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7"/>
          <p:cNvSpPr txBox="1"/>
          <p:nvPr>
            <p:ph type="title"/>
          </p:nvPr>
        </p:nvSpPr>
        <p:spPr>
          <a:xfrm>
            <a:off x="498474" y="1792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Rockwell"/>
              <a:buNone/>
            </a:pPr>
            <a:r>
              <a:rPr lang="en-US">
                <a:solidFill>
                  <a:srgbClr val="00B0F0"/>
                </a:solidFill>
              </a:rPr>
              <a:t>Qualitative Analysis</a:t>
            </a:r>
            <a:br>
              <a:rPr lang="en-US">
                <a:solidFill>
                  <a:srgbClr val="00B0F0"/>
                </a:solidFill>
              </a:rPr>
            </a:br>
            <a:endParaRPr>
              <a:solidFill>
                <a:srgbClr val="00B0F0"/>
              </a:solidFill>
            </a:endParaRPr>
          </a:p>
        </p:txBody>
      </p:sp>
      <p:pic>
        <p:nvPicPr>
          <p:cNvPr descr="qual lab.jpg" id="518" name="Google Shape;518;p5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9897" r="11036" t="6428"/>
          <a:stretch/>
        </p:blipFill>
        <p:spPr>
          <a:xfrm>
            <a:off x="4902506" y="356299"/>
            <a:ext cx="2891700" cy="192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poundchem.com/wp-content/uploads/2014/02/Metal-Ion-Flame-Tests.png" id="519" name="Google Shape;519;p57"/>
          <p:cNvPicPr preferRelativeResize="0"/>
          <p:nvPr/>
        </p:nvPicPr>
        <p:blipFill rotWithShape="1">
          <a:blip r:embed="rId5">
            <a:alphaModFix/>
          </a:blip>
          <a:srcRect b="0" l="33222" r="0" t="0"/>
          <a:stretch/>
        </p:blipFill>
        <p:spPr>
          <a:xfrm>
            <a:off x="1344541" y="1081151"/>
            <a:ext cx="2979968" cy="3130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ion analysis summary" id="520" name="Google Shape;520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1728" y="3196816"/>
            <a:ext cx="4633952" cy="333199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7"/>
          <p:cNvSpPr txBox="1"/>
          <p:nvPr/>
        </p:nvSpPr>
        <p:spPr>
          <a:xfrm>
            <a:off x="1" y="4461075"/>
            <a:ext cx="4324500" cy="1477200"/>
          </a:xfrm>
          <a:prstGeom prst="rect">
            <a:avLst/>
          </a:prstGeom>
          <a:solidFill>
            <a:srgbClr val="FFFC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Remember that the lower the K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the less soluble the substance. Qualitative analysis then also allows a ranking of salts by K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and demonstrates the effect of pH on solubility.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Metal Ion Flame Tests" id="522" name="Google Shape;522;p57"/>
          <p:cNvPicPr preferRelativeResize="0"/>
          <p:nvPr/>
        </p:nvPicPr>
        <p:blipFill rotWithShape="1">
          <a:blip r:embed="rId5">
            <a:alphaModFix/>
          </a:blip>
          <a:srcRect b="0" l="0" r="68295" t="0"/>
          <a:stretch/>
        </p:blipFill>
        <p:spPr>
          <a:xfrm>
            <a:off x="0" y="1130325"/>
            <a:ext cx="1344543" cy="297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498475" y="163255"/>
            <a:ext cx="7556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 What is chemical equilibrium? </a:t>
            </a:r>
            <a:endParaRPr/>
          </a:p>
        </p:txBody>
      </p:sp>
      <p:sp>
        <p:nvSpPr>
          <p:cNvPr id="333" name="Google Shape;333;p36"/>
          <p:cNvSpPr txBox="1"/>
          <p:nvPr>
            <p:ph idx="1" type="body"/>
          </p:nvPr>
        </p:nvSpPr>
        <p:spPr>
          <a:xfrm>
            <a:off x="0" y="1002025"/>
            <a:ext cx="70995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Many observable processes are reversible like evaporation and condensation of water or dissolution and precipitation of a salt. </a:t>
            </a:r>
            <a:endParaRPr/>
          </a:p>
          <a:p>
            <a:pPr indent="-3016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■"/>
            </a:pPr>
            <a:r>
              <a:rPr lang="en-US" sz="1600"/>
              <a:t>We’ve seen the proton </a:t>
            </a:r>
            <a:r>
              <a:rPr lang="en-US" sz="1600"/>
              <a:t>transfer</a:t>
            </a:r>
            <a:r>
              <a:rPr lang="en-US" sz="1600"/>
              <a:t> of acid/base reactions at equilibrium. 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Systems that have reached the state where the rates of the forward reaction and the reverse reaction are constant and equal.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It is a </a:t>
            </a:r>
            <a:r>
              <a:rPr b="1" lang="en-US" u="sng"/>
              <a:t>dynamic</a:t>
            </a:r>
            <a:r>
              <a:rPr lang="en-US"/>
              <a:t> process where reactants continuously form products and vice versa, but the net amounts of reactants and products remain constant.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No observable changes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occur. THE REACTION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DOES NOT STOP!</a:t>
            </a:r>
            <a:endParaRPr/>
          </a:p>
        </p:txBody>
      </p:sp>
      <p:sp>
        <p:nvSpPr>
          <p:cNvPr id="334" name="Google Shape;334;p36"/>
          <p:cNvSpPr txBox="1"/>
          <p:nvPr/>
        </p:nvSpPr>
        <p:spPr>
          <a:xfrm>
            <a:off x="0" y="6324600"/>
            <a:ext cx="9144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occurrence of a reversible chemical or physical process, and the establishment of equilibrium, to experimental observations.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950" y="4299450"/>
            <a:ext cx="5881500" cy="1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4">
            <a:alphaModFix/>
          </a:blip>
          <a:srcRect b="0" l="24006" r="24398" t="0"/>
          <a:stretch/>
        </p:blipFill>
        <p:spPr>
          <a:xfrm>
            <a:off x="6958875" y="1310275"/>
            <a:ext cx="2044375" cy="24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type="title"/>
          </p:nvPr>
        </p:nvSpPr>
        <p:spPr>
          <a:xfrm>
            <a:off x="498475" y="163255"/>
            <a:ext cx="7556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 What is chemical equilibrium? </a:t>
            </a:r>
            <a:endParaRPr/>
          </a:p>
        </p:txBody>
      </p:sp>
      <p:sp>
        <p:nvSpPr>
          <p:cNvPr id="342" name="Google Shape;342;p37"/>
          <p:cNvSpPr txBox="1"/>
          <p:nvPr>
            <p:ph idx="1" type="body"/>
          </p:nvPr>
        </p:nvSpPr>
        <p:spPr>
          <a:xfrm>
            <a:off x="0" y="1002025"/>
            <a:ext cx="8265000" cy="24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When equilibrium is reached: 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Reactants and products are simul</a:t>
            </a:r>
            <a:r>
              <a:rPr lang="en-US"/>
              <a:t>taneously present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concentrations or partial pressures of all species remain constant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observable changes occur in the system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equilibrium state is dynamic The forward and reverse processes continue to occur at equal rates, resulting in no net observable </a:t>
            </a:r>
            <a:r>
              <a:rPr lang="en-US"/>
              <a:t>change</a:t>
            </a:r>
            <a:r>
              <a:rPr lang="en-US"/>
              <a:t>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proportions of products and reactants formed in a system at a specific temperature that has achieved equilibrium is represented by </a:t>
            </a:r>
            <a:r>
              <a:rPr i="1" lang="en-US"/>
              <a:t>K</a:t>
            </a:r>
            <a:r>
              <a:rPr lang="en-US"/>
              <a:t>, the equilibrium constant.</a:t>
            </a:r>
            <a:endParaRPr/>
          </a:p>
        </p:txBody>
      </p:sp>
      <p:sp>
        <p:nvSpPr>
          <p:cNvPr id="343" name="Google Shape;343;p37"/>
          <p:cNvSpPr txBox="1"/>
          <p:nvPr/>
        </p:nvSpPr>
        <p:spPr>
          <a:xfrm>
            <a:off x="0" y="6324600"/>
            <a:ext cx="9144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occurrence of a reversible chemical or physical process, and the establishment of equilibrium, to experimental observations.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3">
            <a:alphaModFix/>
          </a:blip>
          <a:srcRect b="3935" l="0" r="2238" t="6627"/>
          <a:stretch/>
        </p:blipFill>
        <p:spPr>
          <a:xfrm>
            <a:off x="118750" y="4450450"/>
            <a:ext cx="6014649" cy="17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>
            <p:ph idx="1" type="body"/>
          </p:nvPr>
        </p:nvSpPr>
        <p:spPr>
          <a:xfrm>
            <a:off x="0" y="865238"/>
            <a:ext cx="81909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Kinetics examines the rate at which reactions proceed. Rate laws are used to describe how reactant concentrations affect a reaction’s rate. Rate constants (k) in rate law expressions are determined experimentally at a given temperature.</a:t>
            </a:r>
            <a:endParaRPr/>
          </a:p>
          <a:p>
            <a:pPr indent="-228598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Equilibrium describes the state at which the rates of the forward reaction and the reverse reaction are constant and equal. </a:t>
            </a:r>
            <a:endParaRPr/>
          </a:p>
          <a:p>
            <a:pPr indent="-228598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49"/>
              <a:buChar char="■"/>
            </a:pPr>
            <a:r>
              <a:rPr lang="en-US"/>
              <a:t>If the rate of the forward reaction is greater than the reverse reaction, then there is a net conversion of reactants to products. If the rate of the reverse reaction is greater than that of the forward reaction, then there is a net conversion of products to reactants. An equilibrium state is reached when these rates are equal.</a:t>
            </a:r>
            <a:endParaRPr sz="1665"/>
          </a:p>
        </p:txBody>
      </p:sp>
      <p:pic>
        <p:nvPicPr>
          <p:cNvPr id="350" name="Google Shape;350;p38"/>
          <p:cNvPicPr preferRelativeResize="0"/>
          <p:nvPr/>
        </p:nvPicPr>
        <p:blipFill rotWithShape="1">
          <a:blip r:embed="rId3">
            <a:alphaModFix/>
          </a:blip>
          <a:srcRect b="0" l="7915" r="8854" t="0"/>
          <a:stretch/>
        </p:blipFill>
        <p:spPr>
          <a:xfrm>
            <a:off x="5955236" y="3972145"/>
            <a:ext cx="2942171" cy="235660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0" y="3621100"/>
            <a:ext cx="6076200" cy="2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75"/>
              <a:buChar char="■"/>
            </a:pPr>
            <a:r>
              <a:rPr lang="en-US" sz="1700"/>
              <a:t>In the graph to the right, after equilibrium has been achieved, additional hydrogen gas is added to the system. The system then consumes both H</a:t>
            </a:r>
            <a:r>
              <a:rPr baseline="-25000" lang="en-US" sz="1700"/>
              <a:t>2</a:t>
            </a:r>
            <a:r>
              <a:rPr lang="en-US" sz="1700"/>
              <a:t> and N</a:t>
            </a:r>
            <a:r>
              <a:rPr baseline="-25000" lang="en-US" sz="1700"/>
              <a:t>2</a:t>
            </a:r>
            <a:r>
              <a:rPr lang="en-US" sz="1700"/>
              <a:t> to form additional NH</a:t>
            </a:r>
            <a:r>
              <a:rPr baseline="-25000" lang="en-US" sz="1700"/>
              <a:t>3</a:t>
            </a:r>
            <a:r>
              <a:rPr lang="en-US" sz="1700"/>
              <a:t> molecules, eventually </a:t>
            </a:r>
            <a:r>
              <a:rPr lang="en-US" sz="1700"/>
              <a:t>re-establishing</a:t>
            </a:r>
            <a:r>
              <a:rPr lang="en-US" sz="1700"/>
              <a:t> equilibrium. </a:t>
            </a:r>
            <a:endParaRPr/>
          </a:p>
        </p:txBody>
      </p:sp>
      <p:sp>
        <p:nvSpPr>
          <p:cNvPr id="352" name="Google Shape;352;p38"/>
          <p:cNvSpPr txBox="1"/>
          <p:nvPr/>
        </p:nvSpPr>
        <p:spPr>
          <a:xfrm>
            <a:off x="0" y="6324600"/>
            <a:ext cx="9144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direction in which a reversible reaction proceeds and the relative rates of the forward and reverse reactions. 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8"/>
          <p:cNvSpPr txBox="1"/>
          <p:nvPr>
            <p:ph type="title"/>
          </p:nvPr>
        </p:nvSpPr>
        <p:spPr>
          <a:xfrm>
            <a:off x="498475" y="163255"/>
            <a:ext cx="7556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400"/>
              <a:t>7.2 Direction of Reversible Reactions 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7.3 </a:t>
            </a:r>
            <a:r>
              <a:rPr i="1" lang="en-US"/>
              <a:t>Q</a:t>
            </a:r>
            <a:r>
              <a:rPr lang="en-US"/>
              <a:t> and </a:t>
            </a:r>
            <a:r>
              <a:rPr i="1" lang="en-US"/>
              <a:t>K</a:t>
            </a:r>
            <a:endParaRPr/>
          </a:p>
        </p:txBody>
      </p:sp>
      <p:sp>
        <p:nvSpPr>
          <p:cNvPr id="359" name="Google Shape;359;p39"/>
          <p:cNvSpPr txBox="1"/>
          <p:nvPr>
            <p:ph idx="1" type="body"/>
          </p:nvPr>
        </p:nvSpPr>
        <p:spPr>
          <a:xfrm>
            <a:off x="52125" y="903400"/>
            <a:ext cx="80028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i="1" lang="en-US"/>
              <a:t>K</a:t>
            </a:r>
            <a:r>
              <a:rPr lang="en-US"/>
              <a:t> (equilibrium constant) represents the relative amounts of products to reactants at equilibrium at a given temperature.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i="1" lang="en-US"/>
              <a:t>Q</a:t>
            </a:r>
            <a:r>
              <a:rPr lang="en-US"/>
              <a:t> (reaction progress) describes the relative amounts of products to reactants present </a:t>
            </a:r>
            <a:r>
              <a:rPr b="1" lang="en-US" u="sng"/>
              <a:t>at any poi</a:t>
            </a:r>
            <a:r>
              <a:rPr b="1" lang="en-US" u="sng"/>
              <a:t>nt</a:t>
            </a:r>
            <a:r>
              <a:rPr lang="en-US"/>
              <a:t> in the reaction at a given temperature.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i="1" lang="en-US"/>
              <a:t>Q</a:t>
            </a:r>
            <a:r>
              <a:rPr lang="en-US"/>
              <a:t> and </a:t>
            </a:r>
            <a:r>
              <a:rPr i="1" lang="en-US"/>
              <a:t>K</a:t>
            </a:r>
            <a:r>
              <a:rPr lang="en-US"/>
              <a:t> only include substances that are gases or in aqueous solutions. No solids or liquids are ever included in these expressions.</a:t>
            </a:r>
            <a:endParaRPr/>
          </a:p>
        </p:txBody>
      </p:sp>
      <p:sp>
        <p:nvSpPr>
          <p:cNvPr id="360" name="Google Shape;360;p39"/>
          <p:cNvSpPr txBox="1"/>
          <p:nvPr>
            <p:ph idx="2" type="body"/>
          </p:nvPr>
        </p:nvSpPr>
        <p:spPr>
          <a:xfrm>
            <a:off x="4038550" y="3258475"/>
            <a:ext cx="4781700" cy="2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Similar reactions will have related</a:t>
            </a:r>
            <a:r>
              <a:rPr i="1" lang="en-US"/>
              <a:t> K </a:t>
            </a:r>
            <a:r>
              <a:rPr lang="en-US"/>
              <a:t>values at the same temperature.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Pay attention to which K is being referenced! K</a:t>
            </a:r>
            <a:r>
              <a:rPr b="1" baseline="-25000" lang="en-US"/>
              <a:t>c</a:t>
            </a:r>
            <a:r>
              <a:rPr b="1" lang="en-US"/>
              <a:t> means concentration but K</a:t>
            </a:r>
            <a:r>
              <a:rPr b="1" baseline="-25000" lang="en-US"/>
              <a:t>p</a:t>
            </a:r>
            <a:r>
              <a:rPr b="1" lang="en-US"/>
              <a:t> means pressure!</a:t>
            </a:r>
            <a:endParaRPr b="1"/>
          </a:p>
          <a:p>
            <a:pPr indent="-1428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/>
          </a:p>
        </p:txBody>
      </p:sp>
      <p:sp>
        <p:nvSpPr>
          <p:cNvPr id="361" name="Google Shape;361;p39"/>
          <p:cNvSpPr txBox="1"/>
          <p:nvPr/>
        </p:nvSpPr>
        <p:spPr>
          <a:xfrm>
            <a:off x="0" y="6356237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Represent the reaction quotient Q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or Q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, for a reversible reaction, and the corresponding equilibrium expressions K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Q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or K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Q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62" name="Google Shape;362;p39"/>
          <p:cNvPicPr preferRelativeResize="0"/>
          <p:nvPr/>
        </p:nvPicPr>
        <p:blipFill rotWithShape="1">
          <a:blip r:embed="rId3">
            <a:alphaModFix/>
          </a:blip>
          <a:srcRect b="71935" l="0" r="0" t="0"/>
          <a:stretch/>
        </p:blipFill>
        <p:spPr>
          <a:xfrm>
            <a:off x="86575" y="3525775"/>
            <a:ext cx="3951975" cy="7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400" y="4261814"/>
            <a:ext cx="2390377" cy="20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7.4 Calculating </a:t>
            </a:r>
            <a:r>
              <a:rPr i="1" lang="en-US"/>
              <a:t>K</a:t>
            </a:r>
            <a:endParaRPr/>
          </a:p>
        </p:txBody>
      </p:sp>
      <p:sp>
        <p:nvSpPr>
          <p:cNvPr id="369" name="Google Shape;369;p40"/>
          <p:cNvSpPr txBox="1"/>
          <p:nvPr>
            <p:ph idx="1" type="body"/>
          </p:nvPr>
        </p:nvSpPr>
        <p:spPr>
          <a:xfrm>
            <a:off x="0" y="974000"/>
            <a:ext cx="86895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Equilibrium constants can be determined using experimental concentrations of reactants and products at equilibrium.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Steps:</a:t>
            </a:r>
            <a:br>
              <a:rPr lang="en-US"/>
            </a:br>
            <a:r>
              <a:rPr lang="en-US"/>
              <a:t>1) Write an equilibrium expression (pay attention to K</a:t>
            </a:r>
            <a:r>
              <a:rPr baseline="-25000" lang="en-US"/>
              <a:t>c</a:t>
            </a:r>
            <a:r>
              <a:rPr lang="en-US"/>
              <a:t> vs K</a:t>
            </a:r>
            <a:r>
              <a:rPr baseline="-25000" lang="en-US"/>
              <a:t>p</a:t>
            </a:r>
            <a:r>
              <a:rPr lang="en-US"/>
              <a:t>!!)</a:t>
            </a:r>
            <a:br>
              <a:rPr lang="en-US"/>
            </a:br>
            <a:r>
              <a:rPr lang="en-US"/>
              <a:t>2) Determine equilibrium molar concentrations or partial pressures for all </a:t>
            </a:r>
            <a:br>
              <a:rPr lang="en-US"/>
            </a:br>
            <a:r>
              <a:rPr lang="en-US"/>
              <a:t>     substances in expression</a:t>
            </a:r>
            <a:br>
              <a:rPr lang="en-US"/>
            </a:br>
            <a:r>
              <a:rPr lang="en-US"/>
              <a:t>3) Substitute quantities into equilibrium expression and solve.</a:t>
            </a:r>
            <a:endParaRPr/>
          </a:p>
        </p:txBody>
      </p:sp>
      <p:sp>
        <p:nvSpPr>
          <p:cNvPr id="370" name="Google Shape;370;p40"/>
          <p:cNvSpPr txBox="1"/>
          <p:nvPr/>
        </p:nvSpPr>
        <p:spPr>
          <a:xfrm>
            <a:off x="0" y="6410004"/>
            <a:ext cx="914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Calculate K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or K</a:t>
            </a:r>
            <a:r>
              <a:rPr baseline="-25000" lang="en-US"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based on experimental observations of concentrations or pressures at equilibrium.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"/>
          <p:cNvSpPr txBox="1"/>
          <p:nvPr>
            <p:ph type="title"/>
          </p:nvPr>
        </p:nvSpPr>
        <p:spPr>
          <a:xfrm>
            <a:off x="498475" y="190003"/>
            <a:ext cx="75564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7.5 Magnitude of </a:t>
            </a:r>
            <a:r>
              <a:rPr i="1" lang="en-US"/>
              <a:t>K</a:t>
            </a:r>
            <a:endParaRPr/>
          </a:p>
        </p:txBody>
      </p:sp>
      <p:sp>
        <p:nvSpPr>
          <p:cNvPr id="376" name="Google Shape;376;p41"/>
          <p:cNvSpPr txBox="1"/>
          <p:nvPr/>
        </p:nvSpPr>
        <p:spPr>
          <a:xfrm>
            <a:off x="0" y="6357796"/>
            <a:ext cx="91440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very large or very small values of K and the relative concentrations of chemical species at equilibrium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1"/>
          <p:cNvSpPr txBox="1"/>
          <p:nvPr>
            <p:ph idx="2" type="body"/>
          </p:nvPr>
        </p:nvSpPr>
        <p:spPr>
          <a:xfrm>
            <a:off x="485630" y="1008744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For many reactions involving aqueous solutions, </a:t>
            </a:r>
            <a:r>
              <a:rPr i="1" lang="en-US"/>
              <a:t>K</a:t>
            </a:r>
            <a:r>
              <a:rPr lang="en-US"/>
              <a:t> is either very large (favoring the forward reaction) or very small (favoring the reverse reaction)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 VERY large K proceeds essentially to completion (like a stoichiometry problem)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size of </a:t>
            </a:r>
            <a:r>
              <a:rPr i="1" lang="en-US"/>
              <a:t>K</a:t>
            </a:r>
            <a:r>
              <a:rPr lang="en-US"/>
              <a:t> can be used to describe the relationship between the numbers of reactant and product particles present at equilibrium.</a:t>
            </a:r>
            <a:endParaRPr/>
          </a:p>
        </p:txBody>
      </p:sp>
      <p:pic>
        <p:nvPicPr>
          <p:cNvPr id="378" name="Google Shape;37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324" l="0" r="0" t="15325"/>
          <a:stretch/>
        </p:blipFill>
        <p:spPr>
          <a:xfrm>
            <a:off x="485630" y="3590322"/>
            <a:ext cx="8191500" cy="24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7.6 Properties of </a:t>
            </a:r>
            <a:r>
              <a:rPr i="1" lang="en-US"/>
              <a:t>K</a:t>
            </a:r>
            <a:endParaRPr/>
          </a:p>
        </p:txBody>
      </p:sp>
      <p:sp>
        <p:nvSpPr>
          <p:cNvPr id="384" name="Google Shape;384;p42"/>
          <p:cNvSpPr txBox="1"/>
          <p:nvPr>
            <p:ph idx="1" type="body"/>
          </p:nvPr>
        </p:nvSpPr>
        <p:spPr>
          <a:xfrm>
            <a:off x="6639125" y="2871750"/>
            <a:ext cx="24069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Q and K are calculated in the same manner, these manipulations apply to Q as well. </a:t>
            </a:r>
            <a:endParaRPr/>
          </a:p>
        </p:txBody>
      </p:sp>
      <p:sp>
        <p:nvSpPr>
          <p:cNvPr id="385" name="Google Shape;385;p42"/>
          <p:cNvSpPr txBox="1"/>
          <p:nvPr/>
        </p:nvSpPr>
        <p:spPr>
          <a:xfrm>
            <a:off x="0" y="6356237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Represent a multistep process with an overall equilibrium expression, using the constituent K expressions for each individual reaction.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86" name="Google Shape;3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00" y="1331964"/>
            <a:ext cx="5859325" cy="41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