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700" r:id="rId5"/>
    <p:sldMasterId id="214748370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y="6858000" cx="9144000"/>
  <p:notesSz cx="68818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2E004FB-2F3D-4256-8BC8-88575E5598B1}">
  <a:tblStyle styleId="{22E004FB-2F3D-4256-8BC8-88575E5598B1}" styleName="Table_0">
    <a:wholeTbl>
      <a:tcTxStyle b="off" i="off">
        <a:font>
          <a:latin typeface="Rockwell"/>
          <a:ea typeface="Rockwell"/>
          <a:cs typeface="Rockwel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AE7EA"/>
          </a:solidFill>
        </a:fill>
      </a:tcStyle>
    </a:wholeTbl>
    <a:band1H>
      <a:tcTxStyle b="off" i="off"/>
      <a:tcStyle>
        <a:fill>
          <a:solidFill>
            <a:srgbClr val="D2CCD2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2CCD2"/>
          </a:solidFill>
        </a:fill>
      </a:tcStyle>
    </a:band1V>
    <a:band2V>
      <a:tcTxStyle b="off" i="off"/>
    </a:band2V>
    <a:la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Rockwell"/>
          <a:ea typeface="Rockwell"/>
          <a:cs typeface="Rockwel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Rockwell"/>
          <a:ea typeface="Rockwell"/>
          <a:cs typeface="Rockwel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98102" y="0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17600" y="696913"/>
            <a:ext cx="464820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  <a:noFill/>
          <a:ln>
            <a:noFill/>
          </a:ln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24b250972_0_83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724b250972_0_83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g724b250972_0_90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4" name="Google Shape;594;g724b250972_0_90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d31b9277eb_0_339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7" name="Google Shape;607;gd31b9277eb_0_339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24b250972_0_84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6" name="Google Shape;616;g724b250972_0_84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724b250972_0_86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2" name="Google Shape;632;g724b250972_0_86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d31b9277eb_0_358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1" name="Google Shape;651;gd31b9277eb_0_358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050" lIns="92150" spcFirstLastPara="1" rIns="92150" wrap="square" tIns="4605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2" name="Google Shape;652;gd31b9277eb_0_358:notes"/>
          <p:cNvSpPr txBox="1"/>
          <p:nvPr>
            <p:ph idx="12" type="sldNum"/>
          </p:nvPr>
        </p:nvSpPr>
        <p:spPr>
          <a:xfrm>
            <a:off x="3898094" y="8829967"/>
            <a:ext cx="2982000" cy="464700"/>
          </a:xfrm>
          <a:prstGeom prst="rect">
            <a:avLst/>
          </a:prstGeom>
          <a:noFill/>
          <a:ln>
            <a:noFill/>
          </a:ln>
        </p:spPr>
        <p:txBody>
          <a:bodyPr anchorCtr="0" anchor="b" bIns="46050" lIns="92150" spcFirstLastPara="1" rIns="92150" wrap="square" tIns="4605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724b250972_0_97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3" name="Google Shape;663;g724b250972_0_97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724b250972_0_986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74" name="Google Shape;674;g724b250972_0_986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724b252115_0_161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2" name="Google Shape;682;g724b252115_0_161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31b9277eb_0_676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d31b9277eb_0_676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gd31b9277eb_0_676:notes"/>
          <p:cNvSpPr txBox="1"/>
          <p:nvPr>
            <p:ph idx="12" type="sldNum"/>
          </p:nvPr>
        </p:nvSpPr>
        <p:spPr>
          <a:xfrm>
            <a:off x="3898102" y="8829967"/>
            <a:ext cx="2982000" cy="464700"/>
          </a:xfrm>
          <a:prstGeom prst="rect">
            <a:avLst/>
          </a:prstGeom>
        </p:spPr>
        <p:txBody>
          <a:bodyPr anchorCtr="0" anchor="b" bIns="46200" lIns="92425" spcFirstLastPara="1" rIns="92425" wrap="square" tIns="462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d31b9277eb_0_0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7" name="Google Shape;527;gd31b9277eb_0_0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724b250972_0_380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8" name="Google Shape;538;g724b250972_0_380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724b250972_0_877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g724b250972_0_877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d31b9277eb_0_683:notes"/>
          <p:cNvSpPr txBox="1"/>
          <p:nvPr>
            <p:ph idx="1" type="body"/>
          </p:nvPr>
        </p:nvSpPr>
        <p:spPr>
          <a:xfrm>
            <a:off x="688180" y="4415790"/>
            <a:ext cx="55053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6200" lIns="92425" spcFirstLastPara="1" rIns="92425" wrap="square" tIns="462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7" name="Google Shape;557;gd31b9277eb_0_683:notes"/>
          <p:cNvSpPr/>
          <p:nvPr>
            <p:ph idx="2" type="sldImg"/>
          </p:nvPr>
        </p:nvSpPr>
        <p:spPr>
          <a:xfrm>
            <a:off x="1146967" y="697230"/>
            <a:ext cx="45879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724b250972_0_3770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7" name="Google Shape;567;g724b250972_0_3770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724b250972_0_3843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g724b250972_0_3843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d31b9277eb_0_694:notes"/>
          <p:cNvSpPr txBox="1"/>
          <p:nvPr>
            <p:ph idx="1" type="body"/>
          </p:nvPr>
        </p:nvSpPr>
        <p:spPr>
          <a:xfrm>
            <a:off x="688182" y="4415790"/>
            <a:ext cx="5505600" cy="41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2425" lIns="92425" spcFirstLastPara="1" rIns="92425" wrap="square" tIns="92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5" name="Google Shape;585;gd31b9277eb_0_694:notes"/>
          <p:cNvSpPr/>
          <p:nvPr>
            <p:ph idx="2" type="sldImg"/>
          </p:nvPr>
        </p:nvSpPr>
        <p:spPr>
          <a:xfrm>
            <a:off x="1117600" y="696913"/>
            <a:ext cx="46482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" name="Google Shape;23;p2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1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07" name="Google Shape;107;p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1"/>
          <p:cNvSpPr txBox="1"/>
          <p:nvPr>
            <p:ph idx="1" type="body"/>
          </p:nvPr>
        </p:nvSpPr>
        <p:spPr>
          <a:xfrm>
            <a:off x="502920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3" name="Google Shape;113;p11"/>
          <p:cNvSpPr txBox="1"/>
          <p:nvPr>
            <p:ph idx="2" type="body"/>
          </p:nvPr>
        </p:nvSpPr>
        <p:spPr>
          <a:xfrm>
            <a:off x="502920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4" name="Google Shape;114;p1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15" name="Google Shape;115;p1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18" name="Google Shape;118;p12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2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2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2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2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25" name="Google Shape;125;p13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0" name="Google Shape;130;p14"/>
          <p:cNvSpPr txBox="1"/>
          <p:nvPr>
            <p:ph type="title"/>
          </p:nvPr>
        </p:nvSpPr>
        <p:spPr>
          <a:xfrm>
            <a:off x="380555" y="2571750"/>
            <a:ext cx="325526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4"/>
          <p:cNvSpPr txBox="1"/>
          <p:nvPr>
            <p:ph idx="1" type="body"/>
          </p:nvPr>
        </p:nvSpPr>
        <p:spPr>
          <a:xfrm>
            <a:off x="4168775" y="273050"/>
            <a:ext cx="459739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132" name="Google Shape;132;p14"/>
          <p:cNvSpPr txBox="1"/>
          <p:nvPr>
            <p:ph idx="2" type="body"/>
          </p:nvPr>
        </p:nvSpPr>
        <p:spPr>
          <a:xfrm>
            <a:off x="381093" y="3733800"/>
            <a:ext cx="325526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33" name="Google Shape;133;p14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14"/>
          <p:cNvSpPr txBox="1"/>
          <p:nvPr>
            <p:ph idx="11" type="ftr"/>
          </p:nvPr>
        </p:nvSpPr>
        <p:spPr>
          <a:xfrm>
            <a:off x="3859305" y="6423585"/>
            <a:ext cx="331694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38" name="Google Shape;138;p15"/>
          <p:cNvSpPr txBox="1"/>
          <p:nvPr>
            <p:ph type="title"/>
          </p:nvPr>
        </p:nvSpPr>
        <p:spPr>
          <a:xfrm>
            <a:off x="4169404" y="3124200"/>
            <a:ext cx="3898272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5"/>
          <p:cNvSpPr/>
          <p:nvPr>
            <p:ph idx="2" type="pic"/>
          </p:nvPr>
        </p:nvSpPr>
        <p:spPr>
          <a:xfrm>
            <a:off x="277906" y="228600"/>
            <a:ext cx="3460658" cy="6345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0" name="Google Shape;140;p15"/>
          <p:cNvSpPr txBox="1"/>
          <p:nvPr>
            <p:ph idx="1" type="body"/>
          </p:nvPr>
        </p:nvSpPr>
        <p:spPr>
          <a:xfrm>
            <a:off x="4169404" y="3995737"/>
            <a:ext cx="3898272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1" name="Google Shape;141;p15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5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p15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6"/>
          <p:cNvSpPr txBox="1"/>
          <p:nvPr>
            <p:ph type="title"/>
          </p:nvPr>
        </p:nvSpPr>
        <p:spPr>
          <a:xfrm>
            <a:off x="506505" y="4424082"/>
            <a:ext cx="6191157" cy="83371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6"/>
          <p:cNvSpPr/>
          <p:nvPr>
            <p:ph idx="2" type="pic"/>
          </p:nvPr>
        </p:nvSpPr>
        <p:spPr>
          <a:xfrm>
            <a:off x="277905" y="228600"/>
            <a:ext cx="637838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506505" y="5257799"/>
            <a:ext cx="6191157" cy="885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49" name="Google Shape;149;p1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1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16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3" name="Google Shape;153;p16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4" name="Google Shape;154;p16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57" name="Google Shape;157;p17"/>
          <p:cNvSpPr txBox="1"/>
          <p:nvPr>
            <p:ph type="title"/>
          </p:nvPr>
        </p:nvSpPr>
        <p:spPr>
          <a:xfrm>
            <a:off x="380554" y="2571750"/>
            <a:ext cx="6181611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17"/>
          <p:cNvSpPr txBox="1"/>
          <p:nvPr>
            <p:ph idx="1" type="body"/>
          </p:nvPr>
        </p:nvSpPr>
        <p:spPr>
          <a:xfrm>
            <a:off x="381094" y="3733800"/>
            <a:ext cx="6179566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59" name="Google Shape;159;p17"/>
          <p:cNvSpPr txBox="1"/>
          <p:nvPr>
            <p:ph idx="10" type="dt"/>
          </p:nvPr>
        </p:nvSpPr>
        <p:spPr>
          <a:xfrm>
            <a:off x="5212262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17"/>
          <p:cNvSpPr txBox="1"/>
          <p:nvPr>
            <p:ph idx="11" type="ftr"/>
          </p:nvPr>
        </p:nvSpPr>
        <p:spPr>
          <a:xfrm>
            <a:off x="381095" y="6235607"/>
            <a:ext cx="46481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1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2" name="Google Shape;162;p17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4" name="Google Shape;164;p17"/>
          <p:cNvSpPr/>
          <p:nvPr>
            <p:ph idx="2" type="pic"/>
          </p:nvPr>
        </p:nvSpPr>
        <p:spPr>
          <a:xfrm>
            <a:off x="6802438" y="23749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65" name="Google Shape;165;p17"/>
          <p:cNvSpPr/>
          <p:nvPr>
            <p:ph idx="3" type="pic"/>
          </p:nvPr>
        </p:nvSpPr>
        <p:spPr>
          <a:xfrm>
            <a:off x="6802438" y="4535424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8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68" name="Google Shape;168;p18"/>
          <p:cNvSpPr txBox="1"/>
          <p:nvPr>
            <p:ph type="title"/>
          </p:nvPr>
        </p:nvSpPr>
        <p:spPr>
          <a:xfrm>
            <a:off x="380554" y="2571750"/>
            <a:ext cx="401663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18"/>
          <p:cNvSpPr txBox="1"/>
          <p:nvPr>
            <p:ph idx="1" type="body"/>
          </p:nvPr>
        </p:nvSpPr>
        <p:spPr>
          <a:xfrm>
            <a:off x="381094" y="3733800"/>
            <a:ext cx="4015304" cy="2392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70" name="Google Shape;170;p18"/>
          <p:cNvSpPr txBox="1"/>
          <p:nvPr>
            <p:ph idx="10" type="dt"/>
          </p:nvPr>
        </p:nvSpPr>
        <p:spPr>
          <a:xfrm>
            <a:off x="3048000" y="6235607"/>
            <a:ext cx="13483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18"/>
          <p:cNvSpPr txBox="1"/>
          <p:nvPr>
            <p:ph idx="11" type="ftr"/>
          </p:nvPr>
        </p:nvSpPr>
        <p:spPr>
          <a:xfrm>
            <a:off x="381095" y="6235607"/>
            <a:ext cx="25907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p1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18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76" name="Google Shape;176;p18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7" name="Google Shape;177;p18"/>
          <p:cNvSpPr/>
          <p:nvPr>
            <p:ph idx="3" type="pic"/>
          </p:nvPr>
        </p:nvSpPr>
        <p:spPr>
          <a:xfrm>
            <a:off x="4624388" y="2381663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78" name="Google Shape;178;p18"/>
          <p:cNvSpPr/>
          <p:nvPr>
            <p:ph idx="4" type="pic"/>
          </p:nvPr>
        </p:nvSpPr>
        <p:spPr>
          <a:xfrm>
            <a:off x="6803136" y="2381662"/>
            <a:ext cx="2057400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81" name="Google Shape;181;p19"/>
          <p:cNvSpPr txBox="1"/>
          <p:nvPr>
            <p:ph type="title"/>
          </p:nvPr>
        </p:nvSpPr>
        <p:spPr>
          <a:xfrm>
            <a:off x="4953000" y="3124200"/>
            <a:ext cx="310896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9"/>
          <p:cNvSpPr/>
          <p:nvPr>
            <p:ph idx="2" type="pic"/>
          </p:nvPr>
        </p:nvSpPr>
        <p:spPr>
          <a:xfrm>
            <a:off x="277905" y="2365248"/>
            <a:ext cx="4240119" cy="41879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3" name="Google Shape;183;p19"/>
          <p:cNvSpPr txBox="1"/>
          <p:nvPr>
            <p:ph idx="1" type="body"/>
          </p:nvPr>
        </p:nvSpPr>
        <p:spPr>
          <a:xfrm>
            <a:off x="4953000" y="3995737"/>
            <a:ext cx="3108960" cy="2147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184" name="Google Shape;184;p19"/>
          <p:cNvSpPr txBox="1"/>
          <p:nvPr>
            <p:ph idx="10" type="dt"/>
          </p:nvPr>
        </p:nvSpPr>
        <p:spPr>
          <a:xfrm>
            <a:off x="7391399" y="6423585"/>
            <a:ext cx="15374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9"/>
          <p:cNvSpPr txBox="1"/>
          <p:nvPr>
            <p:ph idx="11" type="ftr"/>
          </p:nvPr>
        </p:nvSpPr>
        <p:spPr>
          <a:xfrm>
            <a:off x="4191000" y="6423585"/>
            <a:ext cx="30051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9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>
            <p:ph idx="3" type="pic"/>
          </p:nvPr>
        </p:nvSpPr>
        <p:spPr>
          <a:xfrm>
            <a:off x="27790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89" name="Google Shape;189;p19"/>
          <p:cNvSpPr/>
          <p:nvPr>
            <p:ph idx="4" type="pic"/>
          </p:nvPr>
        </p:nvSpPr>
        <p:spPr>
          <a:xfrm>
            <a:off x="2460625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2" name="Google Shape;192;p2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0"/>
          <p:cNvSpPr txBox="1"/>
          <p:nvPr>
            <p:ph idx="1" type="body"/>
          </p:nvPr>
        </p:nvSpPr>
        <p:spPr>
          <a:xfrm rot="5400000">
            <a:off x="2204149" y="275525"/>
            <a:ext cx="4144963" cy="7556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195" name="Google Shape;195;p2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8" name="Google Shape;28;p3"/>
          <p:cNvSpPr txBox="1"/>
          <p:nvPr>
            <p:ph type="title"/>
          </p:nvPr>
        </p:nvSpPr>
        <p:spPr>
          <a:xfrm>
            <a:off x="2286000" y="3124200"/>
            <a:ext cx="56388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"/>
          <p:cNvSpPr txBox="1"/>
          <p:nvPr>
            <p:ph idx="1" type="body"/>
          </p:nvPr>
        </p:nvSpPr>
        <p:spPr>
          <a:xfrm>
            <a:off x="2286000" y="4495800"/>
            <a:ext cx="56388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0" type="dt"/>
          </p:nvPr>
        </p:nvSpPr>
        <p:spPr>
          <a:xfrm>
            <a:off x="658906" y="6248774"/>
            <a:ext cx="1474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1" type="ftr"/>
          </p:nvPr>
        </p:nvSpPr>
        <p:spPr>
          <a:xfrm>
            <a:off x="2286000" y="6248774"/>
            <a:ext cx="563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8305800" y="624877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00" name="Google Shape;200;p21"/>
          <p:cNvSpPr txBox="1"/>
          <p:nvPr>
            <p:ph type="title"/>
          </p:nvPr>
        </p:nvSpPr>
        <p:spPr>
          <a:xfrm rot="5400000">
            <a:off x="5750720" y="3199794"/>
            <a:ext cx="5171422" cy="681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1" name="Google Shape;201;p21"/>
          <p:cNvSpPr txBox="1"/>
          <p:nvPr>
            <p:ph idx="1" type="body"/>
          </p:nvPr>
        </p:nvSpPr>
        <p:spPr>
          <a:xfrm rot="5400000">
            <a:off x="1293765" y="122191"/>
            <a:ext cx="5184869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02" name="Google Shape;202;p2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2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4" name="Google Shape;204;p2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5" name="Google Shape;205;p21"/>
          <p:cNvSpPr txBox="1"/>
          <p:nvPr/>
        </p:nvSpPr>
        <p:spPr>
          <a:xfrm rot="-5400000">
            <a:off x="8593111" y="561668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3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4" name="Google Shape;214;p23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15" name="Google Shape;215;p2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3"/>
          <p:cNvSpPr txBox="1"/>
          <p:nvPr>
            <p:ph idx="1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8" name="Google Shape;218;p23"/>
          <p:cNvSpPr txBox="1"/>
          <p:nvPr>
            <p:ph idx="2" type="body"/>
          </p:nvPr>
        </p:nvSpPr>
        <p:spPr>
          <a:xfrm>
            <a:off x="439987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19" name="Google Shape;219;p2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p2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/>
          <p:nvPr/>
        </p:nvSpPr>
        <p:spPr>
          <a:xfrm>
            <a:off x="8210550" y="282574"/>
            <a:ext cx="6420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24" name="Google Shape;224;p2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24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226" name="Google Shape;226;p2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7" name="Google Shape;227;p2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24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4"/>
          <p:cNvSpPr/>
          <p:nvPr/>
        </p:nvSpPr>
        <p:spPr>
          <a:xfrm>
            <a:off x="8068235" y="282574"/>
            <a:ext cx="9150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4" name="Google Shape;234;p25"/>
          <p:cNvSpPr txBox="1"/>
          <p:nvPr>
            <p:ph idx="1" type="body"/>
          </p:nvPr>
        </p:nvSpPr>
        <p:spPr>
          <a:xfrm>
            <a:off x="498517" y="1985963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5" name="Google Shape;235;p2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6" name="Google Shape;236;p2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5"/>
          <p:cNvSpPr txBox="1"/>
          <p:nvPr>
            <p:ph idx="2" type="body"/>
          </p:nvPr>
        </p:nvSpPr>
        <p:spPr>
          <a:xfrm>
            <a:off x="498517" y="4164965"/>
            <a:ext cx="7569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38" name="Google Shape;238;p2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39" name="Google Shape;239;p2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6"/>
          <p:cNvSpPr/>
          <p:nvPr/>
        </p:nvSpPr>
        <p:spPr>
          <a:xfrm>
            <a:off x="658907" y="228600"/>
            <a:ext cx="82008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42" name="Google Shape;242;p26"/>
          <p:cNvSpPr txBox="1"/>
          <p:nvPr>
            <p:ph type="title"/>
          </p:nvPr>
        </p:nvSpPr>
        <p:spPr>
          <a:xfrm>
            <a:off x="2286000" y="3124200"/>
            <a:ext cx="5638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sz="3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6"/>
          <p:cNvSpPr txBox="1"/>
          <p:nvPr>
            <p:ph idx="1" type="body"/>
          </p:nvPr>
        </p:nvSpPr>
        <p:spPr>
          <a:xfrm>
            <a:off x="2286000" y="4495800"/>
            <a:ext cx="56388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 cap="none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44" name="Google Shape;244;p26"/>
          <p:cNvSpPr txBox="1"/>
          <p:nvPr>
            <p:ph idx="10" type="dt"/>
          </p:nvPr>
        </p:nvSpPr>
        <p:spPr>
          <a:xfrm>
            <a:off x="658906" y="6248774"/>
            <a:ext cx="147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5" name="Google Shape;245;p26"/>
          <p:cNvSpPr txBox="1"/>
          <p:nvPr>
            <p:ph idx="11" type="ftr"/>
          </p:nvPr>
        </p:nvSpPr>
        <p:spPr>
          <a:xfrm>
            <a:off x="2286000" y="6248774"/>
            <a:ext cx="563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12" type="sldNum"/>
          </p:nvPr>
        </p:nvSpPr>
        <p:spPr>
          <a:xfrm>
            <a:off x="8305800" y="624877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7" name="Google Shape;247;p26"/>
          <p:cNvSpPr txBox="1"/>
          <p:nvPr/>
        </p:nvSpPr>
        <p:spPr>
          <a:xfrm>
            <a:off x="2003612" y="3110754"/>
            <a:ext cx="261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26"/>
          <p:cNvSpPr/>
          <p:nvPr/>
        </p:nvSpPr>
        <p:spPr>
          <a:xfrm>
            <a:off x="285750" y="228600"/>
            <a:ext cx="212700" cy="6345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Pictures with Caption">
  <p:cSld name="2 Pictures with Caption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282574" y="228600"/>
            <a:ext cx="63873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1" name="Google Shape;251;p27"/>
          <p:cNvSpPr txBox="1"/>
          <p:nvPr>
            <p:ph type="title"/>
          </p:nvPr>
        </p:nvSpPr>
        <p:spPr>
          <a:xfrm>
            <a:off x="380554" y="2571750"/>
            <a:ext cx="61815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7"/>
          <p:cNvSpPr txBox="1"/>
          <p:nvPr>
            <p:ph idx="1" type="body"/>
          </p:nvPr>
        </p:nvSpPr>
        <p:spPr>
          <a:xfrm>
            <a:off x="381094" y="3733800"/>
            <a:ext cx="61797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253" name="Google Shape;253;p27"/>
          <p:cNvSpPr txBox="1"/>
          <p:nvPr>
            <p:ph idx="10" type="dt"/>
          </p:nvPr>
        </p:nvSpPr>
        <p:spPr>
          <a:xfrm>
            <a:off x="5212262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4" name="Google Shape;254;p27"/>
          <p:cNvSpPr txBox="1"/>
          <p:nvPr>
            <p:ph idx="11" type="ftr"/>
          </p:nvPr>
        </p:nvSpPr>
        <p:spPr>
          <a:xfrm>
            <a:off x="381095" y="6235607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2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27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58" name="Google Shape;258;p27"/>
          <p:cNvSpPr/>
          <p:nvPr>
            <p:ph idx="2" type="pic"/>
          </p:nvPr>
        </p:nvSpPr>
        <p:spPr>
          <a:xfrm>
            <a:off x="6802438" y="23749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59" name="Google Shape;259;p27"/>
          <p:cNvSpPr/>
          <p:nvPr>
            <p:ph idx="3" type="pic"/>
          </p:nvPr>
        </p:nvSpPr>
        <p:spPr>
          <a:xfrm>
            <a:off x="6802438" y="4535424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62" name="Google Shape;262;p28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4" name="Google Shape;264;p28"/>
          <p:cNvSpPr txBox="1"/>
          <p:nvPr>
            <p:ph idx="1" type="body"/>
          </p:nvPr>
        </p:nvSpPr>
        <p:spPr>
          <a:xfrm>
            <a:off x="497541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5" name="Google Shape;265;p28"/>
          <p:cNvSpPr txBox="1"/>
          <p:nvPr>
            <p:ph idx="2" type="body"/>
          </p:nvPr>
        </p:nvSpPr>
        <p:spPr>
          <a:xfrm>
            <a:off x="4399878" y="2447365"/>
            <a:ext cx="3657600" cy="36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266" name="Google Shape;266;p2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2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8"/>
          <p:cNvSpPr txBox="1"/>
          <p:nvPr>
            <p:ph idx="3" type="body"/>
          </p:nvPr>
        </p:nvSpPr>
        <p:spPr>
          <a:xfrm>
            <a:off x="497541" y="2070847"/>
            <a:ext cx="3657600" cy="3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270" name="Google Shape;270;p28"/>
          <p:cNvSpPr txBox="1"/>
          <p:nvPr>
            <p:ph idx="4" type="body"/>
          </p:nvPr>
        </p:nvSpPr>
        <p:spPr>
          <a:xfrm>
            <a:off x="4399878" y="2070847"/>
            <a:ext cx="3657600" cy="322800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ntent">
  <p:cSld name="4 Content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273" name="Google Shape;273;p29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2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6" name="Google Shape;276;p2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2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8" name="Google Shape;278;p29"/>
          <p:cNvSpPr txBox="1"/>
          <p:nvPr>
            <p:ph idx="1" type="body"/>
          </p:nvPr>
        </p:nvSpPr>
        <p:spPr>
          <a:xfrm>
            <a:off x="502920" y="1985963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79" name="Google Shape;279;p29"/>
          <p:cNvSpPr txBox="1"/>
          <p:nvPr>
            <p:ph idx="2" type="body"/>
          </p:nvPr>
        </p:nvSpPr>
        <p:spPr>
          <a:xfrm>
            <a:off x="502920" y="4164965"/>
            <a:ext cx="36573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80" name="Google Shape;280;p29"/>
          <p:cNvSpPr txBox="1"/>
          <p:nvPr>
            <p:ph idx="3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281" name="Google Shape;281;p29"/>
          <p:cNvSpPr txBox="1"/>
          <p:nvPr>
            <p:ph idx="4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4 Content">
  <p:cSld name="1_4 Content"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4" name="Google Shape;284;p3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5" name="Google Shape;285;p3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3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7" name="Google Shape;287;p3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88" name="Google Shape;288;p3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89" name="Google Shape;289;p3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0" name="Google Shape;290;p3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4 Content">
  <p:cSld name="2_4 Content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3" name="Google Shape;293;p3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4" name="Google Shape;294;p3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3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6" name="Google Shape;296;p3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7" name="Google Shape;297;p3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8" name="Google Shape;298;p3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299" name="Google Shape;299;p3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7" name="Google Shape;37;p4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" type="body"/>
          </p:nvPr>
        </p:nvSpPr>
        <p:spPr>
          <a:xfrm>
            <a:off x="497541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0" name="Google Shape;40;p4"/>
          <p:cNvSpPr txBox="1"/>
          <p:nvPr>
            <p:ph idx="2" type="body"/>
          </p:nvPr>
        </p:nvSpPr>
        <p:spPr>
          <a:xfrm>
            <a:off x="4399878" y="2447365"/>
            <a:ext cx="3657600" cy="36787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048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6pPr>
            <a:lvl7pPr indent="-3048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7pPr>
            <a:lvl8pPr indent="-3048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8pPr>
            <a:lvl9pPr indent="-3048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/>
        </p:txBody>
      </p:sp>
      <p:sp>
        <p:nvSpPr>
          <p:cNvPr id="41" name="Google Shape;41;p4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" name="Google Shape;44;p4"/>
          <p:cNvSpPr txBox="1"/>
          <p:nvPr>
            <p:ph idx="3" type="body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  <p:sp>
        <p:nvSpPr>
          <p:cNvPr id="45" name="Google Shape;45;p4"/>
          <p:cNvSpPr txBox="1"/>
          <p:nvPr>
            <p:ph idx="4" type="body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rgbClr val="A2A2C1"/>
          </a:solidFill>
          <a:ln>
            <a:noFill/>
          </a:ln>
        </p:spPr>
        <p:txBody>
          <a:bodyPr anchorCtr="0" anchor="ctr" bIns="0" lIns="91425" spcFirstLastPara="1" rIns="91425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50"/>
              <a:buNone/>
              <a:defRPr b="0" sz="1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5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b="1" sz="1600"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4 Content">
  <p:cSld name="3_4 Content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3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3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4" name="Google Shape;304;p3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5" name="Google Shape;305;p32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6" name="Google Shape;306;p32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7" name="Google Shape;307;p32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08" name="Google Shape;308;p32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4 Content">
  <p:cSld name="4_4 Content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1" name="Google Shape;311;p3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2" name="Google Shape;312;p3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3" name="Google Shape;313;p3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p33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5" name="Google Shape;315;p33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6" name="Google Shape;316;p33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17" name="Google Shape;317;p33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4 Content">
  <p:cSld name="5_4 Content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0" name="Google Shape;320;p3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1" name="Google Shape;321;p3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2" name="Google Shape;322;p3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3" name="Google Shape;323;p34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4" name="Google Shape;324;p34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5" name="Google Shape;325;p34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26" name="Google Shape;326;p34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4 Content">
  <p:cSld name="6_4 Content"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9" name="Google Shape;329;p3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3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3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p35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3" name="Google Shape;333;p35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4" name="Google Shape;334;p35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35" name="Google Shape;335;p35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4 Content">
  <p:cSld name="7_4 Content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9" name="Google Shape;339;p3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1" name="Google Shape;341;p36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2" name="Google Shape;342;p36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3" name="Google Shape;343;p36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44" name="Google Shape;344;p36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4 Content">
  <p:cSld name="8_4 Content"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3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8" name="Google Shape;348;p3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3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p37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1" name="Google Shape;351;p37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2" name="Google Shape;352;p37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53" name="Google Shape;353;p37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4 Content">
  <p:cSld name="9_4 Content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8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8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7" name="Google Shape;357;p38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8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9" name="Google Shape;359;p38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0" name="Google Shape;360;p38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1" name="Google Shape;361;p38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2" name="Google Shape;362;p38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4 Content">
  <p:cSld name="10_4 Conten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9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39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6" name="Google Shape;366;p39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7" name="Google Shape;367;p3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39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69" name="Google Shape;369;p39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0" name="Google Shape;370;p39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1" name="Google Shape;371;p39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4 Content">
  <p:cSld name="11_4 Content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0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4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4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40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8" name="Google Shape;378;p40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79" name="Google Shape;379;p40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0" name="Google Shape;380;p40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4 Content">
  <p:cSld name="12_4 Content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41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41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41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5" name="Google Shape;385;p4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p41"/>
          <p:cNvSpPr txBox="1"/>
          <p:nvPr>
            <p:ph idx="1" type="body"/>
          </p:nvPr>
        </p:nvSpPr>
        <p:spPr>
          <a:xfrm>
            <a:off x="502921" y="1985963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7" name="Google Shape;387;p41"/>
          <p:cNvSpPr txBox="1"/>
          <p:nvPr>
            <p:ph idx="2" type="body"/>
          </p:nvPr>
        </p:nvSpPr>
        <p:spPr>
          <a:xfrm>
            <a:off x="502921" y="4164965"/>
            <a:ext cx="3657413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8" name="Google Shape;388;p41"/>
          <p:cNvSpPr txBox="1"/>
          <p:nvPr>
            <p:ph idx="3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  <p:sp>
        <p:nvSpPr>
          <p:cNvPr id="389" name="Google Shape;389;p41"/>
          <p:cNvSpPr txBox="1"/>
          <p:nvPr>
            <p:ph idx="4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35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35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35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" name="Google Shape;48;p5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" name="Google Shape;49;p5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5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52" name="Google Shape;52;p5"/>
          <p:cNvSpPr txBox="1"/>
          <p:nvPr>
            <p:ph idx="2" type="body"/>
          </p:nvPr>
        </p:nvSpPr>
        <p:spPr>
          <a:xfrm>
            <a:off x="439987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53" name="Google Shape;53;p5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42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2" name="Google Shape;392;p42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3" name="Google Shape;393;p42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42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42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7" name="Google Shape;397;p42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98" name="Google Shape;398;p42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42"/>
          <p:cNvSpPr/>
          <p:nvPr/>
        </p:nvSpPr>
        <p:spPr>
          <a:xfrm>
            <a:off x="4624388" y="228600"/>
            <a:ext cx="2057400" cy="2039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0" name="Google Shape;400;p42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4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03" name="Google Shape;403;p43"/>
          <p:cNvSpPr txBox="1"/>
          <p:nvPr>
            <p:ph type="title"/>
          </p:nvPr>
        </p:nvSpPr>
        <p:spPr>
          <a:xfrm>
            <a:off x="498474" y="134471"/>
            <a:ext cx="7556400" cy="99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4" name="Google Shape;404;p43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05" name="Google Shape;405;p4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4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7" name="Google Shape;407;p4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4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43"/>
          <p:cNvSpPr txBox="1"/>
          <p:nvPr>
            <p:ph idx="2" type="body"/>
          </p:nvPr>
        </p:nvSpPr>
        <p:spPr>
          <a:xfrm>
            <a:off x="498518" y="112955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4"/>
          <p:cNvSpPr txBox="1"/>
          <p:nvPr>
            <p:ph type="ctrTitle"/>
          </p:nvPr>
        </p:nvSpPr>
        <p:spPr>
          <a:xfrm>
            <a:off x="4800600" y="4624668"/>
            <a:ext cx="40386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44"/>
          <p:cNvSpPr txBox="1"/>
          <p:nvPr>
            <p:ph idx="1" type="subTitle"/>
          </p:nvPr>
        </p:nvSpPr>
        <p:spPr>
          <a:xfrm>
            <a:off x="4800600" y="5562599"/>
            <a:ext cx="4038600" cy="7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13" name="Google Shape;413;p44"/>
          <p:cNvSpPr txBox="1"/>
          <p:nvPr>
            <p:ph idx="10" type="dt"/>
          </p:nvPr>
        </p:nvSpPr>
        <p:spPr>
          <a:xfrm>
            <a:off x="4800600" y="6425640"/>
            <a:ext cx="12327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44"/>
          <p:cNvSpPr txBox="1"/>
          <p:nvPr>
            <p:ph idx="11" type="ftr"/>
          </p:nvPr>
        </p:nvSpPr>
        <p:spPr>
          <a:xfrm>
            <a:off x="6311153" y="6425640"/>
            <a:ext cx="2617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44"/>
          <p:cNvSpPr/>
          <p:nvPr/>
        </p:nvSpPr>
        <p:spPr>
          <a:xfrm>
            <a:off x="282575" y="228600"/>
            <a:ext cx="4235400" cy="41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6" name="Google Shape;416;p44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7" name="Google Shape;417;p44"/>
          <p:cNvSpPr/>
          <p:nvPr/>
        </p:nvSpPr>
        <p:spPr>
          <a:xfrm>
            <a:off x="4624388" y="237744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18" name="Google Shape;418;p44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19" name="Google Shape;419;p44"/>
          <p:cNvSpPr/>
          <p:nvPr>
            <p:ph idx="3" type="pic"/>
          </p:nvPr>
        </p:nvSpPr>
        <p:spPr>
          <a:xfrm>
            <a:off x="6802438" y="237744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20" name="Google Shape;420;p44"/>
          <p:cNvSpPr txBox="1"/>
          <p:nvPr>
            <p:ph idx="4" type="body"/>
          </p:nvPr>
        </p:nvSpPr>
        <p:spPr>
          <a:xfrm>
            <a:off x="857250" y="1779494"/>
            <a:ext cx="3086100" cy="20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421" name="Google Shape;421;p44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24" name="Google Shape;424;p45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45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45"/>
          <p:cNvSpPr txBox="1"/>
          <p:nvPr>
            <p:ph idx="1" type="body"/>
          </p:nvPr>
        </p:nvSpPr>
        <p:spPr>
          <a:xfrm>
            <a:off x="4410075" y="1985963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27" name="Google Shape;427;p45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45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45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45"/>
          <p:cNvSpPr txBox="1"/>
          <p:nvPr>
            <p:ph idx="2" type="body"/>
          </p:nvPr>
        </p:nvSpPr>
        <p:spPr>
          <a:xfrm>
            <a:off x="498518" y="1985963"/>
            <a:ext cx="3657600" cy="41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431" name="Google Shape;431;p45"/>
          <p:cNvSpPr txBox="1"/>
          <p:nvPr>
            <p:ph idx="3" type="body"/>
          </p:nvPr>
        </p:nvSpPr>
        <p:spPr>
          <a:xfrm>
            <a:off x="4410075" y="4169664"/>
            <a:ext cx="3657600" cy="196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4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34" name="Google Shape;434;p46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46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46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7" name="Google Shape;437;p46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8" name="Google Shape;438;p46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7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1" name="Google Shape;441;p47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47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47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8"/>
          <p:cNvSpPr/>
          <p:nvPr/>
        </p:nvSpPr>
        <p:spPr>
          <a:xfrm>
            <a:off x="282575" y="228600"/>
            <a:ext cx="34512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46" name="Google Shape;446;p48"/>
          <p:cNvSpPr txBox="1"/>
          <p:nvPr>
            <p:ph type="title"/>
          </p:nvPr>
        </p:nvSpPr>
        <p:spPr>
          <a:xfrm>
            <a:off x="380555" y="2571750"/>
            <a:ext cx="32553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48"/>
          <p:cNvSpPr txBox="1"/>
          <p:nvPr>
            <p:ph idx="1" type="body"/>
          </p:nvPr>
        </p:nvSpPr>
        <p:spPr>
          <a:xfrm>
            <a:off x="4168775" y="273050"/>
            <a:ext cx="45975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2385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6pPr>
            <a:lvl7pPr indent="-32385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7pPr>
            <a:lvl8pPr indent="-32385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8pPr>
            <a:lvl9pPr indent="-32385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9pPr>
          </a:lstStyle>
          <a:p/>
        </p:txBody>
      </p:sp>
      <p:sp>
        <p:nvSpPr>
          <p:cNvPr id="448" name="Google Shape;448;p48"/>
          <p:cNvSpPr txBox="1"/>
          <p:nvPr>
            <p:ph idx="2" type="body"/>
          </p:nvPr>
        </p:nvSpPr>
        <p:spPr>
          <a:xfrm>
            <a:off x="381093" y="3733800"/>
            <a:ext cx="32553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49" name="Google Shape;449;p48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0" name="Google Shape;450;p48"/>
          <p:cNvSpPr txBox="1"/>
          <p:nvPr>
            <p:ph idx="11" type="ftr"/>
          </p:nvPr>
        </p:nvSpPr>
        <p:spPr>
          <a:xfrm>
            <a:off x="3859305" y="6423585"/>
            <a:ext cx="3316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1" name="Google Shape;451;p48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9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54" name="Google Shape;454;p49"/>
          <p:cNvSpPr txBox="1"/>
          <p:nvPr>
            <p:ph type="title"/>
          </p:nvPr>
        </p:nvSpPr>
        <p:spPr>
          <a:xfrm>
            <a:off x="4169404" y="3124200"/>
            <a:ext cx="38982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49"/>
          <p:cNvSpPr/>
          <p:nvPr>
            <p:ph idx="2" type="pic"/>
          </p:nvPr>
        </p:nvSpPr>
        <p:spPr>
          <a:xfrm>
            <a:off x="277906" y="228600"/>
            <a:ext cx="3460800" cy="63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56" name="Google Shape;456;p49"/>
          <p:cNvSpPr txBox="1"/>
          <p:nvPr>
            <p:ph idx="1" type="body"/>
          </p:nvPr>
        </p:nvSpPr>
        <p:spPr>
          <a:xfrm>
            <a:off x="4169404" y="3995737"/>
            <a:ext cx="38982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57" name="Google Shape;457;p49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49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9" name="Google Shape;459;p49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0" name="Google Shape;460;p49"/>
          <p:cNvSpPr txBox="1"/>
          <p:nvPr/>
        </p:nvSpPr>
        <p:spPr>
          <a:xfrm>
            <a:off x="3990110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above Caption">
  <p:cSld name="Picture above Caption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0"/>
          <p:cNvSpPr txBox="1"/>
          <p:nvPr>
            <p:ph type="title"/>
          </p:nvPr>
        </p:nvSpPr>
        <p:spPr>
          <a:xfrm>
            <a:off x="506505" y="4424082"/>
            <a:ext cx="6191100" cy="833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3" name="Google Shape;463;p50"/>
          <p:cNvSpPr/>
          <p:nvPr>
            <p:ph idx="2" type="pic"/>
          </p:nvPr>
        </p:nvSpPr>
        <p:spPr>
          <a:xfrm>
            <a:off x="277905" y="228600"/>
            <a:ext cx="63783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64" name="Google Shape;464;p50"/>
          <p:cNvSpPr txBox="1"/>
          <p:nvPr>
            <p:ph idx="1" type="body"/>
          </p:nvPr>
        </p:nvSpPr>
        <p:spPr>
          <a:xfrm>
            <a:off x="506505" y="5257799"/>
            <a:ext cx="6191100" cy="8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65" name="Google Shape;465;p50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6" name="Google Shape;466;p50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7" name="Google Shape;467;p50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8" name="Google Shape;468;p50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69" name="Google Shape;469;p50"/>
          <p:cNvSpPr/>
          <p:nvPr/>
        </p:nvSpPr>
        <p:spPr>
          <a:xfrm>
            <a:off x="6802438" y="2377440"/>
            <a:ext cx="2057400" cy="203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0" name="Google Shape;470;p50"/>
          <p:cNvSpPr txBox="1"/>
          <p:nvPr/>
        </p:nvSpPr>
        <p:spPr>
          <a:xfrm>
            <a:off x="327212" y="4632792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">
  <p:cSld name="3 Pictures with Caption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51"/>
          <p:cNvSpPr/>
          <p:nvPr/>
        </p:nvSpPr>
        <p:spPr>
          <a:xfrm>
            <a:off x="282575" y="228600"/>
            <a:ext cx="4235400" cy="634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73" name="Google Shape;473;p51"/>
          <p:cNvSpPr txBox="1"/>
          <p:nvPr>
            <p:ph type="title"/>
          </p:nvPr>
        </p:nvSpPr>
        <p:spPr>
          <a:xfrm>
            <a:off x="380554" y="2571750"/>
            <a:ext cx="40167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Rockwell"/>
              <a:buNone/>
              <a:defRPr b="0"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4" name="Google Shape;474;p51"/>
          <p:cNvSpPr txBox="1"/>
          <p:nvPr>
            <p:ph idx="1" type="body"/>
          </p:nvPr>
        </p:nvSpPr>
        <p:spPr>
          <a:xfrm>
            <a:off x="381094" y="3733800"/>
            <a:ext cx="4015200" cy="23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75" name="Google Shape;475;p51"/>
          <p:cNvSpPr txBox="1"/>
          <p:nvPr>
            <p:ph idx="10" type="dt"/>
          </p:nvPr>
        </p:nvSpPr>
        <p:spPr>
          <a:xfrm>
            <a:off x="3048000" y="6235607"/>
            <a:ext cx="1348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" name="Google Shape;476;p51"/>
          <p:cNvSpPr txBox="1"/>
          <p:nvPr>
            <p:ph idx="11" type="ftr"/>
          </p:nvPr>
        </p:nvSpPr>
        <p:spPr>
          <a:xfrm>
            <a:off x="381095" y="6235607"/>
            <a:ext cx="2590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7" name="Google Shape;477;p51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8" name="Google Shape;478;p51"/>
          <p:cNvSpPr txBox="1"/>
          <p:nvPr/>
        </p:nvSpPr>
        <p:spPr>
          <a:xfrm>
            <a:off x="424891" y="174812"/>
            <a:ext cx="4134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1"/>
          <p:cNvSpPr/>
          <p:nvPr/>
        </p:nvSpPr>
        <p:spPr>
          <a:xfrm>
            <a:off x="6802438" y="228600"/>
            <a:ext cx="2057400" cy="2039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0" name="Google Shape;480;p51"/>
          <p:cNvSpPr/>
          <p:nvPr/>
        </p:nvSpPr>
        <p:spPr>
          <a:xfrm>
            <a:off x="4624388" y="4534726"/>
            <a:ext cx="2057400" cy="2039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1" name="Google Shape;481;p51"/>
          <p:cNvSpPr/>
          <p:nvPr>
            <p:ph idx="2" type="pic"/>
          </p:nvPr>
        </p:nvSpPr>
        <p:spPr>
          <a:xfrm>
            <a:off x="4624388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2" name="Google Shape;482;p51"/>
          <p:cNvSpPr/>
          <p:nvPr>
            <p:ph idx="3" type="pic"/>
          </p:nvPr>
        </p:nvSpPr>
        <p:spPr>
          <a:xfrm>
            <a:off x="4624388" y="2381663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3" name="Google Shape;483;p51"/>
          <p:cNvSpPr/>
          <p:nvPr>
            <p:ph idx="4" type="pic"/>
          </p:nvPr>
        </p:nvSpPr>
        <p:spPr>
          <a:xfrm>
            <a:off x="6803136" y="2381662"/>
            <a:ext cx="20574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, Top and Bottom">
  <p:cSld name="2 Content, Top and Bottom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6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1" type="body"/>
          </p:nvPr>
        </p:nvSpPr>
        <p:spPr>
          <a:xfrm>
            <a:off x="498517" y="1985963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60" name="Google Shape;60;p6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2" type="body"/>
          </p:nvPr>
        </p:nvSpPr>
        <p:spPr>
          <a:xfrm>
            <a:off x="498517" y="4164965"/>
            <a:ext cx="7569157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63" name="Google Shape;63;p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" name="Google Shape;64;p6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Pictures with Caption, Alt.">
  <p:cSld name="3 Pictures with Caption, Alt.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52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86" name="Google Shape;486;p52"/>
          <p:cNvSpPr txBox="1"/>
          <p:nvPr>
            <p:ph type="title"/>
          </p:nvPr>
        </p:nvSpPr>
        <p:spPr>
          <a:xfrm>
            <a:off x="4953000" y="3124200"/>
            <a:ext cx="31089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Rockwell"/>
              <a:buNone/>
              <a:defRPr b="0" sz="2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52"/>
          <p:cNvSpPr/>
          <p:nvPr>
            <p:ph idx="2" type="pic"/>
          </p:nvPr>
        </p:nvSpPr>
        <p:spPr>
          <a:xfrm>
            <a:off x="277905" y="2365248"/>
            <a:ext cx="4240200" cy="41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32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2100"/>
              <a:buFont typeface="Noto Sans Symbols"/>
              <a:buNone/>
              <a:defRPr b="0" i="0" sz="2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  <a:defRPr b="0" i="0" sz="24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B86EB8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88" name="Google Shape;488;p52"/>
          <p:cNvSpPr txBox="1"/>
          <p:nvPr>
            <p:ph idx="1" type="body"/>
          </p:nvPr>
        </p:nvSpPr>
        <p:spPr>
          <a:xfrm>
            <a:off x="4953000" y="3995737"/>
            <a:ext cx="3108900" cy="21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5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  <p:sp>
        <p:nvSpPr>
          <p:cNvPr id="489" name="Google Shape;489;p52"/>
          <p:cNvSpPr txBox="1"/>
          <p:nvPr>
            <p:ph idx="10" type="dt"/>
          </p:nvPr>
        </p:nvSpPr>
        <p:spPr>
          <a:xfrm>
            <a:off x="7391399" y="6423585"/>
            <a:ext cx="15375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0" name="Google Shape;490;p52"/>
          <p:cNvSpPr txBox="1"/>
          <p:nvPr>
            <p:ph idx="11" type="ftr"/>
          </p:nvPr>
        </p:nvSpPr>
        <p:spPr>
          <a:xfrm>
            <a:off x="4191000" y="6423585"/>
            <a:ext cx="3005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1" name="Google Shape;491;p5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2" name="Google Shape;492;p52"/>
          <p:cNvSpPr txBox="1"/>
          <p:nvPr/>
        </p:nvSpPr>
        <p:spPr>
          <a:xfrm>
            <a:off x="4750361" y="3370730"/>
            <a:ext cx="220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2"/>
          <p:cNvSpPr/>
          <p:nvPr>
            <p:ph idx="3" type="pic"/>
          </p:nvPr>
        </p:nvSpPr>
        <p:spPr>
          <a:xfrm>
            <a:off x="27790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494" name="Google Shape;494;p52"/>
          <p:cNvSpPr/>
          <p:nvPr>
            <p:ph idx="4" type="pic"/>
          </p:nvPr>
        </p:nvSpPr>
        <p:spPr>
          <a:xfrm>
            <a:off x="2460625" y="228600"/>
            <a:ext cx="2057400" cy="20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5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497" name="Google Shape;497;p53"/>
          <p:cNvSpPr txBox="1"/>
          <p:nvPr/>
        </p:nvSpPr>
        <p:spPr>
          <a:xfrm>
            <a:off x="223185" y="228600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53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9" name="Google Shape;499;p53"/>
          <p:cNvSpPr txBox="1"/>
          <p:nvPr>
            <p:ph idx="1" type="body"/>
          </p:nvPr>
        </p:nvSpPr>
        <p:spPr>
          <a:xfrm rot="5400000">
            <a:off x="2204037" y="275550"/>
            <a:ext cx="4145100" cy="75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00" name="Google Shape;500;p53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1" name="Google Shape;501;p53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53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4"/>
          <p:cNvSpPr/>
          <p:nvPr/>
        </p:nvSpPr>
        <p:spPr>
          <a:xfrm>
            <a:off x="8166847" y="282573"/>
            <a:ext cx="685800" cy="302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05" name="Google Shape;505;p54"/>
          <p:cNvSpPr txBox="1"/>
          <p:nvPr>
            <p:ph type="title"/>
          </p:nvPr>
        </p:nvSpPr>
        <p:spPr>
          <a:xfrm rot="5400000">
            <a:off x="5750740" y="3199792"/>
            <a:ext cx="5171400" cy="68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54"/>
          <p:cNvSpPr txBox="1"/>
          <p:nvPr>
            <p:ph idx="1" type="body"/>
          </p:nvPr>
        </p:nvSpPr>
        <p:spPr>
          <a:xfrm rot="5400000">
            <a:off x="1293750" y="122206"/>
            <a:ext cx="51849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507" name="Google Shape;507;p54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54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54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0" name="Google Shape;510;p54"/>
          <p:cNvSpPr txBox="1"/>
          <p:nvPr/>
        </p:nvSpPr>
        <p:spPr>
          <a:xfrm rot="-5400000">
            <a:off x="8593116" y="561571"/>
            <a:ext cx="2610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7" name="Google Shape;67;p7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7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7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, Alt.">
  <p:cSld name="Title and Content, Alt.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76" name="Google Shape;76;p8"/>
          <p:cNvSpPr txBox="1"/>
          <p:nvPr>
            <p:ph type="title"/>
          </p:nvPr>
        </p:nvSpPr>
        <p:spPr>
          <a:xfrm>
            <a:off x="498474" y="134471"/>
            <a:ext cx="7556313" cy="9950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8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8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p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8"/>
          <p:cNvSpPr txBox="1"/>
          <p:nvPr>
            <p:ph idx="2" type="body"/>
          </p:nvPr>
        </p:nvSpPr>
        <p:spPr>
          <a:xfrm>
            <a:off x="498518" y="1129553"/>
            <a:ext cx="7558960" cy="7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800"/>
              <a:buNone/>
              <a:defRPr b="0" i="0" sz="2400" u="none" cap="none" strike="noStrike">
                <a:solidFill>
                  <a:schemeClr val="accent3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675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2 Pictures">
  <p:cSld name="Title Slide with 2 Picture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/>
          <p:nvPr>
            <p:ph type="ctrTitle"/>
          </p:nvPr>
        </p:nvSpPr>
        <p:spPr>
          <a:xfrm>
            <a:off x="4800600" y="4624668"/>
            <a:ext cx="4038600" cy="933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Rockwell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" type="subTitle"/>
          </p:nvPr>
        </p:nvSpPr>
        <p:spPr>
          <a:xfrm>
            <a:off x="4800600" y="5562599"/>
            <a:ext cx="4038600" cy="748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9"/>
          <p:cNvSpPr txBox="1"/>
          <p:nvPr>
            <p:ph idx="10" type="dt"/>
          </p:nvPr>
        </p:nvSpPr>
        <p:spPr>
          <a:xfrm>
            <a:off x="4800600" y="6425640"/>
            <a:ext cx="1232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9"/>
          <p:cNvSpPr txBox="1"/>
          <p:nvPr>
            <p:ph idx="11" type="ftr"/>
          </p:nvPr>
        </p:nvSpPr>
        <p:spPr>
          <a:xfrm>
            <a:off x="6311153" y="6425640"/>
            <a:ext cx="26176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9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89" name="Google Shape;89;p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0" name="Google Shape;90;p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1" name="Google Shape;91;p9"/>
          <p:cNvSpPr/>
          <p:nvPr>
            <p:ph idx="2" type="pic"/>
          </p:nvPr>
        </p:nvSpPr>
        <p:spPr>
          <a:xfrm>
            <a:off x="4624388" y="22860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2" name="Google Shape;92;p9"/>
          <p:cNvSpPr/>
          <p:nvPr>
            <p:ph idx="3" type="pic"/>
          </p:nvPr>
        </p:nvSpPr>
        <p:spPr>
          <a:xfrm>
            <a:off x="6802438" y="2377440"/>
            <a:ext cx="2057400" cy="203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93" name="Google Shape;93;p9"/>
          <p:cNvSpPr txBox="1"/>
          <p:nvPr>
            <p:ph idx="4" type="body"/>
          </p:nvPr>
        </p:nvSpPr>
        <p:spPr>
          <a:xfrm>
            <a:off x="857250" y="1779494"/>
            <a:ext cx="3086100" cy="20409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450"/>
              <a:buNone/>
              <a:defRPr sz="4600">
                <a:solidFill>
                  <a:schemeClr val="lt1"/>
                </a:solidFill>
              </a:defRPr>
            </a:lvl1pPr>
            <a:lvl2pPr indent="-28575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900"/>
              <a:buChar char="■"/>
              <a:defRPr sz="1200"/>
            </a:lvl2pPr>
            <a:lvl3pPr indent="-2762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750"/>
              <a:buChar char="■"/>
              <a:defRPr sz="1000"/>
            </a:lvl3pPr>
            <a:lvl4pPr indent="-271462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4pPr>
            <a:lvl5pPr indent="-271462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675"/>
              <a:buChar char="■"/>
              <a:defRPr sz="9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9pPr>
          </a:lstStyle>
          <a:p/>
        </p:txBody>
      </p:sp>
      <p:sp>
        <p:nvSpPr>
          <p:cNvPr id="94" name="Google Shape;94;p9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ntent">
  <p:cSld name="3 Conten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0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B86EB8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0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0"/>
          <p:cNvSpPr txBox="1"/>
          <p:nvPr>
            <p:ph idx="1" type="body"/>
          </p:nvPr>
        </p:nvSpPr>
        <p:spPr>
          <a:xfrm>
            <a:off x="4410075" y="1985963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0" name="Google Shape;100;p10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0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0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3" name="Google Shape;103;p10"/>
          <p:cNvSpPr txBox="1"/>
          <p:nvPr>
            <p:ph idx="2" type="body"/>
          </p:nvPr>
        </p:nvSpPr>
        <p:spPr>
          <a:xfrm>
            <a:off x="498518" y="1985963"/>
            <a:ext cx="3657600" cy="41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  <p:sp>
        <p:nvSpPr>
          <p:cNvPr id="104" name="Google Shape;104;p10"/>
          <p:cNvSpPr txBox="1"/>
          <p:nvPr>
            <p:ph idx="3" type="body"/>
          </p:nvPr>
        </p:nvSpPr>
        <p:spPr>
          <a:xfrm>
            <a:off x="4410075" y="4169664"/>
            <a:ext cx="3657600" cy="19659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4325" lvl="0" marL="4572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Char char="■"/>
              <a:defRPr sz="1800"/>
            </a:lvl1pPr>
            <a:lvl2pPr indent="-314325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2pPr>
            <a:lvl3pPr indent="-314325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3pPr>
            <a:lvl4pPr indent="-314325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4pPr>
            <a:lvl5pPr indent="-314325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50"/>
              <a:buChar char="■"/>
              <a:defRPr sz="1800"/>
            </a:lvl5pPr>
            <a:lvl6pPr indent="-314325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6pPr>
            <a:lvl7pPr indent="-314325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7pPr>
            <a:lvl8pPr indent="-314325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8pPr>
            <a:lvl9pPr indent="-314325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35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21" Type="http://schemas.openxmlformats.org/officeDocument/2006/relationships/theme" Target="../theme/theme3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1.xml"/><Relationship Id="rId24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7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49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51.xml"/><Relationship Id="rId30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3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30.xml"/><Relationship Id="rId32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305800" y="242234"/>
            <a:ext cx="55403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2"/>
          <p:cNvSpPr txBox="1"/>
          <p:nvPr>
            <p:ph type="title"/>
          </p:nvPr>
        </p:nvSpPr>
        <p:spPr>
          <a:xfrm>
            <a:off x="498474" y="484094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  <a:defRPr b="0" i="0" sz="3600" u="none" cap="none" strike="noStrike">
                <a:solidFill>
                  <a:schemeClr val="accen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22"/>
          <p:cNvSpPr txBox="1"/>
          <p:nvPr>
            <p:ph idx="1" type="body"/>
          </p:nvPr>
        </p:nvSpPr>
        <p:spPr>
          <a:xfrm>
            <a:off x="498474" y="1981200"/>
            <a:ext cx="75564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■"/>
              <a:defRPr b="0" i="0" sz="20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314325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14325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14325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14325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-314325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-314325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B86EB8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-314325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■"/>
              <a:defRPr b="0" i="0" sz="18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09" name="Google Shape;209;p22"/>
          <p:cNvSpPr txBox="1"/>
          <p:nvPr>
            <p:ph idx="10" type="dt"/>
          </p:nvPr>
        </p:nvSpPr>
        <p:spPr>
          <a:xfrm>
            <a:off x="6795247" y="6423585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0" name="Google Shape;210;p22"/>
          <p:cNvSpPr txBox="1"/>
          <p:nvPr>
            <p:ph idx="11" type="ftr"/>
          </p:nvPr>
        </p:nvSpPr>
        <p:spPr>
          <a:xfrm>
            <a:off x="201706" y="6423585"/>
            <a:ext cx="6123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/>
        </p:txBody>
      </p:sp>
      <p:sp>
        <p:nvSpPr>
          <p:cNvPr id="211" name="Google Shape;211;p22"/>
          <p:cNvSpPr txBox="1"/>
          <p:nvPr>
            <p:ph idx="12" type="sldNum"/>
          </p:nvPr>
        </p:nvSpPr>
        <p:spPr>
          <a:xfrm>
            <a:off x="8305800" y="242234"/>
            <a:ext cx="554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16.png"/><Relationship Id="rId6" Type="http://schemas.openxmlformats.org/officeDocument/2006/relationships/image" Target="../media/image1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Relationship Id="rId4" Type="http://schemas.openxmlformats.org/officeDocument/2006/relationships/image" Target="../media/image13.jpg"/><Relationship Id="rId5" Type="http://schemas.openxmlformats.org/officeDocument/2006/relationships/hyperlink" Target="https://adapaproject.org/bbk_temp/tiki-index.php?page=Leaf:+How+can+electrons+capture+and+store+energy+in+molecules?" TargetMode="External"/><Relationship Id="rId6" Type="http://schemas.openxmlformats.org/officeDocument/2006/relationships/image" Target="../media/image21.png"/><Relationship Id="rId7" Type="http://schemas.openxmlformats.org/officeDocument/2006/relationships/image" Target="../media/image1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Relationship Id="rId5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gif"/><Relationship Id="rId4" Type="http://schemas.openxmlformats.org/officeDocument/2006/relationships/hyperlink" Target="https://www.boundless.com/chemistry/definition/ion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7.png"/><Relationship Id="rId4" Type="http://schemas.openxmlformats.org/officeDocument/2006/relationships/image" Target="../media/image28.jpg"/><Relationship Id="rId5" Type="http://schemas.openxmlformats.org/officeDocument/2006/relationships/image" Target="../media/image25.gif"/><Relationship Id="rId6" Type="http://schemas.openxmlformats.org/officeDocument/2006/relationships/image" Target="../media/image29.gif"/><Relationship Id="rId7" Type="http://schemas.openxmlformats.org/officeDocument/2006/relationships/image" Target="../media/image3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55"/>
          <p:cNvSpPr txBox="1"/>
          <p:nvPr>
            <p:ph type="title"/>
          </p:nvPr>
        </p:nvSpPr>
        <p:spPr>
          <a:xfrm>
            <a:off x="1296768" y="3124200"/>
            <a:ext cx="56388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Rockwell"/>
              <a:buNone/>
            </a:pPr>
            <a:r>
              <a:rPr lang="en-US" sz="4000"/>
              <a:t>Unit 4 </a:t>
            </a:r>
            <a:endParaRPr sz="4000"/>
          </a:p>
        </p:txBody>
      </p:sp>
      <p:sp>
        <p:nvSpPr>
          <p:cNvPr id="516" name="Google Shape;516;p55"/>
          <p:cNvSpPr txBox="1"/>
          <p:nvPr>
            <p:ph idx="1" type="body"/>
          </p:nvPr>
        </p:nvSpPr>
        <p:spPr>
          <a:xfrm>
            <a:off x="1296779" y="4375950"/>
            <a:ext cx="62193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50"/>
              <a:buNone/>
            </a:pPr>
            <a:r>
              <a:rPr lang="en-US" sz="5000"/>
              <a:t>Chemical Reactions </a:t>
            </a:r>
            <a:endParaRPr sz="5000"/>
          </a:p>
        </p:txBody>
      </p:sp>
      <p:pic>
        <p:nvPicPr>
          <p:cNvPr id="517" name="Google Shape;51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6678" y="1078162"/>
            <a:ext cx="5962859" cy="1849522"/>
          </a:xfrm>
          <a:prstGeom prst="rect">
            <a:avLst/>
          </a:prstGeom>
          <a:noFill/>
          <a:ln cap="flat" cmpd="sng" w="762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5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4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Stoich: Limiting Reactants</a:t>
            </a:r>
            <a:endParaRPr/>
          </a:p>
        </p:txBody>
      </p:sp>
      <p:sp>
        <p:nvSpPr>
          <p:cNvPr id="597" name="Google Shape;597;p64"/>
          <p:cNvSpPr txBox="1"/>
          <p:nvPr>
            <p:ph idx="1" type="body"/>
          </p:nvPr>
        </p:nvSpPr>
        <p:spPr>
          <a:xfrm>
            <a:off x="280737" y="905164"/>
            <a:ext cx="7514700" cy="28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400">
                <a:solidFill>
                  <a:srgbClr val="762299"/>
                </a:solidFill>
              </a:rPr>
              <a:t>Al</a:t>
            </a:r>
            <a:r>
              <a:rPr baseline="-25000" lang="en-US" sz="1400">
                <a:solidFill>
                  <a:srgbClr val="762299"/>
                </a:solidFill>
              </a:rPr>
              <a:t>2</a:t>
            </a:r>
            <a:r>
              <a:rPr lang="en-US" sz="1400">
                <a:solidFill>
                  <a:srgbClr val="762299"/>
                </a:solidFill>
              </a:rPr>
              <a:t>S</a:t>
            </a:r>
            <a:r>
              <a:rPr baseline="-25000" lang="en-US" sz="1400">
                <a:solidFill>
                  <a:srgbClr val="762299"/>
                </a:solidFill>
              </a:rPr>
              <a:t>3</a:t>
            </a:r>
            <a:r>
              <a:rPr lang="en-US" sz="1400">
                <a:solidFill>
                  <a:srgbClr val="762299"/>
                </a:solidFill>
              </a:rPr>
              <a:t> + 6 H</a:t>
            </a:r>
            <a:r>
              <a:rPr baseline="-25000" lang="en-US" sz="1400">
                <a:solidFill>
                  <a:srgbClr val="762299"/>
                </a:solidFill>
              </a:rPr>
              <a:t>2</a:t>
            </a:r>
            <a:r>
              <a:rPr lang="en-US" sz="1400">
                <a:solidFill>
                  <a:srgbClr val="762299"/>
                </a:solidFill>
              </a:rPr>
              <a:t>O ---&gt; 2Al(OH)</a:t>
            </a:r>
            <a:r>
              <a:rPr baseline="-25000" lang="en-US" sz="1400">
                <a:solidFill>
                  <a:srgbClr val="762299"/>
                </a:solidFill>
              </a:rPr>
              <a:t>3</a:t>
            </a:r>
            <a:r>
              <a:rPr lang="en-US" sz="1400">
                <a:solidFill>
                  <a:srgbClr val="762299"/>
                </a:solidFill>
              </a:rPr>
              <a:t> + 3 H</a:t>
            </a:r>
            <a:r>
              <a:rPr baseline="-25000" lang="en-US" sz="1400">
                <a:solidFill>
                  <a:srgbClr val="762299"/>
                </a:solidFill>
              </a:rPr>
              <a:t>2</a:t>
            </a:r>
            <a:r>
              <a:rPr lang="en-US" sz="1400">
                <a:solidFill>
                  <a:srgbClr val="762299"/>
                </a:solidFill>
              </a:rPr>
              <a:t>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050"/>
              <a:buNone/>
            </a:pPr>
            <a:r>
              <a:rPr lang="en-US" sz="1400">
                <a:solidFill>
                  <a:srgbClr val="762299"/>
                </a:solidFill>
              </a:rPr>
              <a:t>15.00 g aluminum sulfide and 10.00 g water react </a:t>
            </a:r>
            <a:endParaRPr sz="1400">
              <a:solidFill>
                <a:srgbClr val="762299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050"/>
              <a:buAutoNum type="alphaLcParenR"/>
            </a:pPr>
            <a:r>
              <a:rPr lang="en-US" sz="1400">
                <a:solidFill>
                  <a:srgbClr val="762299"/>
                </a:solidFill>
              </a:rPr>
              <a:t>Identify the Limiting Reactant</a:t>
            </a:r>
            <a:endParaRPr/>
          </a:p>
          <a:p>
            <a:pPr indent="-257175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-257175" lvl="0" marL="34290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598" name="Google Shape;598;p64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99" name="Google Shape;599;p64"/>
          <p:cNvSpPr txBox="1"/>
          <p:nvPr/>
        </p:nvSpPr>
        <p:spPr>
          <a:xfrm>
            <a:off x="622225" y="2276325"/>
            <a:ext cx="8361000" cy="11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15.00g Al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  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x (1mol/ 150.158 g) x (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 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mol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/1mol Al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) x (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34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g/mol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) = 10.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19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g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created if all Al</a:t>
            </a:r>
            <a:r>
              <a:rPr baseline="-25000"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aseline="-25000"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was used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baseline="-2500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10g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0 x (1mol/ 18.015 g) x (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mol 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S/ 6mol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O)  x (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34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g/mol) = 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9.44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g 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 created if all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 was used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0 is limiting, because 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it makes the least amount of product (it runs out first)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0" name="Google Shape;600;p64"/>
          <p:cNvSpPr txBox="1"/>
          <p:nvPr>
            <p:ph idx="1" type="body"/>
          </p:nvPr>
        </p:nvSpPr>
        <p:spPr>
          <a:xfrm>
            <a:off x="226407" y="3415089"/>
            <a:ext cx="8361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400">
                <a:solidFill>
                  <a:srgbClr val="762299"/>
                </a:solidFill>
              </a:rPr>
              <a:t>b) What is the maximum mass of H</a:t>
            </a:r>
            <a:r>
              <a:rPr baseline="-25000" lang="en-US" sz="1400">
                <a:solidFill>
                  <a:srgbClr val="762299"/>
                </a:solidFill>
              </a:rPr>
              <a:t>2</a:t>
            </a:r>
            <a:r>
              <a:rPr lang="en-US" sz="1400">
                <a:solidFill>
                  <a:srgbClr val="762299"/>
                </a:solidFill>
              </a:rPr>
              <a:t>S which can be formed from these reagents?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601" name="Google Shape;601;p64"/>
          <p:cNvSpPr txBox="1"/>
          <p:nvPr/>
        </p:nvSpPr>
        <p:spPr>
          <a:xfrm>
            <a:off x="622222" y="3759200"/>
            <a:ext cx="7432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Theoretical Yield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10.00 g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0 x (1mol/ 18.015 g) x (3/6) x (34 g/mol ) = 9.4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g H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 produced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2" name="Google Shape;602;p64"/>
          <p:cNvSpPr txBox="1"/>
          <p:nvPr>
            <p:ph idx="1" type="body"/>
          </p:nvPr>
        </p:nvSpPr>
        <p:spPr>
          <a:xfrm>
            <a:off x="280737" y="4507346"/>
            <a:ext cx="83610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400">
                <a:solidFill>
                  <a:srgbClr val="762299"/>
                </a:solidFill>
              </a:rPr>
              <a:t>c) How much excess reactant is left in the container?</a:t>
            </a:r>
            <a:endParaRPr sz="1400">
              <a:solidFill>
                <a:srgbClr val="762299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SzPts val="1350"/>
              <a:buNone/>
            </a:pPr>
            <a:r>
              <a:t/>
            </a:r>
            <a:endParaRPr/>
          </a:p>
        </p:txBody>
      </p:sp>
      <p:sp>
        <p:nvSpPr>
          <p:cNvPr id="603" name="Google Shape;603;p64"/>
          <p:cNvSpPr txBox="1"/>
          <p:nvPr/>
        </p:nvSpPr>
        <p:spPr>
          <a:xfrm>
            <a:off x="622219" y="4904507"/>
            <a:ext cx="7432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15.00 g – 13.892 g = 1.11g Al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</a:t>
            </a:r>
            <a:r>
              <a:rPr b="0" baseline="-2500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04" name="Google Shape;604;p64"/>
          <p:cNvSpPr txBox="1"/>
          <p:nvPr/>
        </p:nvSpPr>
        <p:spPr>
          <a:xfrm>
            <a:off x="226391" y="5553200"/>
            <a:ext cx="88260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1" lang="en-US" sz="1800" u="none" cap="none" strike="noStrike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**Dimensional Analysis is not the only way to solve these problems. You can also use BCA tables (modified ICE charts), which may save time on the exam</a:t>
            </a:r>
            <a:r>
              <a:rPr i="1" lang="en-US" sz="1800">
                <a:solidFill>
                  <a:srgbClr val="00B0F0"/>
                </a:solidFill>
                <a:latin typeface="Rockwell"/>
                <a:ea typeface="Rockwell"/>
                <a:cs typeface="Rockwell"/>
                <a:sym typeface="Rockwell"/>
              </a:rPr>
              <a:t>! </a:t>
            </a:r>
            <a:endParaRPr b="0" i="1" sz="1800" u="none" cap="none" strike="noStrike">
              <a:solidFill>
                <a:srgbClr val="00B0F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65"/>
          <p:cNvSpPr txBox="1"/>
          <p:nvPr>
            <p:ph type="title"/>
          </p:nvPr>
        </p:nvSpPr>
        <p:spPr>
          <a:xfrm>
            <a:off x="498475" y="255498"/>
            <a:ext cx="7556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4.6 Introduction to Titration</a:t>
            </a:r>
            <a:endParaRPr/>
          </a:p>
        </p:txBody>
      </p:sp>
      <p:sp>
        <p:nvSpPr>
          <p:cNvPr id="610" name="Google Shape;610;p65"/>
          <p:cNvSpPr txBox="1"/>
          <p:nvPr/>
        </p:nvSpPr>
        <p:spPr>
          <a:xfrm>
            <a:off x="0" y="6335727"/>
            <a:ext cx="9144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Identify the equivalence point in a titration based on the amounts of the titrant and analyte, assuming the titration reaction goes to completion.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							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p65"/>
          <p:cNvSpPr txBox="1"/>
          <p:nvPr/>
        </p:nvSpPr>
        <p:spPr>
          <a:xfrm>
            <a:off x="44950" y="1140575"/>
            <a:ext cx="4761900" cy="44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latin typeface="Rockwell"/>
                <a:ea typeface="Rockwell"/>
                <a:cs typeface="Rockwell"/>
                <a:sym typeface="Rockwell"/>
              </a:rPr>
              <a:t>Why are titrations used? </a:t>
            </a:r>
            <a:endParaRPr b="1" sz="1700"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Determine the concentration of an analyte in solution.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Steps in a titration: </a:t>
            </a:r>
            <a:endParaRPr b="1" sz="17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Rinse the buret with small amounts of the titrant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The titrant is slowly added to the buret.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A measured volume of the analyte is added to an erlenmeyer flask and placed under the buret.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○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If an indicator is being used in the titration, several drops of indicator will be added to the analyte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Titrant is slowly added to the flask from the buret until the end point is reached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○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The end point is detected when the color of the indicator changes or the desired pH is detected by the pH meter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From the amounts of titrant and analyte used, the concentration of the analyte can be determined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12" name="Google Shape;612;p65"/>
          <p:cNvPicPr preferRelativeResize="0"/>
          <p:nvPr/>
        </p:nvPicPr>
        <p:blipFill rotWithShape="1">
          <a:blip r:embed="rId3">
            <a:alphaModFix/>
          </a:blip>
          <a:srcRect b="0" l="0" r="0" t="17450"/>
          <a:stretch/>
        </p:blipFill>
        <p:spPr>
          <a:xfrm>
            <a:off x="4936050" y="1003800"/>
            <a:ext cx="4207950" cy="280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13" name="Google Shape;613;p65"/>
          <p:cNvSpPr txBox="1"/>
          <p:nvPr/>
        </p:nvSpPr>
        <p:spPr>
          <a:xfrm>
            <a:off x="4806850" y="3738650"/>
            <a:ext cx="4337100" cy="23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Important Vocabulary: </a:t>
            </a:r>
            <a:endParaRPr b="1"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●"/>
            </a:pPr>
            <a:r>
              <a:rPr i="1"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Analyte:</a:t>
            </a:r>
            <a:r>
              <a:rPr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substance of unknown concentration</a:t>
            </a:r>
            <a:endParaRPr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●"/>
            </a:pPr>
            <a:r>
              <a:rPr i="1"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Titrant:</a:t>
            </a:r>
            <a:r>
              <a:rPr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substance of known concentration that reacts specifically with the analyte</a:t>
            </a:r>
            <a:endParaRPr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●"/>
            </a:pPr>
            <a:r>
              <a:rPr i="1"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Buret:</a:t>
            </a:r>
            <a:r>
              <a:rPr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laboratory glassware used to add small volumes of liquid to a solution</a:t>
            </a:r>
            <a:endParaRPr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●"/>
            </a:pPr>
            <a:r>
              <a:rPr i="1"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Equivalence point: </a:t>
            </a:r>
            <a:r>
              <a:rPr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when the analyte is totally consumed by the titrant</a:t>
            </a:r>
            <a:endParaRPr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ckwell"/>
              <a:buChar char="○"/>
            </a:pPr>
            <a:r>
              <a:rPr lang="en-US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Indicated by a change in a property (such as color) - this is the end point</a:t>
            </a:r>
            <a:endParaRPr sz="11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66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4.7 Types of Chemical Reactions</a:t>
            </a:r>
            <a:endParaRPr/>
          </a:p>
        </p:txBody>
      </p:sp>
      <p:sp>
        <p:nvSpPr>
          <p:cNvPr id="619" name="Google Shape;619;p66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D:\data\files\CHEM12_C11_figure_11.4.png" id="620" name="Google Shape;620;p66"/>
          <p:cNvPicPr preferRelativeResize="0"/>
          <p:nvPr/>
        </p:nvPicPr>
        <p:blipFill rotWithShape="1">
          <a:blip r:embed="rId3">
            <a:alphaModFix/>
          </a:blip>
          <a:srcRect b="7483" l="0" r="0" t="0"/>
          <a:stretch/>
        </p:blipFill>
        <p:spPr>
          <a:xfrm>
            <a:off x="80157" y="1133302"/>
            <a:ext cx="2888307" cy="26722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ata\files\CHEM12_C11_figure_11.5.png" id="621" name="Google Shape;621;p66"/>
          <p:cNvPicPr preferRelativeResize="0"/>
          <p:nvPr/>
        </p:nvPicPr>
        <p:blipFill rotWithShape="1">
          <a:blip r:embed="rId4">
            <a:alphaModFix/>
          </a:blip>
          <a:srcRect b="22546" l="0" r="0" t="0"/>
          <a:stretch/>
        </p:blipFill>
        <p:spPr>
          <a:xfrm>
            <a:off x="4390863" y="1059816"/>
            <a:ext cx="3449844" cy="2672081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66"/>
          <p:cNvSpPr txBox="1"/>
          <p:nvPr/>
        </p:nvSpPr>
        <p:spPr>
          <a:xfrm>
            <a:off x="173438" y="893524"/>
            <a:ext cx="35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Synthesis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+ B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AB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3" name="Google Shape;623;p66"/>
          <p:cNvSpPr txBox="1"/>
          <p:nvPr/>
        </p:nvSpPr>
        <p:spPr>
          <a:xfrm>
            <a:off x="4521056" y="853171"/>
            <a:ext cx="35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Decomposition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AB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 + B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4" name="Google Shape;624;p66"/>
          <p:cNvSpPr txBox="1"/>
          <p:nvPr/>
        </p:nvSpPr>
        <p:spPr>
          <a:xfrm>
            <a:off x="173438" y="3584149"/>
            <a:ext cx="35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Single Displacement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+ BC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AC + B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25" name="Google Shape;625;p66"/>
          <p:cNvSpPr txBox="1"/>
          <p:nvPr/>
        </p:nvSpPr>
        <p:spPr>
          <a:xfrm>
            <a:off x="4521056" y="3488148"/>
            <a:ext cx="35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Double Displacement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AB + CD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AD + CB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D:\data\files\CHEM12_C11_figure_11.6.png" id="626" name="Google Shape;626;p66"/>
          <p:cNvPicPr preferRelativeResize="0"/>
          <p:nvPr/>
        </p:nvPicPr>
        <p:blipFill rotWithShape="1">
          <a:blip r:embed="rId5">
            <a:alphaModFix/>
          </a:blip>
          <a:srcRect b="21380" l="0" r="0" t="14550"/>
          <a:stretch/>
        </p:blipFill>
        <p:spPr>
          <a:xfrm>
            <a:off x="-99625" y="4192350"/>
            <a:ext cx="3247875" cy="208084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:\data\files\CHEM12_C11_figure_11.7.png" id="627" name="Google Shape;627;p66"/>
          <p:cNvPicPr preferRelativeResize="0"/>
          <p:nvPr/>
        </p:nvPicPr>
        <p:blipFill rotWithShape="1">
          <a:blip r:embed="rId6">
            <a:alphaModFix/>
          </a:blip>
          <a:srcRect b="20862" l="0" r="0" t="14766"/>
          <a:stretch/>
        </p:blipFill>
        <p:spPr>
          <a:xfrm>
            <a:off x="4189325" y="4061549"/>
            <a:ext cx="3232725" cy="208084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66"/>
          <p:cNvSpPr txBox="1"/>
          <p:nvPr/>
        </p:nvSpPr>
        <p:spPr>
          <a:xfrm>
            <a:off x="0" y="6411927"/>
            <a:ext cx="9144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Identify a reaction as acid-base, oxidation-reduction, or precipitation. 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							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66"/>
          <p:cNvSpPr txBox="1"/>
          <p:nvPr/>
        </p:nvSpPr>
        <p:spPr>
          <a:xfrm>
            <a:off x="7649800" y="3534200"/>
            <a:ext cx="13602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Rockwell"/>
                <a:ea typeface="Rockwell"/>
                <a:cs typeface="Rockwell"/>
                <a:sym typeface="Rockwell"/>
              </a:rPr>
              <a:t>These are a review from Honors Chem</a:t>
            </a:r>
            <a:endParaRPr i="1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67"/>
          <p:cNvSpPr txBox="1"/>
          <p:nvPr>
            <p:ph type="title"/>
          </p:nvPr>
        </p:nvSpPr>
        <p:spPr>
          <a:xfrm>
            <a:off x="498474" y="163262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4.7 Types of Chemical Reactions</a:t>
            </a:r>
            <a:endParaRPr/>
          </a:p>
        </p:txBody>
      </p:sp>
      <p:sp>
        <p:nvSpPr>
          <p:cNvPr id="635" name="Google Shape;635;p67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6" name="Google Shape;636;p67"/>
          <p:cNvSpPr txBox="1"/>
          <p:nvPr/>
        </p:nvSpPr>
        <p:spPr>
          <a:xfrm>
            <a:off x="173438" y="893524"/>
            <a:ext cx="35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Combustion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x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x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+ O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CO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+ H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7" name="Google Shape;637;p67"/>
          <p:cNvSpPr txBox="1"/>
          <p:nvPr/>
        </p:nvSpPr>
        <p:spPr>
          <a:xfrm>
            <a:off x="4521056" y="853171"/>
            <a:ext cx="357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Acid-Base (Neutralization)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HA + BOH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H</a:t>
            </a:r>
            <a:r>
              <a:rPr b="1" baseline="-25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 + BA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8" name="Google Shape;638;p67"/>
          <p:cNvSpPr txBox="1"/>
          <p:nvPr/>
        </p:nvSpPr>
        <p:spPr>
          <a:xfrm>
            <a:off x="173438" y="3584149"/>
            <a:ext cx="35766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Oxidation-Reduction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+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+ e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B 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B + e</a:t>
            </a:r>
            <a:r>
              <a:rPr b="1" baseline="3000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-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39" name="Google Shape;639;p67"/>
          <p:cNvSpPr txBox="1"/>
          <p:nvPr/>
        </p:nvSpPr>
        <p:spPr>
          <a:xfrm>
            <a:off x="4521050" y="3488150"/>
            <a:ext cx="440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Precipitation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AB (aq) + CD (aq) </a:t>
            </a:r>
            <a:r>
              <a:rPr b="1"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→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AD (aq) + CB (s)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D:\data\files\CHEM12_C11_figure_11.8.png" id="640" name="Google Shape;640;p67"/>
          <p:cNvPicPr preferRelativeResize="0"/>
          <p:nvPr/>
        </p:nvPicPr>
        <p:blipFill rotWithShape="1">
          <a:blip r:embed="rId3">
            <a:alphaModFix/>
          </a:blip>
          <a:srcRect b="10429" l="0" r="0" t="13605"/>
          <a:stretch/>
        </p:blipFill>
        <p:spPr>
          <a:xfrm>
            <a:off x="173450" y="1597850"/>
            <a:ext cx="2614850" cy="198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s-media-cache-ak0.pinimg.com/736x/f7/23/93/f723936cc7d58c4a4b114bb2f39a4202.jpg" id="641" name="Google Shape;641;p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6033" y="4205399"/>
            <a:ext cx="2424113" cy="180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67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037" y="4491148"/>
            <a:ext cx="3171332" cy="1524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67"/>
          <p:cNvPicPr preferRelativeResize="0"/>
          <p:nvPr/>
        </p:nvPicPr>
        <p:blipFill rotWithShape="1">
          <a:blip r:embed="rId7">
            <a:alphaModFix/>
          </a:blip>
          <a:srcRect b="0" l="0" r="0" t="17478"/>
          <a:stretch/>
        </p:blipFill>
        <p:spPr>
          <a:xfrm>
            <a:off x="4991966" y="1493594"/>
            <a:ext cx="2152650" cy="1847171"/>
          </a:xfrm>
          <a:prstGeom prst="rect">
            <a:avLst/>
          </a:prstGeom>
          <a:noFill/>
          <a:ln>
            <a:noFill/>
          </a:ln>
        </p:spPr>
      </p:pic>
      <p:sp>
        <p:nvSpPr>
          <p:cNvPr id="644" name="Google Shape;644;p67"/>
          <p:cNvSpPr txBox="1"/>
          <p:nvPr/>
        </p:nvSpPr>
        <p:spPr>
          <a:xfrm>
            <a:off x="0" y="6411927"/>
            <a:ext cx="9144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Identify a reaction as acid-base, oxidation-reduction, or precipitation. 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							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p67"/>
          <p:cNvSpPr txBox="1"/>
          <p:nvPr/>
        </p:nvSpPr>
        <p:spPr>
          <a:xfrm>
            <a:off x="7282075" y="1988750"/>
            <a:ext cx="1696200" cy="12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US" sz="1200">
                <a:latin typeface="Rockwell"/>
                <a:ea typeface="Rockwell"/>
                <a:cs typeface="Rockwell"/>
                <a:sym typeface="Rockwell"/>
              </a:rPr>
              <a:t>Acid-base reactions involve transfer of one or more protons between chemical species. </a:t>
            </a:r>
            <a:endParaRPr i="1" sz="12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6" name="Google Shape;646;p67"/>
          <p:cNvSpPr txBox="1"/>
          <p:nvPr/>
        </p:nvSpPr>
        <p:spPr>
          <a:xfrm>
            <a:off x="1017800" y="5344825"/>
            <a:ext cx="3263400" cy="100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US" sz="1200">
                <a:latin typeface="Rockwell"/>
                <a:ea typeface="Rockwell"/>
                <a:cs typeface="Rockwell"/>
                <a:sym typeface="Rockwell"/>
              </a:rPr>
              <a:t>Oxidation-reduction reactions involve transfer of one or more electrons between chemical species, as indicated by changes in oxidation numbers of the involved species.</a:t>
            </a:r>
            <a:endParaRPr i="1" sz="12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7" name="Google Shape;647;p67"/>
          <p:cNvSpPr txBox="1"/>
          <p:nvPr/>
        </p:nvSpPr>
        <p:spPr>
          <a:xfrm>
            <a:off x="2730375" y="1750250"/>
            <a:ext cx="2152800" cy="152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US" sz="1100">
                <a:latin typeface="Rockwell"/>
                <a:ea typeface="Rockwell"/>
                <a:cs typeface="Rockwell"/>
                <a:sym typeface="Rockwell"/>
              </a:rPr>
              <a:t>Combustion is an important subclass of redox reactions, in which a species reacts with oxygen gas. In the case of hydrocarbons, carbon dioxide and water are products of complete combustion. </a:t>
            </a:r>
            <a:endParaRPr i="1" sz="1100"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648" name="Google Shape;648;p67"/>
          <p:cNvSpPr txBox="1"/>
          <p:nvPr/>
        </p:nvSpPr>
        <p:spPr>
          <a:xfrm>
            <a:off x="7144625" y="4346150"/>
            <a:ext cx="1986600" cy="20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-US" sz="1200">
                <a:solidFill>
                  <a:srgbClr val="595959"/>
                </a:solidFill>
                <a:latin typeface="Rockwell"/>
                <a:ea typeface="Rockwell"/>
                <a:cs typeface="Rockwell"/>
                <a:sym typeface="Rockwell"/>
              </a:rPr>
              <a:t>Precipitation reactions frequently involve mixing ions in aqueous solution to produce an insoluble or sparingly soluble ionic compound. All sodium, potassium, ammonium, and nitrate salts are soluble in water</a:t>
            </a:r>
            <a:endParaRPr i="1" sz="1200"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68"/>
          <p:cNvSpPr txBox="1"/>
          <p:nvPr>
            <p:ph type="title"/>
          </p:nvPr>
        </p:nvSpPr>
        <p:spPr>
          <a:xfrm>
            <a:off x="498474" y="189998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4.8 </a:t>
            </a:r>
            <a:r>
              <a:rPr lang="en-US"/>
              <a:t>Bronsted-Lowry Acids &amp; Bases</a:t>
            </a:r>
            <a:endParaRPr/>
          </a:p>
        </p:txBody>
      </p:sp>
      <p:sp>
        <p:nvSpPr>
          <p:cNvPr id="655" name="Google Shape;655;p68"/>
          <p:cNvSpPr txBox="1"/>
          <p:nvPr>
            <p:ph idx="1" type="body"/>
          </p:nvPr>
        </p:nvSpPr>
        <p:spPr>
          <a:xfrm>
            <a:off x="5430736" y="2880016"/>
            <a:ext cx="3343800" cy="24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b="1" lang="en-US" sz="1400"/>
              <a:t>Amphoteric nature of water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400"/>
              <a:t>Water plays an important role in many reactions. </a:t>
            </a:r>
            <a:r>
              <a:rPr lang="en-US" sz="1400"/>
              <a:t>Water can act as both an acid &amp; a base.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400"/>
              <a:t>H</a:t>
            </a:r>
            <a:r>
              <a:rPr baseline="-25000" lang="en-US" sz="1400"/>
              <a:t>2</a:t>
            </a:r>
            <a:r>
              <a:rPr lang="en-US" sz="1400"/>
              <a:t>O ⇄ H</a:t>
            </a:r>
            <a:r>
              <a:rPr baseline="30000" lang="en-US" sz="1400"/>
              <a:t>+</a:t>
            </a:r>
            <a:r>
              <a:rPr lang="en-US" sz="1400"/>
              <a:t> + OH</a:t>
            </a:r>
            <a:r>
              <a:rPr baseline="30000" lang="en-US" sz="1400"/>
              <a:t>-</a:t>
            </a:r>
            <a:r>
              <a:rPr lang="en-US" sz="1400"/>
              <a:t>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rPr lang="en-US" sz="1400"/>
              <a:t>2H</a:t>
            </a:r>
            <a:r>
              <a:rPr baseline="-25000" lang="en-US" sz="1400"/>
              <a:t>2</a:t>
            </a:r>
            <a:r>
              <a:rPr lang="en-US" sz="1400"/>
              <a:t>O ⇄ H</a:t>
            </a:r>
            <a:r>
              <a:rPr baseline="-25000" lang="en-US" sz="1400"/>
              <a:t>3</a:t>
            </a:r>
            <a:r>
              <a:rPr lang="en-US" sz="1400"/>
              <a:t>O</a:t>
            </a:r>
            <a:r>
              <a:rPr baseline="30000" lang="en-US" sz="1400"/>
              <a:t>+</a:t>
            </a:r>
            <a:r>
              <a:rPr lang="en-US" sz="1400"/>
              <a:t> + OH</a:t>
            </a:r>
            <a:r>
              <a:rPr baseline="30000" lang="en-US" sz="1400"/>
              <a:t>-</a:t>
            </a:r>
            <a:r>
              <a:rPr lang="en-US" sz="1400"/>
              <a:t>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None/>
            </a:pPr>
            <a:r>
              <a:t/>
            </a:r>
            <a:endParaRPr sz="1400"/>
          </a:p>
        </p:txBody>
      </p:sp>
      <p:sp>
        <p:nvSpPr>
          <p:cNvPr id="656" name="Google Shape;656;p68"/>
          <p:cNvSpPr txBox="1"/>
          <p:nvPr/>
        </p:nvSpPr>
        <p:spPr>
          <a:xfrm>
            <a:off x="0" y="6261674"/>
            <a:ext cx="9144000" cy="5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Identify species as BrønstedLowry acids, bases, and/or conjugate acid-base pairs, based on proton-transfer involving those species.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7" name="Google Shape;657;p68"/>
          <p:cNvPicPr preferRelativeResize="0"/>
          <p:nvPr/>
        </p:nvPicPr>
        <p:blipFill rotWithShape="1">
          <a:blip r:embed="rId3">
            <a:alphaModFix/>
          </a:blip>
          <a:srcRect b="27625" l="0" r="0" t="0"/>
          <a:stretch/>
        </p:blipFill>
        <p:spPr>
          <a:xfrm>
            <a:off x="3313545" y="1238072"/>
            <a:ext cx="4724959" cy="170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6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6932" y="3826664"/>
            <a:ext cx="3131373" cy="1136544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68"/>
          <p:cNvSpPr txBox="1"/>
          <p:nvPr/>
        </p:nvSpPr>
        <p:spPr>
          <a:xfrm>
            <a:off x="84825" y="1009475"/>
            <a:ext cx="3000000" cy="170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According to Bronsted-Lowry (B.L.) an acid is a "proton donor" and a base is a 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“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proton accepto</a:t>
            </a: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r”.</a:t>
            </a: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 The proton here is shown as a hydrogen.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acid’s conjugate base is the anion.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The base’s conjugate acid now has the proton (hydrogen ion).</a:t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Compare CA or CB strength based on the strength of acids or bases it originates from. </a:t>
            </a:r>
            <a:endParaRPr sz="12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60" name="Google Shape;660;p68"/>
          <p:cNvPicPr preferRelativeResize="0"/>
          <p:nvPr/>
        </p:nvPicPr>
        <p:blipFill rotWithShape="1">
          <a:blip r:embed="rId5">
            <a:alphaModFix/>
          </a:blip>
          <a:srcRect b="27385" l="13669" r="17672" t="3073"/>
          <a:stretch/>
        </p:blipFill>
        <p:spPr>
          <a:xfrm>
            <a:off x="498474" y="3380602"/>
            <a:ext cx="4479926" cy="2835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creen Shot 2016-04-09 at 9.40.53 AM.png" id="665" name="Google Shape;665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5720" y="2952504"/>
            <a:ext cx="5597767" cy="3394515"/>
          </a:xfrm>
          <a:prstGeom prst="rect">
            <a:avLst/>
          </a:prstGeom>
          <a:noFill/>
          <a:ln cap="flat" cmpd="sng" w="19050">
            <a:solidFill>
              <a:srgbClr val="AE4DD9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66" name="Google Shape;666;p69"/>
          <p:cNvSpPr txBox="1"/>
          <p:nvPr>
            <p:ph type="title"/>
          </p:nvPr>
        </p:nvSpPr>
        <p:spPr>
          <a:xfrm>
            <a:off x="498474" y="128510"/>
            <a:ext cx="7556400" cy="73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4.9 Redox Reactions</a:t>
            </a:r>
            <a:endParaRPr/>
          </a:p>
        </p:txBody>
      </p:sp>
      <p:sp>
        <p:nvSpPr>
          <p:cNvPr id="667" name="Google Shape;667;p69"/>
          <p:cNvSpPr txBox="1"/>
          <p:nvPr>
            <p:ph idx="1" type="body"/>
          </p:nvPr>
        </p:nvSpPr>
        <p:spPr>
          <a:xfrm>
            <a:off x="58425" y="749350"/>
            <a:ext cx="8039100" cy="19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48"/>
              <a:buChar char="■"/>
            </a:pPr>
            <a:r>
              <a:rPr lang="en-US" sz="1530">
                <a:solidFill>
                  <a:schemeClr val="dk1"/>
                </a:solidFill>
              </a:rPr>
              <a:t>When an electron is transferred, it is called a </a:t>
            </a:r>
            <a:r>
              <a:rPr b="1" i="1" lang="en-US" sz="1530">
                <a:solidFill>
                  <a:schemeClr val="dk1"/>
                </a:solidFill>
              </a:rPr>
              <a:t>redox reaction</a:t>
            </a:r>
            <a:r>
              <a:rPr lang="en-US" sz="1530">
                <a:solidFill>
                  <a:schemeClr val="dk1"/>
                </a:solidFill>
              </a:rPr>
              <a:t>. </a:t>
            </a:r>
            <a:endParaRPr sz="153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48"/>
              <a:buChar char="■"/>
            </a:pPr>
            <a:r>
              <a:rPr lang="en-US" sz="1530">
                <a:solidFill>
                  <a:schemeClr val="dk1"/>
                </a:solidFill>
              </a:rPr>
              <a:t>When something is reduced, it gains electrons. (Remember it is a reduction in oxidation #).</a:t>
            </a:r>
            <a:endParaRPr sz="153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48"/>
              <a:buChar char="■"/>
            </a:pPr>
            <a:r>
              <a:rPr lang="en-US" sz="1530">
                <a:solidFill>
                  <a:schemeClr val="dk1"/>
                </a:solidFill>
              </a:rPr>
              <a:t>The oxidation is the loss of electrons, so if an atom is oxidized it loses its electron to another atom. </a:t>
            </a:r>
            <a:endParaRPr sz="153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48"/>
              <a:buChar char="■"/>
            </a:pPr>
            <a:r>
              <a:rPr lang="en-US" sz="1530">
                <a:solidFill>
                  <a:schemeClr val="dk1"/>
                </a:solidFill>
              </a:rPr>
              <a:t>There must always be oxidation with reduction! If one molecule is oxidized, another molecule must be reduced and vice versa: the electron must go somewhere.</a:t>
            </a:r>
            <a:endParaRPr sz="1530">
              <a:solidFill>
                <a:schemeClr val="dk1"/>
              </a:solidFill>
            </a:endParaRPr>
          </a:p>
          <a:p>
            <a:pPr indent="-252857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Char char="■"/>
            </a:pPr>
            <a:r>
              <a:rPr lang="en-US" sz="1530">
                <a:solidFill>
                  <a:schemeClr val="dk1"/>
                </a:solidFill>
              </a:rPr>
              <a:t>Electrons are transferred from the substance that is oxidized to the substance that is reduced. </a:t>
            </a:r>
            <a:endParaRPr sz="1530">
              <a:solidFill>
                <a:schemeClr val="dk1"/>
              </a:solidFill>
            </a:endParaRPr>
          </a:p>
          <a:p>
            <a:pPr indent="-252857" lvl="0" marL="2286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Char char="■"/>
            </a:pPr>
            <a:r>
              <a:rPr lang="en-US" sz="1530">
                <a:solidFill>
                  <a:schemeClr val="dk1"/>
                </a:solidFill>
              </a:rPr>
              <a:t>You can assign oxidation numbers to every atom in the reactants and products to determine oxidation or reduction. </a:t>
            </a:r>
            <a:endParaRPr sz="1530">
              <a:solidFill>
                <a:schemeClr val="dk1"/>
              </a:solidFill>
            </a:endParaRPr>
          </a:p>
        </p:txBody>
      </p:sp>
      <p:grpSp>
        <p:nvGrpSpPr>
          <p:cNvPr id="668" name="Google Shape;668;p69"/>
          <p:cNvGrpSpPr/>
          <p:nvPr/>
        </p:nvGrpSpPr>
        <p:grpSpPr>
          <a:xfrm>
            <a:off x="1034709" y="4702524"/>
            <a:ext cx="1286182" cy="1882138"/>
            <a:chOff x="882359" y="4245340"/>
            <a:chExt cx="1452000" cy="2062165"/>
          </a:xfrm>
        </p:grpSpPr>
        <p:pic>
          <p:nvPicPr>
            <p:cNvPr id="669" name="Google Shape;669;p6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939638" y="4245340"/>
              <a:ext cx="1337424" cy="206216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0" name="Google Shape;670;p69"/>
            <p:cNvSpPr txBox="1"/>
            <p:nvPr/>
          </p:nvSpPr>
          <p:spPr>
            <a:xfrm>
              <a:off x="882359" y="4825652"/>
              <a:ext cx="1452000" cy="50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800"/>
                <a:buFont typeface="Rockwell"/>
                <a:buNone/>
              </a:pPr>
              <a:r>
                <a:rPr b="1" i="0" lang="en-US" sz="1800" u="none" cap="none" strike="noStrike">
                  <a:solidFill>
                    <a:srgbClr val="FF0000"/>
                  </a:solidFill>
                  <a:latin typeface="Rockwell"/>
                  <a:ea typeface="Rockwell"/>
                  <a:cs typeface="Rockwell"/>
                  <a:sym typeface="Rockwell"/>
                </a:rPr>
                <a:t>OILRIG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671" name="Google Shape;671;p6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18075" y="3004900"/>
            <a:ext cx="2773100" cy="17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p70"/>
          <p:cNvSpPr txBox="1"/>
          <p:nvPr>
            <p:ph type="title"/>
          </p:nvPr>
        </p:nvSpPr>
        <p:spPr>
          <a:xfrm>
            <a:off x="498474" y="65563"/>
            <a:ext cx="75564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4.6/4.9 Redox Titrations</a:t>
            </a:r>
            <a:endParaRPr/>
          </a:p>
        </p:txBody>
      </p:sp>
      <p:sp>
        <p:nvSpPr>
          <p:cNvPr id="677" name="Google Shape;677;p70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66669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678" name="Google Shape;678;p7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-12232" l="0" r="0" t="-12235"/>
          <a:stretch/>
        </p:blipFill>
        <p:spPr>
          <a:xfrm>
            <a:off x="5445578" y="1438736"/>
            <a:ext cx="3443700" cy="47331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70"/>
          <p:cNvSpPr txBox="1"/>
          <p:nvPr>
            <p:ph idx="2" type="body"/>
          </p:nvPr>
        </p:nvSpPr>
        <p:spPr>
          <a:xfrm>
            <a:off x="153500" y="907199"/>
            <a:ext cx="5219100" cy="4932900"/>
          </a:xfrm>
          <a:prstGeom prst="rect">
            <a:avLst/>
          </a:prstGeom>
          <a:solidFill>
            <a:schemeClr val="accent1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63"/>
              <a:buNone/>
            </a:pP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 redox titration (also called an oxidation-reduction titration) can accurately determine the concentration of an unknown analyte by measuring it against a standardized titrant. A common example is the redox titration of a standardized solution of potassium permanganate (KMnO</a:t>
            </a:r>
            <a:r>
              <a:rPr baseline="-25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) against an analyte containing an unknown concentration of iron (II) </a:t>
            </a:r>
            <a:r>
              <a:rPr lang="en-US" sz="1550" u="sng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ions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(Fe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). The balanced reaction in acidic solution is as follows: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21"/>
              <a:buFont typeface="Arial"/>
              <a:buNone/>
            </a:pP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                MnO</a:t>
            </a:r>
            <a:r>
              <a:rPr baseline="-25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- 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+ 5Fe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+ 8H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→ 5Fe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3+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+ Mn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+ 4H</a:t>
            </a:r>
            <a:r>
              <a:rPr baseline="-25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O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1421"/>
              <a:buFont typeface="Arial"/>
              <a:buNone/>
            </a:pP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In this case, the use of KMnO</a:t>
            </a:r>
            <a:r>
              <a:rPr baseline="-25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 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as a titrant is particularly useful, because it can act as its own indicator; this is due to the fact that the KMnO</a:t>
            </a:r>
            <a:r>
              <a:rPr baseline="-25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solution is bright purple, while the Fe</a:t>
            </a:r>
            <a:r>
              <a:rPr baseline="30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2+</a:t>
            </a:r>
            <a:r>
              <a:rPr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solution is colorless. It is therefore possible to see when the titration has reached its endpoint, because the solution will remain slightly purple from the unreacted KMnO</a:t>
            </a:r>
            <a:r>
              <a:rPr baseline="-25000" lang="en-US" sz="155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4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71"/>
          <p:cNvSpPr txBox="1"/>
          <p:nvPr>
            <p:ph type="title"/>
          </p:nvPr>
        </p:nvSpPr>
        <p:spPr>
          <a:xfrm>
            <a:off x="498475" y="179298"/>
            <a:ext cx="75564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3600"/>
              <a:buFont typeface="Rockwell"/>
              <a:buNone/>
            </a:pPr>
            <a:r>
              <a:rPr lang="en-US">
                <a:solidFill>
                  <a:srgbClr val="00B0F0"/>
                </a:solidFill>
              </a:rPr>
              <a:t>4.6/4.9 </a:t>
            </a:r>
            <a:r>
              <a:rPr lang="en-US">
                <a:solidFill>
                  <a:srgbClr val="00B0F0"/>
                </a:solidFill>
              </a:rPr>
              <a:t>REDOX Titration</a:t>
            </a:r>
            <a:endParaRPr>
              <a:solidFill>
                <a:srgbClr val="00B0F0"/>
              </a:solidFill>
            </a:endParaRPr>
          </a:p>
        </p:txBody>
      </p:sp>
      <p:sp>
        <p:nvSpPr>
          <p:cNvPr id="685" name="Google Shape;685;p71"/>
          <p:cNvSpPr txBox="1"/>
          <p:nvPr/>
        </p:nvSpPr>
        <p:spPr>
          <a:xfrm>
            <a:off x="2914510" y="1127351"/>
            <a:ext cx="2946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CEB7DB"/>
                </a:solidFill>
                <a:latin typeface="Rockwell"/>
                <a:ea typeface="Rockwell"/>
                <a:cs typeface="Rockwell"/>
                <a:sym typeface="Rockwell"/>
              </a:rPr>
              <a:t>Applications/Methods of REDOX  Titrations: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686" name="Google Shape;686;p71"/>
          <p:cNvGraphicFramePr/>
          <p:nvPr/>
        </p:nvGraphicFramePr>
        <p:xfrm>
          <a:off x="2914510" y="185561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{22E004FB-2F3D-4256-8BC8-88575E5598B1}</a:tableStyleId>
              </a:tblPr>
              <a:tblGrid>
                <a:gridCol w="2032000"/>
              </a:tblGrid>
              <a:tr h="17584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Vitamin C Content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16459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Concentration  of a redox species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  <a:tr h="724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cap="none" strike="noStrike"/>
                        <a:t>Back Titrations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pic>
        <p:nvPicPr>
          <p:cNvPr descr="http://chemcollective.org/chem/ubc/exp09/images/cliparts.png" id="687" name="Google Shape;687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6510" y="1773682"/>
            <a:ext cx="1701343" cy="17693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fference Between Acid-Base Titration and Redox Titration - infographic" id="688" name="Google Shape;688;p7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27361"/>
            <a:ext cx="2768785" cy="493943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staff.buffalostate.edu/nazareay/che112/Mno4.gif" id="689" name="Google Shape;689;p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7063" y="3699538"/>
            <a:ext cx="1511300" cy="1554480"/>
          </a:xfrm>
          <a:prstGeom prst="rect">
            <a:avLst/>
          </a:prstGeom>
          <a:noFill/>
          <a:ln cap="flat" cmpd="sng" w="19050">
            <a:solidFill>
              <a:srgbClr val="9775A7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690" name="Google Shape;690;p71"/>
          <p:cNvSpPr txBox="1"/>
          <p:nvPr/>
        </p:nvSpPr>
        <p:spPr>
          <a:xfrm>
            <a:off x="4947910" y="5343182"/>
            <a:ext cx="4096800" cy="738600"/>
          </a:xfrm>
          <a:prstGeom prst="rect">
            <a:avLst/>
          </a:prstGeom>
          <a:solidFill>
            <a:srgbClr val="E6DEEA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Done when the endpoint can be hard to ID – add an excess, and then back titrate to determine how much is in excess</a:t>
            </a:r>
            <a:endParaRPr b="0" i="0" sz="14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http://staff.buffalostate.edu/nazareay/che112/Cro4.gif" id="691" name="Google Shape;691;p7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748220" y="3694695"/>
            <a:ext cx="1625600" cy="1548497"/>
          </a:xfrm>
          <a:prstGeom prst="rect">
            <a:avLst/>
          </a:prstGeom>
          <a:noFill/>
          <a:ln cap="flat" cmpd="sng" w="9525">
            <a:solidFill>
              <a:srgbClr val="9775A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descr="http://chubbyrevision.weebly.com/uploads/1/0/5/8/10584247/961754646_orig.jpg" id="692" name="Google Shape;692;p7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61281" y="160900"/>
            <a:ext cx="2074318" cy="155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6"/>
          <p:cNvSpPr txBox="1"/>
          <p:nvPr>
            <p:ph type="title"/>
          </p:nvPr>
        </p:nvSpPr>
        <p:spPr>
          <a:xfrm>
            <a:off x="498475" y="179298"/>
            <a:ext cx="7556400" cy="77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General Overview</a:t>
            </a:r>
            <a:endParaRPr/>
          </a:p>
        </p:txBody>
      </p:sp>
      <p:sp>
        <p:nvSpPr>
          <p:cNvPr id="524" name="Google Shape;524;p56"/>
          <p:cNvSpPr txBox="1"/>
          <p:nvPr>
            <p:ph idx="1" type="body"/>
          </p:nvPr>
        </p:nvSpPr>
        <p:spPr>
          <a:xfrm>
            <a:off x="195600" y="1101467"/>
            <a:ext cx="7569300" cy="4835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4.1 Introduction for Reactions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4.2 Net Ionic Equations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4.3 Representations of Reactions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4.4 Physical and Chemical Changes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4.5 Stoichiometry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4.6 Introduction to Titration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4.7 Types of Chemical Reactions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4.8 Introduction to Acid-Base Reactions</a:t>
            </a:r>
            <a:endParaRPr/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rPr lang="en-US"/>
              <a:t>4.9 Oxidation-Reduction (Redox) Reactions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61275" y="1947175"/>
            <a:ext cx="4772625" cy="2629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57"/>
          <p:cNvSpPr txBox="1"/>
          <p:nvPr>
            <p:ph type="title"/>
          </p:nvPr>
        </p:nvSpPr>
        <p:spPr>
          <a:xfrm>
            <a:off x="524150" y="261525"/>
            <a:ext cx="74886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4.1 &amp; 4.4</a:t>
            </a:r>
            <a:r>
              <a:rPr lang="en-US"/>
              <a:t> Introduction to Reactions &amp; Physical/Chemical Changes</a:t>
            </a:r>
            <a:endParaRPr/>
          </a:p>
        </p:txBody>
      </p:sp>
      <p:sp>
        <p:nvSpPr>
          <p:cNvPr id="531" name="Google Shape;531;p57"/>
          <p:cNvSpPr/>
          <p:nvPr/>
        </p:nvSpPr>
        <p:spPr>
          <a:xfrm>
            <a:off x="376638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2" name="Google Shape;532;p57"/>
          <p:cNvSpPr txBox="1"/>
          <p:nvPr/>
        </p:nvSpPr>
        <p:spPr>
          <a:xfrm>
            <a:off x="48275" y="1683475"/>
            <a:ext cx="4413000" cy="38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11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physical change 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occurs when a substance undergoes a change in properties, but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doesn’t produce a new substance. Phase changes are the most common. It involves </a:t>
            </a:r>
            <a:r>
              <a:rPr b="1"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inter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molecular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changes. A formation of a</a:t>
            </a:r>
            <a:r>
              <a:rPr lang="en-US" sz="18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 mixture is also a physical change.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11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</a:t>
            </a:r>
            <a:r>
              <a:rPr b="1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chemical change 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produces new substances. Bonds are broken and new bonds are formed!  The </a:t>
            </a:r>
            <a:r>
              <a:rPr b="1" lang="en-US" sz="18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i</a:t>
            </a:r>
            <a:r>
              <a:rPr b="1" i="0" lang="en-US" sz="1800" u="sng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ntra</a:t>
            </a:r>
            <a:r>
              <a:rPr b="0" i="0" lang="en-US" sz="18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molecular forces are changed.</a:t>
            </a:r>
            <a:endParaRPr b="0" i="0" sz="18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○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Production of heat or light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○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Formation of a gas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○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Formation of a precipitate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ckwell"/>
              <a:buChar char="○"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Color change</a:t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33" name="Google Shape;533;p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4235" y="4952769"/>
            <a:ext cx="1971675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p57"/>
          <p:cNvSpPr txBox="1"/>
          <p:nvPr/>
        </p:nvSpPr>
        <p:spPr>
          <a:xfrm>
            <a:off x="4504600" y="4670100"/>
            <a:ext cx="27405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REMEMBER: </a:t>
            </a:r>
            <a:endParaRPr b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u="sng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Inter</a:t>
            </a:r>
            <a:r>
              <a:rPr b="1" lang="en-US">
                <a:solidFill>
                  <a:srgbClr val="FF0000"/>
                </a:solidFill>
                <a:latin typeface="Rockwell"/>
                <a:ea typeface="Rockwell"/>
                <a:cs typeface="Rockwell"/>
                <a:sym typeface="Rockwell"/>
              </a:rPr>
              <a:t>molecular forces are broken during a phase change!! </a:t>
            </a:r>
            <a:endParaRPr b="1">
              <a:solidFill>
                <a:srgbClr val="FF0000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35" name="Google Shape;535;p57"/>
          <p:cNvSpPr txBox="1"/>
          <p:nvPr/>
        </p:nvSpPr>
        <p:spPr>
          <a:xfrm>
            <a:off x="0" y="6274375"/>
            <a:ext cx="9144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Identify evidence of chemical and physical changes in matter. Explain the relationship between macroscopic characteristics and bond interactions for: Chemical processes &amp; Physical processes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58"/>
          <p:cNvSpPr txBox="1"/>
          <p:nvPr>
            <p:ph type="title"/>
          </p:nvPr>
        </p:nvSpPr>
        <p:spPr>
          <a:xfrm>
            <a:off x="498475" y="133997"/>
            <a:ext cx="7556400" cy="72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4.1 Evidence of Chemical Change</a:t>
            </a:r>
            <a:endParaRPr/>
          </a:p>
        </p:txBody>
      </p:sp>
      <p:sp>
        <p:nvSpPr>
          <p:cNvPr id="541" name="Google Shape;541;p58"/>
          <p:cNvSpPr/>
          <p:nvPr/>
        </p:nvSpPr>
        <p:spPr>
          <a:xfrm>
            <a:off x="210986" y="904514"/>
            <a:ext cx="7559100" cy="3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3366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666699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42" name="Google Shape;54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37" y="823450"/>
            <a:ext cx="4127525" cy="1510900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43" name="Google Shape;543;p58"/>
          <p:cNvSpPr txBox="1"/>
          <p:nvPr/>
        </p:nvSpPr>
        <p:spPr>
          <a:xfrm>
            <a:off x="102950" y="2386050"/>
            <a:ext cx="8948100" cy="4332900"/>
          </a:xfrm>
          <a:prstGeom prst="rect">
            <a:avLst/>
          </a:prstGeom>
          <a:solidFill>
            <a:schemeClr val="accent4"/>
          </a:solidFill>
          <a:ln cap="flat" cmpd="sng" w="25400">
            <a:solidFill>
              <a:srgbClr val="6F6F4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Chemical Changes: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Production of a gas: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2KClO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 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 heat → 2KCl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 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3O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 (g)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baseline="-2500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Formation of a precipitate: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AgNO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(aq)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+ KCl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(aq)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→ AgCl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+ 2KNO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 (aq)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baseline="-2500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Change in color: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Two white solids react to produce a mixture of a yellow and a white solid when shaken forcefully!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Pb(NO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)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 (s)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+ 2KI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→ PbI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+ 2KNO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3 (s)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baseline="-2500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Production of heat*:</a:t>
            </a:r>
            <a:endParaRPr b="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 Mg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+ O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 (s)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→ 2MgO </a:t>
            </a:r>
            <a:r>
              <a:rPr b="0" baseline="-2500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(s) </a:t>
            </a: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+ heat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*can also include the absorption of heat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1" i="0" lang="en-US" sz="1550" u="sng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Physical Changes: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rPr b="0" i="0" lang="en-US" sz="155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may produce similar visible evidence (i.e. boiling water creates “bubbles,” but bonds are not broken and reformed. No new substances are made.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50"/>
              <a:buFont typeface="Arial"/>
              <a:buNone/>
            </a:pPr>
            <a:r>
              <a:t/>
            </a:r>
            <a:endParaRPr b="0" baseline="-25000" i="0" sz="155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44" name="Google Shape;544;p58"/>
          <p:cNvSpPr/>
          <p:nvPr/>
        </p:nvSpPr>
        <p:spPr>
          <a:xfrm>
            <a:off x="5578203" y="0"/>
            <a:ext cx="3307200" cy="3157800"/>
          </a:xfrm>
          <a:prstGeom prst="cloudCallout">
            <a:avLst>
              <a:gd fmla="val 2157" name="adj1"/>
              <a:gd fmla="val 66298" name="adj2"/>
            </a:avLst>
          </a:prstGeom>
          <a:gradFill>
            <a:gsLst>
              <a:gs pos="0">
                <a:srgbClr val="4A174B"/>
              </a:gs>
              <a:gs pos="100000">
                <a:srgbClr val="AD90AE"/>
              </a:gs>
            </a:gsLst>
            <a:lin ang="5400012" scaled="0"/>
          </a:gradFill>
          <a:ln cap="flat" cmpd="sng" w="12700">
            <a:solidFill>
              <a:srgbClr val="642F64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rotWithShape="0" dir="5400000" dist="25400">
              <a:srgbClr val="808080">
                <a:alpha val="7372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Note: it is a common misconception that boiling water makes O</a:t>
            </a:r>
            <a:r>
              <a:rPr b="0" baseline="-25000" i="0" lang="en-US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and H</a:t>
            </a:r>
            <a:r>
              <a:rPr b="0" baseline="-25000" i="0" lang="en-US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2</a:t>
            </a:r>
            <a:r>
              <a:rPr b="0" i="0" lang="en-US" sz="1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 gas. Notice that the water molecule stays intact as the water boils. Covalent bonds are not broken with this physical change- only intermolecular attractions (hydrogen bonds) between water molecules.</a:t>
            </a:r>
            <a:endParaRPr b="0" i="0" sz="1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descr="boilingwater.gif" id="545" name="Google Shape;545;p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43176" y="3784169"/>
            <a:ext cx="3442307" cy="2113132"/>
          </a:xfrm>
          <a:prstGeom prst="rect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59"/>
          <p:cNvSpPr txBox="1"/>
          <p:nvPr>
            <p:ph type="title"/>
          </p:nvPr>
        </p:nvSpPr>
        <p:spPr>
          <a:xfrm>
            <a:off x="498475" y="163255"/>
            <a:ext cx="75564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4.2 Net Ionic Equations</a:t>
            </a:r>
            <a:endParaRPr/>
          </a:p>
        </p:txBody>
      </p:sp>
      <p:sp>
        <p:nvSpPr>
          <p:cNvPr id="551" name="Google Shape;551;p59"/>
          <p:cNvSpPr/>
          <p:nvPr/>
        </p:nvSpPr>
        <p:spPr>
          <a:xfrm>
            <a:off x="365349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graphicFrame>
        <p:nvGraphicFramePr>
          <p:cNvPr id="552" name="Google Shape;552;p59"/>
          <p:cNvGraphicFramePr/>
          <p:nvPr/>
        </p:nvGraphicFramePr>
        <p:xfrm>
          <a:off x="663174" y="425190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{22E004FB-2F3D-4256-8BC8-88575E5598B1}</a:tableStyleId>
              </a:tblPr>
              <a:tblGrid>
                <a:gridCol w="2130550"/>
                <a:gridCol w="558792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300" u="none" cap="none" strike="noStrike">
                          <a:solidFill>
                            <a:schemeClr val="dk1"/>
                          </a:solidFill>
                        </a:rPr>
                        <a:t>Complete  Molecular: 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ckwell"/>
                        <a:buNone/>
                      </a:pP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AgNO</a:t>
                      </a:r>
                      <a:r>
                        <a:rPr b="0" baseline="-25000" lang="en-US" sz="1300" u="none" cap="none" strike="noStrike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0" i="1" lang="en-US" sz="1300" u="none" cap="none" strike="noStrike">
                          <a:solidFill>
                            <a:schemeClr val="dk1"/>
                          </a:solidFill>
                        </a:rPr>
                        <a:t>aq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) + KCl</a:t>
                      </a:r>
                      <a:r>
                        <a:rPr b="0" baseline="-25000" lang="en-US" sz="13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0" i="1" lang="en-US" sz="1300" u="none" cap="none" strike="noStrike">
                          <a:solidFill>
                            <a:schemeClr val="dk1"/>
                          </a:solidFill>
                        </a:rPr>
                        <a:t>aq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)</a:t>
                      </a:r>
                      <a:r>
                        <a:rPr b="0" baseline="-25000" lang="en-US" sz="13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⎯→ AgCl</a:t>
                      </a:r>
                      <a:r>
                        <a:rPr b="0" baseline="-25000" lang="en-US" sz="1300" u="none" cap="none" strike="noStrike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0" i="1" lang="en-US" sz="1300" u="none" cap="none" strike="noStrike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) + KNO</a:t>
                      </a:r>
                      <a:r>
                        <a:rPr b="0" baseline="-25000" lang="en-US" sz="1300" u="none" cap="none" strike="noStrike">
                          <a:solidFill>
                            <a:schemeClr val="dk1"/>
                          </a:solidFill>
                        </a:rPr>
                        <a:t>3 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(</a:t>
                      </a:r>
                      <a:r>
                        <a:rPr b="0" i="1" lang="en-US" sz="1300" u="none" cap="none" strike="noStrike">
                          <a:solidFill>
                            <a:schemeClr val="dk1"/>
                          </a:solidFill>
                        </a:rPr>
                        <a:t>aq</a:t>
                      </a:r>
                      <a:r>
                        <a:rPr b="0" lang="en-US" sz="1300" u="none" cap="none" strike="noStrike">
                          <a:solidFill>
                            <a:schemeClr val="dk1"/>
                          </a:solidFill>
                        </a:rPr>
                        <a:t>)</a:t>
                      </a:r>
                      <a:endParaRPr sz="15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Complete Ionic : 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ckwell"/>
                        <a:buNone/>
                      </a:pPr>
                      <a:r>
                        <a:rPr lang="en-US" sz="1300" u="none" cap="none" strike="noStrike"/>
                        <a:t>Ag</a:t>
                      </a:r>
                      <a:r>
                        <a:rPr baseline="30000" lang="en-US" sz="1300" u="none" cap="none" strike="noStrike"/>
                        <a:t>+</a:t>
                      </a:r>
                      <a:r>
                        <a:rPr lang="en-US" sz="1300" u="none" cap="none" strike="noStrike"/>
                        <a:t>(aq) + NO</a:t>
                      </a:r>
                      <a:r>
                        <a:rPr baseline="-25000" lang="en-US" sz="1300" u="none" cap="none" strike="noStrike"/>
                        <a:t>3</a:t>
                      </a:r>
                      <a:r>
                        <a:rPr baseline="30000" lang="en-US" sz="1300" u="none" cap="none" strike="noStrike"/>
                        <a:t>-</a:t>
                      </a:r>
                      <a:r>
                        <a:rPr lang="en-US" sz="1300" u="none" cap="none" strike="noStrike"/>
                        <a:t>(</a:t>
                      </a:r>
                      <a:r>
                        <a:rPr i="1" lang="en-US" sz="1300" u="none" cap="none" strike="noStrike"/>
                        <a:t>aq</a:t>
                      </a:r>
                      <a:r>
                        <a:rPr lang="en-US" sz="1300" u="none" cap="none" strike="noStrike"/>
                        <a:t>) + K</a:t>
                      </a:r>
                      <a:r>
                        <a:rPr baseline="30000" lang="en-US" sz="1300" u="none" cap="none" strike="noStrike"/>
                        <a:t>+</a:t>
                      </a:r>
                      <a:r>
                        <a:rPr lang="en-US" sz="1300" u="none" cap="none" strike="noStrike"/>
                        <a:t>(aq) + Cl</a:t>
                      </a:r>
                      <a:r>
                        <a:rPr baseline="30000" lang="en-US" sz="1300" u="none" cap="none" strike="noStrike"/>
                        <a:t>-</a:t>
                      </a:r>
                      <a:r>
                        <a:rPr lang="en-US" sz="1300" u="none" cap="none" strike="noStrike"/>
                        <a:t>(</a:t>
                      </a:r>
                      <a:r>
                        <a:rPr i="1" lang="en-US" sz="1300" u="none" cap="none" strike="noStrike"/>
                        <a:t>aq</a:t>
                      </a:r>
                      <a:r>
                        <a:rPr lang="en-US" sz="1300" u="none" cap="none" strike="noStrike"/>
                        <a:t>)</a:t>
                      </a:r>
                      <a:r>
                        <a:rPr baseline="-25000" lang="en-US" sz="1300" u="none" cap="none" strike="noStrike"/>
                        <a:t> </a:t>
                      </a:r>
                      <a:r>
                        <a:rPr lang="en-US" sz="1300" u="none" cap="none" strike="noStrike"/>
                        <a:t>⎯→  AgCl</a:t>
                      </a:r>
                      <a:r>
                        <a:rPr baseline="-25000" lang="en-US" sz="1300" u="none" cap="none" strike="noStrike"/>
                        <a:t> </a:t>
                      </a:r>
                      <a:r>
                        <a:rPr lang="en-US" sz="1300" u="none" cap="none" strike="noStrike"/>
                        <a:t>(</a:t>
                      </a:r>
                      <a:r>
                        <a:rPr i="1" lang="en-US" sz="1300" u="none" cap="none" strike="noStrike"/>
                        <a:t>s</a:t>
                      </a:r>
                      <a:r>
                        <a:rPr lang="en-US" sz="1300" u="none" cap="none" strike="noStrike"/>
                        <a:t>) + K</a:t>
                      </a:r>
                      <a:r>
                        <a:rPr baseline="30000" lang="en-US" sz="1300" u="none" cap="none" strike="noStrike"/>
                        <a:t>+</a:t>
                      </a:r>
                      <a:r>
                        <a:rPr lang="en-US" sz="1300" u="none" cap="none" strike="noStrike"/>
                        <a:t>(aq) + NO</a:t>
                      </a:r>
                      <a:r>
                        <a:rPr baseline="-25000" lang="en-US" sz="1300" u="none" cap="none" strike="noStrike"/>
                        <a:t>3</a:t>
                      </a:r>
                      <a:r>
                        <a:rPr baseline="30000" lang="en-US" sz="1300" u="none" cap="none" strike="noStrike"/>
                        <a:t>-</a:t>
                      </a:r>
                      <a:r>
                        <a:rPr lang="en-US" sz="1300" u="none" cap="none" strike="noStrike"/>
                        <a:t>(</a:t>
                      </a:r>
                      <a:r>
                        <a:rPr i="1" lang="en-US" sz="1300" u="none" cap="none" strike="noStrike"/>
                        <a:t>aq</a:t>
                      </a:r>
                      <a:r>
                        <a:rPr lang="en-US" sz="1300" u="none" cap="none" strike="noStrike"/>
                        <a:t>)</a:t>
                      </a:r>
                      <a:endParaRPr sz="15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1" lang="en-US" sz="1300" u="none" cap="none" strike="noStrike"/>
                        <a:t>Net Ionic : </a:t>
                      </a:r>
                      <a:endParaRPr b="1" sz="13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Rockwell"/>
                        <a:buNone/>
                      </a:pPr>
                      <a:r>
                        <a:rPr lang="en-US" sz="1300" u="none" cap="none" strike="noStrike"/>
                        <a:t>Ag</a:t>
                      </a:r>
                      <a:r>
                        <a:rPr baseline="30000" lang="en-US" sz="1300" u="none" cap="none" strike="noStrike"/>
                        <a:t>+</a:t>
                      </a:r>
                      <a:r>
                        <a:rPr lang="en-US" sz="1300" u="none" cap="none" strike="noStrike"/>
                        <a:t>(aq) + Cl</a:t>
                      </a:r>
                      <a:r>
                        <a:rPr baseline="30000" lang="en-US" sz="1300" u="none" cap="none" strike="noStrike"/>
                        <a:t>-</a:t>
                      </a:r>
                      <a:r>
                        <a:rPr lang="en-US" sz="1300" u="none" cap="none" strike="noStrike"/>
                        <a:t>(</a:t>
                      </a:r>
                      <a:r>
                        <a:rPr i="1" lang="en-US" sz="1300" u="none" cap="none" strike="noStrike"/>
                        <a:t>aq</a:t>
                      </a:r>
                      <a:r>
                        <a:rPr lang="en-US" sz="1300" u="none" cap="none" strike="noStrike"/>
                        <a:t>)</a:t>
                      </a:r>
                      <a:r>
                        <a:rPr baseline="-25000" lang="en-US" sz="1300" u="none" cap="none" strike="noStrike"/>
                        <a:t> </a:t>
                      </a:r>
                      <a:r>
                        <a:rPr lang="en-US" sz="1300" u="none" cap="none" strike="noStrike"/>
                        <a:t>⎯→  AgCl</a:t>
                      </a:r>
                      <a:r>
                        <a:rPr baseline="-25000" lang="en-US" sz="1300" u="none" cap="none" strike="noStrike"/>
                        <a:t> </a:t>
                      </a:r>
                      <a:r>
                        <a:rPr lang="en-US" sz="1300" u="none" cap="none" strike="noStrike"/>
                        <a:t>(</a:t>
                      </a:r>
                      <a:r>
                        <a:rPr i="1" lang="en-US" sz="1300" u="none" cap="none" strike="noStrike"/>
                        <a:t>s</a:t>
                      </a:r>
                      <a:r>
                        <a:rPr lang="en-US" sz="1300" u="none" cap="none" strike="noStrike"/>
                        <a:t>)</a:t>
                      </a:r>
                      <a:endParaRPr sz="1500" u="none" cap="none" strike="noStrike"/>
                    </a:p>
                  </a:txBody>
                  <a:tcPr marT="45725" marB="45725" marR="91450" marL="91450">
                    <a:lnL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553" name="Google Shape;553;p59"/>
          <p:cNvSpPr txBox="1"/>
          <p:nvPr/>
        </p:nvSpPr>
        <p:spPr>
          <a:xfrm>
            <a:off x="-15650" y="1267775"/>
            <a:ext cx="8249700" cy="34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Every process can be represented by a balanced equation. </a:t>
            </a:r>
            <a:r>
              <a:rPr b="1" i="1" lang="en-US" sz="16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Remember mass is always conserved. </a:t>
            </a:r>
            <a:endParaRPr b="1" i="1"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Spectator ions should not be included in your balanced equations.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Remember, the point of a Net Ionic Reaction is to show only those ions that are involved in the reaction. Chemists are able to substitute reactants containing the same species to create the intended product.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B660BD"/>
                </a:solidFill>
                <a:latin typeface="Rockwell"/>
                <a:ea typeface="Rockwell"/>
                <a:cs typeface="Rockwell"/>
                <a:sym typeface="Rockwell"/>
              </a:rPr>
              <a:t>You only need to memorize that compounds with </a:t>
            </a:r>
            <a:r>
              <a:rPr i="1" lang="en-US" sz="1600">
                <a:solidFill>
                  <a:srgbClr val="B660BD"/>
                </a:solidFill>
                <a:latin typeface="Rockwell"/>
                <a:ea typeface="Rockwell"/>
                <a:cs typeface="Rockwell"/>
                <a:sym typeface="Rockwell"/>
              </a:rPr>
              <a:t>potassium,</a:t>
            </a:r>
            <a:r>
              <a:rPr b="0" i="1" lang="en-US" sz="1600" u="none" cap="none" strike="noStrike">
                <a:solidFill>
                  <a:srgbClr val="B660BD"/>
                </a:solidFill>
                <a:latin typeface="Rockwell"/>
                <a:ea typeface="Rockwell"/>
                <a:cs typeface="Rockwell"/>
                <a:sym typeface="Rockwell"/>
              </a:rPr>
              <a:t> nitrate, ammonium, </a:t>
            </a:r>
            <a:r>
              <a:rPr i="1" lang="en-US" sz="1600">
                <a:solidFill>
                  <a:srgbClr val="B660BD"/>
                </a:solidFill>
                <a:latin typeface="Rockwell"/>
                <a:ea typeface="Rockwell"/>
                <a:cs typeface="Rockwell"/>
                <a:sym typeface="Rockwell"/>
              </a:rPr>
              <a:t>and sodium ions</a:t>
            </a:r>
            <a:r>
              <a:rPr b="0" i="1" lang="en-US" sz="1600" u="none" cap="none" strike="noStrike">
                <a:solidFill>
                  <a:srgbClr val="B660BD"/>
                </a:solidFill>
                <a:latin typeface="Rockwell"/>
                <a:ea typeface="Rockwell"/>
                <a:cs typeface="Rockwell"/>
                <a:sym typeface="Rockwell"/>
              </a:rPr>
              <a:t> are soluble.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54" name="Google Shape;554;p59"/>
          <p:cNvSpPr txBox="1"/>
          <p:nvPr/>
        </p:nvSpPr>
        <p:spPr>
          <a:xfrm>
            <a:off x="0" y="6045775"/>
            <a:ext cx="914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Represent changes in matter with a balanced chemical or net ionic equation: For physical changes; for given information about the identity of the reactants and/or product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s; f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or ions in a given chemical reaction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p60"/>
          <p:cNvSpPr txBox="1"/>
          <p:nvPr>
            <p:ph type="title"/>
          </p:nvPr>
        </p:nvSpPr>
        <p:spPr>
          <a:xfrm>
            <a:off x="498475" y="163255"/>
            <a:ext cx="7556400" cy="6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Rockwell"/>
              <a:buNone/>
            </a:pPr>
            <a:r>
              <a:rPr lang="en-US"/>
              <a:t>4.2 Net Ionic Equations</a:t>
            </a:r>
            <a:endParaRPr/>
          </a:p>
        </p:txBody>
      </p:sp>
      <p:sp>
        <p:nvSpPr>
          <p:cNvPr id="560" name="Google Shape;560;p60"/>
          <p:cNvSpPr/>
          <p:nvPr/>
        </p:nvSpPr>
        <p:spPr>
          <a:xfrm>
            <a:off x="365349" y="1313123"/>
            <a:ext cx="7559100" cy="7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accent3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1" name="Google Shape;561;p60"/>
          <p:cNvSpPr txBox="1"/>
          <p:nvPr/>
        </p:nvSpPr>
        <p:spPr>
          <a:xfrm>
            <a:off x="20050" y="1236925"/>
            <a:ext cx="8249700" cy="17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All </a:t>
            </a:r>
            <a:r>
              <a:rPr b="1" lang="en-US" sz="20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strong electrolytes 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are separated into their ions: soluble ionic compound, strong acids and strong bases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A </a:t>
            </a:r>
            <a:r>
              <a:rPr b="1" lang="en-US" sz="2000" u="sng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molecular substance (weak electrolyte)</a:t>
            </a:r>
            <a:r>
              <a:rPr lang="en-US" sz="2000">
                <a:solidFill>
                  <a:schemeClr val="dk1"/>
                </a:solidFill>
                <a:latin typeface="Rockwell"/>
                <a:ea typeface="Rockwell"/>
                <a:cs typeface="Rockwell"/>
                <a:sym typeface="Rockwell"/>
              </a:rPr>
              <a:t>, weak acid/weak base, gases, liquids, solids, does not dissociate into ions</a:t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sz="2000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562" name="Google Shape;562;p60"/>
          <p:cNvSpPr txBox="1"/>
          <p:nvPr/>
        </p:nvSpPr>
        <p:spPr>
          <a:xfrm>
            <a:off x="0" y="6045775"/>
            <a:ext cx="9144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 sz="1500">
                <a:latin typeface="Calibri"/>
                <a:ea typeface="Calibri"/>
                <a:cs typeface="Calibri"/>
                <a:sym typeface="Calibri"/>
              </a:rPr>
              <a:t>Represent changes in matter with a balanced chemical or net ionic equation: For physical changes; for given information about the identity of the reactants and/or products; for ions in a given chemical reaction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60"/>
          <p:cNvPicPr preferRelativeResize="0"/>
          <p:nvPr/>
        </p:nvPicPr>
        <p:blipFill rotWithShape="1">
          <a:blip r:embed="rId3">
            <a:alphaModFix/>
          </a:blip>
          <a:srcRect b="29448" l="0" r="66828" t="26106"/>
          <a:stretch/>
        </p:blipFill>
        <p:spPr>
          <a:xfrm>
            <a:off x="1872725" y="4131776"/>
            <a:ext cx="1621575" cy="1765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4" name="Google Shape;564;p60"/>
          <p:cNvPicPr preferRelativeResize="0"/>
          <p:nvPr/>
        </p:nvPicPr>
        <p:blipFill rotWithShape="1">
          <a:blip r:embed="rId3">
            <a:alphaModFix/>
          </a:blip>
          <a:srcRect b="29448" l="66828" r="0" t="26736"/>
          <a:stretch/>
        </p:blipFill>
        <p:spPr>
          <a:xfrm>
            <a:off x="5346400" y="1688700"/>
            <a:ext cx="1621584" cy="174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61"/>
          <p:cNvSpPr txBox="1"/>
          <p:nvPr>
            <p:ph type="title"/>
          </p:nvPr>
        </p:nvSpPr>
        <p:spPr>
          <a:xfrm>
            <a:off x="498475" y="255498"/>
            <a:ext cx="75564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Rokkitt"/>
              <a:buNone/>
            </a:pPr>
            <a:r>
              <a:rPr lang="en-US"/>
              <a:t>4.3 Representations of Reactions</a:t>
            </a:r>
            <a:endParaRPr/>
          </a:p>
        </p:txBody>
      </p:sp>
      <p:sp>
        <p:nvSpPr>
          <p:cNvPr id="570" name="Google Shape;570;p61"/>
          <p:cNvSpPr txBox="1"/>
          <p:nvPr>
            <p:ph idx="4294967295" type="body"/>
          </p:nvPr>
        </p:nvSpPr>
        <p:spPr>
          <a:xfrm>
            <a:off x="119275" y="3200400"/>
            <a:ext cx="4507500" cy="6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en-US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N</a:t>
            </a:r>
            <a:r>
              <a:rPr b="1" baseline="-25000" lang="en-US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lang="en-US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+ 3H</a:t>
            </a:r>
            <a:r>
              <a:rPr b="1" baseline="-25000" lang="en-US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r>
              <a:rPr b="1" lang="en-US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 → 2NH</a:t>
            </a:r>
            <a:r>
              <a:rPr b="1" baseline="-25000" lang="en-US" sz="2400">
                <a:solidFill>
                  <a:srgbClr val="333333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/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571" name="Google Shape;571;p61"/>
          <p:cNvSpPr txBox="1"/>
          <p:nvPr/>
        </p:nvSpPr>
        <p:spPr>
          <a:xfrm>
            <a:off x="0" y="6411927"/>
            <a:ext cx="91440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Represent a given chemical reaction or physical process with a consistent particulate model.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								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2" name="Google Shape;572;p61"/>
          <p:cNvPicPr preferRelativeResize="0"/>
          <p:nvPr/>
        </p:nvPicPr>
        <p:blipFill rotWithShape="1">
          <a:blip r:embed="rId3">
            <a:alphaModFix/>
          </a:blip>
          <a:srcRect b="0" l="7510" r="0" t="0"/>
          <a:stretch/>
        </p:blipFill>
        <p:spPr>
          <a:xfrm>
            <a:off x="147025" y="1295300"/>
            <a:ext cx="4627600" cy="1994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creen Shot 2016-04-07 at 8.32.15 PM.png" id="573" name="Google Shape;573;p6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13350" y="1303925"/>
            <a:ext cx="4367176" cy="4713551"/>
          </a:xfrm>
          <a:prstGeom prst="rect">
            <a:avLst/>
          </a:prstGeom>
          <a:solidFill>
            <a:srgbClr val="000000"/>
          </a:solidFill>
          <a:ln>
            <a:noFill/>
          </a:ln>
          <a:effectLst>
            <a:outerShdw blurRad="254000" rotWithShape="0" algn="bl" dir="2700000" dist="190500" sy="90000">
              <a:srgbClr val="000000">
                <a:alpha val="40000"/>
              </a:srgbClr>
            </a:outerShdw>
          </a:effectLst>
        </p:spPr>
      </p:pic>
      <p:sp>
        <p:nvSpPr>
          <p:cNvPr id="574" name="Google Shape;574;p61"/>
          <p:cNvSpPr txBox="1"/>
          <p:nvPr/>
        </p:nvSpPr>
        <p:spPr>
          <a:xfrm>
            <a:off x="327150" y="4107525"/>
            <a:ext cx="41196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Balanced chemical equations can be translated into particle representations.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Remember when we use particle diagrams to COUNT the particles! The law of conservation of mass will always hold true. Pay attention to limiting reactants, etc.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62"/>
          <p:cNvPicPr preferRelativeResize="0"/>
          <p:nvPr/>
        </p:nvPicPr>
        <p:blipFill rotWithShape="1">
          <a:blip r:embed="rId3">
            <a:alphaModFix/>
          </a:blip>
          <a:srcRect b="0" l="1574" r="0" t="13081"/>
          <a:stretch/>
        </p:blipFill>
        <p:spPr>
          <a:xfrm>
            <a:off x="0" y="1421525"/>
            <a:ext cx="6827275" cy="4391074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62"/>
          <p:cNvSpPr txBox="1"/>
          <p:nvPr>
            <p:ph type="title"/>
          </p:nvPr>
        </p:nvSpPr>
        <p:spPr>
          <a:xfrm>
            <a:off x="443875" y="194675"/>
            <a:ext cx="7565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kkitt"/>
              <a:buNone/>
            </a:pPr>
            <a:r>
              <a:rPr lang="en-US" sz="2900"/>
              <a:t>4.5 Stoichiometry: </a:t>
            </a:r>
            <a:r>
              <a:rPr lang="en-US" sz="2500"/>
              <a:t>Use Mole Ratio in balanced equation to calculate moles of unknown substance</a:t>
            </a:r>
            <a:endParaRPr sz="2500"/>
          </a:p>
        </p:txBody>
      </p:sp>
      <p:sp>
        <p:nvSpPr>
          <p:cNvPr id="581" name="Google Shape;581;p62"/>
          <p:cNvSpPr txBox="1"/>
          <p:nvPr/>
        </p:nvSpPr>
        <p:spPr>
          <a:xfrm>
            <a:off x="0" y="6333871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Explain changes in the amounts of reactants and products based on the balanced reaction equation for a chemical process.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								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62"/>
          <p:cNvSpPr txBox="1"/>
          <p:nvPr/>
        </p:nvSpPr>
        <p:spPr>
          <a:xfrm>
            <a:off x="6902975" y="1964500"/>
            <a:ext cx="2164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2286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If we want to convert from one 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substance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 to another, we must use the </a:t>
            </a:r>
            <a:r>
              <a:rPr b="1" lang="en-US" u="sng">
                <a:latin typeface="Rockwell"/>
                <a:ea typeface="Rockwell"/>
                <a:cs typeface="Rockwell"/>
                <a:sym typeface="Rockwell"/>
              </a:rPr>
              <a:t>mole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 ratio!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2286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When in doubt, go to moles!!!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2286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Molar volume (22.4L = 1 mol) is used when gases are at STP.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2286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D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ensity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 is a conversion factor between mass and volume.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  <a:p>
            <a:pPr indent="-317500" lvl="0" marL="228600" rtl="0" algn="l">
              <a:spcBef>
                <a:spcPts val="0"/>
              </a:spcBef>
              <a:spcAft>
                <a:spcPts val="0"/>
              </a:spcAft>
              <a:buSzPts val="1400"/>
              <a:buFont typeface="Rockwell"/>
              <a:buChar char="●"/>
            </a:pPr>
            <a:r>
              <a:rPr lang="en-US">
                <a:latin typeface="Rockwell"/>
                <a:ea typeface="Rockwell"/>
                <a:cs typeface="Rockwell"/>
                <a:sym typeface="Rockwell"/>
              </a:rPr>
              <a:t>Molarity is a 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conversion</a:t>
            </a:r>
            <a:r>
              <a:rPr lang="en-US">
                <a:latin typeface="Rockwell"/>
                <a:ea typeface="Rockwell"/>
                <a:cs typeface="Rockwell"/>
                <a:sym typeface="Rockwell"/>
              </a:rPr>
              <a:t> between moles and liters. </a:t>
            </a:r>
            <a:endParaRPr>
              <a:latin typeface="Rockwell"/>
              <a:ea typeface="Rockwell"/>
              <a:cs typeface="Rockwell"/>
              <a:sym typeface="Rockwel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6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3"/>
          <p:cNvSpPr txBox="1"/>
          <p:nvPr>
            <p:ph type="title"/>
          </p:nvPr>
        </p:nvSpPr>
        <p:spPr>
          <a:xfrm>
            <a:off x="443875" y="194675"/>
            <a:ext cx="7565100" cy="11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"/>
              <a:buFont typeface="Rokkitt"/>
              <a:buNone/>
            </a:pPr>
            <a:r>
              <a:rPr lang="en-US" sz="2900"/>
              <a:t>4.5 Stoichiometry: Useful Equations</a:t>
            </a:r>
            <a:endParaRPr sz="2500"/>
          </a:p>
        </p:txBody>
      </p:sp>
      <p:sp>
        <p:nvSpPr>
          <p:cNvPr id="588" name="Google Shape;588;p63"/>
          <p:cNvSpPr txBox="1"/>
          <p:nvPr/>
        </p:nvSpPr>
        <p:spPr>
          <a:xfrm>
            <a:off x="0" y="6333871"/>
            <a:ext cx="9144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"/>
              <a:buFont typeface="Rockwell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Learning Objective: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Explain changes in the amounts of reactants and products based on the balanced reaction equation for a chemical process.</a:t>
            </a:r>
            <a:r>
              <a:rPr i="0" lang="en-US" u="none" cap="none" strike="noStrike">
                <a:latin typeface="Calibri"/>
                <a:ea typeface="Calibri"/>
                <a:cs typeface="Calibri"/>
                <a:sym typeface="Calibri"/>
              </a:rPr>
              <a:t>														</a:t>
            </a:r>
            <a:endParaRPr i="0" u="none" cap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9" name="Google Shape;589;p63"/>
          <p:cNvSpPr txBox="1"/>
          <p:nvPr/>
        </p:nvSpPr>
        <p:spPr>
          <a:xfrm>
            <a:off x="81325" y="4034550"/>
            <a:ext cx="89865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55600" lvl="0" marL="2286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●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If we want to convert from one substance to another, we must use the </a:t>
            </a:r>
            <a:r>
              <a:rPr b="1" lang="en-US" sz="2000" u="sng">
                <a:latin typeface="Rockwell"/>
                <a:ea typeface="Rockwell"/>
                <a:cs typeface="Rockwell"/>
                <a:sym typeface="Rockwell"/>
              </a:rPr>
              <a:t>mole</a:t>
            </a: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 ratio!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2286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●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When in doubt, go to moles!!!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2286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●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Molar volume (22.4L = 1 mol) is used when gases are at STP.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2286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●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Density is a conversion factor between mass and volume.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  <a:p>
            <a:pPr indent="-355600" lvl="0" marL="228600" rtl="0" algn="l">
              <a:spcBef>
                <a:spcPts val="0"/>
              </a:spcBef>
              <a:spcAft>
                <a:spcPts val="0"/>
              </a:spcAft>
              <a:buSzPts val="2000"/>
              <a:buFont typeface="Rockwell"/>
              <a:buChar char="●"/>
            </a:pPr>
            <a:r>
              <a:rPr lang="en-US" sz="2000">
                <a:latin typeface="Rockwell"/>
                <a:ea typeface="Rockwell"/>
                <a:cs typeface="Rockwell"/>
                <a:sym typeface="Rockwell"/>
              </a:rPr>
              <a:t>Molarity is a conversion between moles and liters. </a:t>
            </a:r>
            <a:endParaRPr sz="2000">
              <a:latin typeface="Rockwell"/>
              <a:ea typeface="Rockwell"/>
              <a:cs typeface="Rockwell"/>
              <a:sym typeface="Rockwell"/>
            </a:endParaRPr>
          </a:p>
        </p:txBody>
      </p:sp>
      <p:pic>
        <p:nvPicPr>
          <p:cNvPr id="590" name="Google Shape;590;p63"/>
          <p:cNvPicPr preferRelativeResize="0"/>
          <p:nvPr/>
        </p:nvPicPr>
        <p:blipFill rotWithShape="1">
          <a:blip r:embed="rId3">
            <a:alphaModFix/>
          </a:blip>
          <a:srcRect b="42735" l="0" r="0" t="27546"/>
          <a:stretch/>
        </p:blipFill>
        <p:spPr>
          <a:xfrm>
            <a:off x="701300" y="1288300"/>
            <a:ext cx="4578800" cy="10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3"/>
          <p:cNvPicPr preferRelativeResize="0"/>
          <p:nvPr/>
        </p:nvPicPr>
        <p:blipFill rotWithShape="1">
          <a:blip r:embed="rId4">
            <a:alphaModFix/>
          </a:blip>
          <a:srcRect b="49818" l="6804" r="13137" t="33577"/>
          <a:stretch/>
        </p:blipFill>
        <p:spPr>
          <a:xfrm>
            <a:off x="701300" y="2667000"/>
            <a:ext cx="5292720" cy="823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dvantage">
  <a:themeElements>
    <a:clrScheme name="Advantage">
      <a:dk1>
        <a:srgbClr val="000000"/>
      </a:dk1>
      <a:lt1>
        <a:srgbClr val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