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0" r:id="rId5"/>
    <p:sldMasterId id="214748370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9144000"/>
  <p:notesSz cx="68818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181D8C-6CCC-4B07-ACEE-69A17C577308}">
  <a:tblStyle styleId="{24181D8C-6CCC-4B07-ACEE-69A17C577308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7EA"/>
          </a:solidFill>
        </a:fill>
      </a:tcStyle>
    </a:wholeTbl>
    <a:band1H>
      <a:tcTxStyle b="off" i="off"/>
      <a:tcStyle>
        <a:fill>
          <a:solidFill>
            <a:srgbClr val="D2CCD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2CCD2"/>
          </a:solidFill>
        </a:fill>
      </a:tcStyle>
    </a:band1V>
    <a:band2V>
      <a:tcTxStyle b="off" i="off"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p2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6" name="Google Shape;606;p9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724b252115_0_342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g724b252115_0_342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d2d34e4706_0_32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gd2d34e4706_0_32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8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p8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0" name="Google Shape;640;p8:notes"/>
          <p:cNvSpPr txBox="1"/>
          <p:nvPr>
            <p:ph idx="12" type="sldNum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10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724b252115_0_294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0" name="Google Shape;660;g724b252115_0_294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d2d34e4706_0_48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1" name="Google Shape;671;gd2d34e4706_0_48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724b252115_0_307:notes"/>
          <p:cNvSpPr txBox="1"/>
          <p:nvPr>
            <p:ph idx="1" type="body"/>
          </p:nvPr>
        </p:nvSpPr>
        <p:spPr>
          <a:xfrm>
            <a:off x="688182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9" name="Google Shape;679;g724b252115_0_307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6" name="Google Shape;686;p11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p11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0" name="Google Shape;700;p13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2d34e4706_0_0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d2d34e4706_0_0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d2d34e4706_0_0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724b250972_0_1652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9" name="Google Shape;709;g724b250972_0_1652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d2d34e4706_0_62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d2d34e4706_0_62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d2d34e4706_0_62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724b250972_0_1663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g724b250972_0_1663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:notes"/>
          <p:cNvSpPr txBox="1"/>
          <p:nvPr>
            <p:ph idx="1" type="body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6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24b252115_0_258:notes"/>
          <p:cNvSpPr txBox="1"/>
          <p:nvPr>
            <p:ph idx="1" type="body"/>
          </p:nvPr>
        </p:nvSpPr>
        <p:spPr>
          <a:xfrm>
            <a:off x="688182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g724b252115_0_258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:notes"/>
          <p:cNvSpPr txBox="1"/>
          <p:nvPr>
            <p:ph idx="1" type="body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3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:notes"/>
          <p:cNvSpPr txBox="1"/>
          <p:nvPr>
            <p:ph idx="1" type="body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p4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:notes"/>
          <p:cNvSpPr txBox="1"/>
          <p:nvPr>
            <p:ph idx="1" type="body"/>
          </p:nvPr>
        </p:nvSpPr>
        <p:spPr>
          <a:xfrm>
            <a:off x="688182" y="4415790"/>
            <a:ext cx="550544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5" name="Google Shape;575;p5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724b252115_0_36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g724b252115_0_36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:notes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8" name="Google Shape;598;p7:notes"/>
          <p:cNvSpPr/>
          <p:nvPr>
            <p:ph idx="2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1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4" name="Google Shape;114;p1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5" name="Google Shape;115;p1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1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1" name="Google Shape;141;p15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17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Google Shape;165;p17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18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70" name="Google Shape;170;p18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18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Google Shape;177;p18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Google Shape;178;p18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9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84" name="Google Shape;184;p19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Google Shape;189;p19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1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8" name="Google Shape;218;p23"/>
          <p:cNvSpPr txBox="1"/>
          <p:nvPr>
            <p:ph idx="2" type="body"/>
          </p:nvPr>
        </p:nvSpPr>
        <p:spPr>
          <a:xfrm>
            <a:off x="439987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9" name="Google Shape;219;p2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498517" y="1985963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5" name="Google Shape;235;p2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2" type="body"/>
          </p:nvPr>
        </p:nvSpPr>
        <p:spPr>
          <a:xfrm>
            <a:off x="498517" y="4164965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8" name="Google Shape;238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658907" y="228600"/>
            <a:ext cx="82008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658906" y="6248774"/>
            <a:ext cx="147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2286000" y="6248774"/>
            <a:ext cx="56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305800" y="624877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2003612" y="3110754"/>
            <a:ext cx="2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285750" y="228600"/>
            <a:ext cx="212700" cy="634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282574" y="228600"/>
            <a:ext cx="63873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p27"/>
          <p:cNvSpPr txBox="1"/>
          <p:nvPr>
            <p:ph type="title"/>
          </p:nvPr>
        </p:nvSpPr>
        <p:spPr>
          <a:xfrm>
            <a:off x="380554" y="2571750"/>
            <a:ext cx="61815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381094" y="3733800"/>
            <a:ext cx="61797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53" name="Google Shape;253;p27"/>
          <p:cNvSpPr txBox="1"/>
          <p:nvPr>
            <p:ph idx="10" type="dt"/>
          </p:nvPr>
        </p:nvSpPr>
        <p:spPr>
          <a:xfrm>
            <a:off x="5212262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1" type="ftr"/>
          </p:nvPr>
        </p:nvSpPr>
        <p:spPr>
          <a:xfrm>
            <a:off x="381095" y="6235607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8" name="Google Shape;258;p27"/>
          <p:cNvSpPr/>
          <p:nvPr>
            <p:ph idx="2" type="pic"/>
          </p:nvPr>
        </p:nvSpPr>
        <p:spPr>
          <a:xfrm>
            <a:off x="6802438" y="23749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9" name="Google Shape;259;p27"/>
          <p:cNvSpPr/>
          <p:nvPr>
            <p:ph idx="3" type="pic"/>
          </p:nvPr>
        </p:nvSpPr>
        <p:spPr>
          <a:xfrm>
            <a:off x="6802438" y="4535424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497541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5" name="Google Shape;265;p28"/>
          <p:cNvSpPr txBox="1"/>
          <p:nvPr>
            <p:ph idx="2" type="body"/>
          </p:nvPr>
        </p:nvSpPr>
        <p:spPr>
          <a:xfrm>
            <a:off x="4399878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6" name="Google Shape;266;p2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8"/>
          <p:cNvSpPr txBox="1"/>
          <p:nvPr>
            <p:ph idx="3" type="body"/>
          </p:nvPr>
        </p:nvSpPr>
        <p:spPr>
          <a:xfrm>
            <a:off x="497541" y="2070847"/>
            <a:ext cx="3657600" cy="3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270" name="Google Shape;270;p28"/>
          <p:cNvSpPr txBox="1"/>
          <p:nvPr>
            <p:ph idx="4" type="body"/>
          </p:nvPr>
        </p:nvSpPr>
        <p:spPr>
          <a:xfrm>
            <a:off x="4399878" y="2070847"/>
            <a:ext cx="3657600" cy="322800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502920" y="1985963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79" name="Google Shape;279;p29"/>
          <p:cNvSpPr txBox="1"/>
          <p:nvPr>
            <p:ph idx="2" type="body"/>
          </p:nvPr>
        </p:nvSpPr>
        <p:spPr>
          <a:xfrm>
            <a:off x="502920" y="4164965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0" name="Google Shape;280;p29"/>
          <p:cNvSpPr txBox="1"/>
          <p:nvPr>
            <p:ph idx="3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1" name="Google Shape;281;p29"/>
          <p:cNvSpPr txBox="1"/>
          <p:nvPr>
            <p:ph idx="4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Content">
  <p:cSld name="1_4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8" name="Google Shape;288;p3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9" name="Google Shape;289;p3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0" name="Google Shape;290;p3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Content">
  <p:cSld name="2_4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7" name="Google Shape;297;p3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8" name="Google Shape;298;p3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9" name="Google Shape;299;p3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45" name="Google Shape;45;p4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Content">
  <p:cSld name="3_4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6" name="Google Shape;306;p32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7" name="Google Shape;307;p32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8" name="Google Shape;308;p32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Content">
  <p:cSld name="4_4 Conte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5" name="Google Shape;315;p33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6" name="Google Shape;316;p33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7" name="Google Shape;317;p33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4 Content">
  <p:cSld name="5_4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4" name="Google Shape;324;p34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5" name="Google Shape;325;p34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6" name="Google Shape;326;p34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4 Content">
  <p:cSld name="6_4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3" name="Google Shape;333;p35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4" name="Google Shape;334;p35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5" name="Google Shape;335;p35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4 Content">
  <p:cSld name="7_4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6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2" name="Google Shape;342;p36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3" name="Google Shape;343;p36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4" name="Google Shape;344;p36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4 Content">
  <p:cSld name="8_4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37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1" name="Google Shape;351;p37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2" name="Google Shape;352;p37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3" name="Google Shape;353;p37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4 Content">
  <p:cSld name="9_4 Conten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8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0" name="Google Shape;360;p38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1" name="Google Shape;361;p38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2" name="Google Shape;362;p38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4 Content">
  <p:cSld name="10_4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9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9" name="Google Shape;369;p39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0" name="Google Shape;370;p39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1" name="Google Shape;371;p39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4 Content">
  <p:cSld name="11_4 Conte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8" name="Google Shape;378;p4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9" name="Google Shape;379;p4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0" name="Google Shape;380;p4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4 Content">
  <p:cSld name="12_4 Conten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4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4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7" name="Google Shape;387;p4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8" name="Google Shape;388;p4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9" name="Google Shape;389;p4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2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3" name="Google Shape;393;p42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2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4624388" y="228600"/>
            <a:ext cx="2057400" cy="2039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3" name="Google Shape;403;p43"/>
          <p:cNvSpPr txBox="1"/>
          <p:nvPr>
            <p:ph type="title"/>
          </p:nvPr>
        </p:nvSpPr>
        <p:spPr>
          <a:xfrm>
            <a:off x="498474" y="134471"/>
            <a:ext cx="75564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3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05" name="Google Shape;405;p4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3"/>
          <p:cNvSpPr txBox="1"/>
          <p:nvPr>
            <p:ph idx="2" type="body"/>
          </p:nvPr>
        </p:nvSpPr>
        <p:spPr>
          <a:xfrm>
            <a:off x="498518" y="112955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44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3" name="Google Shape;413;p44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44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4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7" name="Google Shape;417;p44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8" name="Google Shape;418;p44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9" name="Google Shape;419;p44"/>
          <p:cNvSpPr/>
          <p:nvPr>
            <p:ph idx="3" type="pic"/>
          </p:nvPr>
        </p:nvSpPr>
        <p:spPr>
          <a:xfrm>
            <a:off x="6802438" y="23774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0" name="Google Shape;420;p44"/>
          <p:cNvSpPr txBox="1"/>
          <p:nvPr>
            <p:ph idx="4" type="body"/>
          </p:nvPr>
        </p:nvSpPr>
        <p:spPr>
          <a:xfrm>
            <a:off x="857250" y="1779494"/>
            <a:ext cx="308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21" name="Google Shape;421;p44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5"/>
          <p:cNvSpPr txBox="1"/>
          <p:nvPr>
            <p:ph idx="1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27" name="Google Shape;427;p4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45"/>
          <p:cNvSpPr txBox="1"/>
          <p:nvPr>
            <p:ph idx="2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31" name="Google Shape;431;p45"/>
          <p:cNvSpPr txBox="1"/>
          <p:nvPr>
            <p:ph idx="3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4" name="Google Shape;434;p46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4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1" name="Google Shape;441;p4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4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4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/>
          <p:nvPr/>
        </p:nvSpPr>
        <p:spPr>
          <a:xfrm>
            <a:off x="282575" y="228600"/>
            <a:ext cx="34512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6" name="Google Shape;446;p48"/>
          <p:cNvSpPr txBox="1"/>
          <p:nvPr>
            <p:ph type="title"/>
          </p:nvPr>
        </p:nvSpPr>
        <p:spPr>
          <a:xfrm>
            <a:off x="380555" y="2571750"/>
            <a:ext cx="3255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48"/>
          <p:cNvSpPr txBox="1"/>
          <p:nvPr>
            <p:ph idx="1" type="body"/>
          </p:nvPr>
        </p:nvSpPr>
        <p:spPr>
          <a:xfrm>
            <a:off x="4168775" y="273050"/>
            <a:ext cx="45975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448" name="Google Shape;448;p48"/>
          <p:cNvSpPr txBox="1"/>
          <p:nvPr>
            <p:ph idx="2" type="body"/>
          </p:nvPr>
        </p:nvSpPr>
        <p:spPr>
          <a:xfrm>
            <a:off x="381093" y="3733800"/>
            <a:ext cx="32553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49" name="Google Shape;449;p48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48"/>
          <p:cNvSpPr txBox="1"/>
          <p:nvPr>
            <p:ph idx="11" type="ftr"/>
          </p:nvPr>
        </p:nvSpPr>
        <p:spPr>
          <a:xfrm>
            <a:off x="3859305" y="6423585"/>
            <a:ext cx="331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8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4" name="Google Shape;454;p49"/>
          <p:cNvSpPr txBox="1"/>
          <p:nvPr>
            <p:ph type="title"/>
          </p:nvPr>
        </p:nvSpPr>
        <p:spPr>
          <a:xfrm>
            <a:off x="4169404" y="3124200"/>
            <a:ext cx="3898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9"/>
          <p:cNvSpPr/>
          <p:nvPr>
            <p:ph idx="2" type="pic"/>
          </p:nvPr>
        </p:nvSpPr>
        <p:spPr>
          <a:xfrm>
            <a:off x="277906" y="228600"/>
            <a:ext cx="3460800" cy="6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6" name="Google Shape;456;p49"/>
          <p:cNvSpPr txBox="1"/>
          <p:nvPr>
            <p:ph idx="1" type="body"/>
          </p:nvPr>
        </p:nvSpPr>
        <p:spPr>
          <a:xfrm>
            <a:off x="4169404" y="3995737"/>
            <a:ext cx="38982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57" name="Google Shape;457;p49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9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49"/>
          <p:cNvSpPr txBox="1"/>
          <p:nvPr/>
        </p:nvSpPr>
        <p:spPr>
          <a:xfrm>
            <a:off x="3990110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>
            <p:ph type="title"/>
          </p:nvPr>
        </p:nvSpPr>
        <p:spPr>
          <a:xfrm>
            <a:off x="506505" y="4424082"/>
            <a:ext cx="6191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50"/>
          <p:cNvSpPr/>
          <p:nvPr>
            <p:ph idx="2" type="pic"/>
          </p:nvPr>
        </p:nvSpPr>
        <p:spPr>
          <a:xfrm>
            <a:off x="277905" y="228600"/>
            <a:ext cx="63783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64" name="Google Shape;464;p50"/>
          <p:cNvSpPr txBox="1"/>
          <p:nvPr>
            <p:ph idx="1" type="body"/>
          </p:nvPr>
        </p:nvSpPr>
        <p:spPr>
          <a:xfrm>
            <a:off x="506505" y="5257799"/>
            <a:ext cx="61911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65" name="Google Shape;465;p5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5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0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327212" y="4632792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/>
          <p:nvPr/>
        </p:nvSpPr>
        <p:spPr>
          <a:xfrm>
            <a:off x="282575" y="228600"/>
            <a:ext cx="42354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3" name="Google Shape;473;p51"/>
          <p:cNvSpPr txBox="1"/>
          <p:nvPr>
            <p:ph type="title"/>
          </p:nvPr>
        </p:nvSpPr>
        <p:spPr>
          <a:xfrm>
            <a:off x="380554" y="2571750"/>
            <a:ext cx="401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1" type="body"/>
          </p:nvPr>
        </p:nvSpPr>
        <p:spPr>
          <a:xfrm>
            <a:off x="381094" y="3733800"/>
            <a:ext cx="40152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75" name="Google Shape;475;p51"/>
          <p:cNvSpPr txBox="1"/>
          <p:nvPr>
            <p:ph idx="10" type="dt"/>
          </p:nvPr>
        </p:nvSpPr>
        <p:spPr>
          <a:xfrm>
            <a:off x="3048000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11" type="ftr"/>
          </p:nvPr>
        </p:nvSpPr>
        <p:spPr>
          <a:xfrm>
            <a:off x="381095" y="6235607"/>
            <a:ext cx="259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5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p51"/>
          <p:cNvSpPr/>
          <p:nvPr/>
        </p:nvSpPr>
        <p:spPr>
          <a:xfrm>
            <a:off x="4624388" y="4534726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1" name="Google Shape;481;p51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2" name="Google Shape;482;p51"/>
          <p:cNvSpPr/>
          <p:nvPr>
            <p:ph idx="3" type="pic"/>
          </p:nvPr>
        </p:nvSpPr>
        <p:spPr>
          <a:xfrm>
            <a:off x="4624388" y="2381663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3" name="Google Shape;483;p51"/>
          <p:cNvSpPr/>
          <p:nvPr>
            <p:ph idx="4" type="pic"/>
          </p:nvPr>
        </p:nvSpPr>
        <p:spPr>
          <a:xfrm>
            <a:off x="6803136" y="2381662"/>
            <a:ext cx="20574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3" name="Google Shape;63;p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6" name="Google Shape;486;p52"/>
          <p:cNvSpPr txBox="1"/>
          <p:nvPr>
            <p:ph type="title"/>
          </p:nvPr>
        </p:nvSpPr>
        <p:spPr>
          <a:xfrm>
            <a:off x="4953000" y="3124200"/>
            <a:ext cx="310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52"/>
          <p:cNvSpPr/>
          <p:nvPr>
            <p:ph idx="2" type="pic"/>
          </p:nvPr>
        </p:nvSpPr>
        <p:spPr>
          <a:xfrm>
            <a:off x="277905" y="2365248"/>
            <a:ext cx="42402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4953000" y="3995737"/>
            <a:ext cx="31089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89" name="Google Shape;489;p52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52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5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52"/>
          <p:cNvSpPr txBox="1"/>
          <p:nvPr/>
        </p:nvSpPr>
        <p:spPr>
          <a:xfrm>
            <a:off x="4750361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2"/>
          <p:cNvSpPr/>
          <p:nvPr>
            <p:ph idx="3" type="pic"/>
          </p:nvPr>
        </p:nvSpPr>
        <p:spPr>
          <a:xfrm>
            <a:off x="27790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4" name="Google Shape;494;p52"/>
          <p:cNvSpPr/>
          <p:nvPr>
            <p:ph idx="4" type="pic"/>
          </p:nvPr>
        </p:nvSpPr>
        <p:spPr>
          <a:xfrm>
            <a:off x="246062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53"/>
          <p:cNvSpPr txBox="1"/>
          <p:nvPr>
            <p:ph idx="1" type="body"/>
          </p:nvPr>
        </p:nvSpPr>
        <p:spPr>
          <a:xfrm rot="5400000">
            <a:off x="2204037" y="275550"/>
            <a:ext cx="4145100" cy="7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0" name="Google Shape;500;p5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5" name="Google Shape;505;p54"/>
          <p:cNvSpPr txBox="1"/>
          <p:nvPr>
            <p:ph type="title"/>
          </p:nvPr>
        </p:nvSpPr>
        <p:spPr>
          <a:xfrm rot="5400000">
            <a:off x="5750740" y="3199792"/>
            <a:ext cx="5171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54"/>
          <p:cNvSpPr txBox="1"/>
          <p:nvPr>
            <p:ph idx="1" type="body"/>
          </p:nvPr>
        </p:nvSpPr>
        <p:spPr>
          <a:xfrm rot="5400000">
            <a:off x="1293750" y="122206"/>
            <a:ext cx="5184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7" name="Google Shape;507;p5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5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5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54"/>
          <p:cNvSpPr txBox="1"/>
          <p:nvPr/>
        </p:nvSpPr>
        <p:spPr>
          <a:xfrm rot="-5400000">
            <a:off x="8593116" y="561571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1" name="Google Shape;91;p9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2" name="Google Shape;92;p9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94" name="Google Shape;94;p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4" name="Google Shape;104;p10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1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9" name="Google Shape;209;p2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5" Type="http://schemas.openxmlformats.org/officeDocument/2006/relationships/image" Target="../media/image23.pn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rkubuske.com/2012/10/" TargetMode="External"/><Relationship Id="rId4" Type="http://schemas.openxmlformats.org/officeDocument/2006/relationships/hyperlink" Target="http://www.bozemanscience.com/ap-chem-003-the-mole" TargetMode="External"/><Relationship Id="rId5" Type="http://schemas.openxmlformats.org/officeDocument/2006/relationships/hyperlink" Target="http://ww.youtube.com/watch?v=JW024hpjjBQ" TargetMode="External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careychemblock2group5.wordpress.com/2013/03/15/empirical-formula-lab/" TargetMode="External"/><Relationship Id="rId5" Type="http://schemas.openxmlformats.org/officeDocument/2006/relationships/hyperlink" Target="https://www.youtube.com/watch?v=fcTfNhJCkog" TargetMode="External"/><Relationship Id="rId6" Type="http://schemas.openxmlformats.org/officeDocument/2006/relationships/hyperlink" Target="http://ww.youtube.com/watch?v=JW024hpjjBQ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/>
          <p:cNvSpPr txBox="1"/>
          <p:nvPr>
            <p:ph type="title"/>
          </p:nvPr>
        </p:nvSpPr>
        <p:spPr>
          <a:xfrm>
            <a:off x="1296768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lang="en-US" sz="4000"/>
              <a:t>Unit #1</a:t>
            </a:r>
            <a:endParaRPr sz="4000"/>
          </a:p>
        </p:txBody>
      </p:sp>
      <p:sp>
        <p:nvSpPr>
          <p:cNvPr id="516" name="Google Shape;516;p55"/>
          <p:cNvSpPr txBox="1"/>
          <p:nvPr>
            <p:ph idx="1" type="body"/>
          </p:nvPr>
        </p:nvSpPr>
        <p:spPr>
          <a:xfrm>
            <a:off x="1296769" y="4495800"/>
            <a:ext cx="662803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5000"/>
              <a:t>Atomic Structure and Properties</a:t>
            </a:r>
            <a:endParaRPr sz="5000"/>
          </a:p>
        </p:txBody>
      </p:sp>
      <p:pic>
        <p:nvPicPr>
          <p:cNvPr id="517" name="Google Shape;5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8750">
            <a:off x="3415489" y="1306147"/>
            <a:ext cx="4727211" cy="219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4"/>
          <p:cNvSpPr txBox="1"/>
          <p:nvPr>
            <p:ph type="title"/>
          </p:nvPr>
        </p:nvSpPr>
        <p:spPr>
          <a:xfrm>
            <a:off x="498474" y="163261"/>
            <a:ext cx="7556313" cy="114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400"/>
              <a:t>1.6: Electronic Structure of the Atom: Photoelectron Spectroscopy (PES)</a:t>
            </a:r>
            <a:endParaRPr sz="3400"/>
          </a:p>
        </p:txBody>
      </p:sp>
      <p:sp>
        <p:nvSpPr>
          <p:cNvPr id="609" name="Google Shape;609;p64"/>
          <p:cNvSpPr txBox="1"/>
          <p:nvPr>
            <p:ph idx="2" type="body"/>
          </p:nvPr>
        </p:nvSpPr>
        <p:spPr>
          <a:xfrm>
            <a:off x="4399875" y="1927725"/>
            <a:ext cx="4566300" cy="44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PES uses high-energy (X-ray) photon to excite </a:t>
            </a:r>
            <a:r>
              <a:rPr i="1" lang="en-US"/>
              <a:t>random</a:t>
            </a:r>
            <a:r>
              <a:rPr lang="en-US"/>
              <a:t> e</a:t>
            </a:r>
            <a:r>
              <a:rPr baseline="30000" lang="en-US"/>
              <a:t>–</a:t>
            </a:r>
            <a:r>
              <a:rPr lang="en-US"/>
              <a:t> from atom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KE of ejected electron indicates </a:t>
            </a:r>
            <a:r>
              <a:rPr i="1" lang="en-US"/>
              <a:t>binding energy</a:t>
            </a:r>
            <a:r>
              <a:rPr lang="en-US"/>
              <a:t> (coulombic attraction) to nucleus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Direct measurement of energy and number of each electron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Lower energy levels have higher BE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Signal size proportional to number of e</a:t>
            </a:r>
            <a:r>
              <a:rPr baseline="30000" lang="en-US"/>
              <a:t>–</a:t>
            </a:r>
            <a:r>
              <a:rPr lang="en-US"/>
              <a:t> in energy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Elements with more protons have stronger coulombic attraction, higher BE at each energy level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Always look at the x-axis to see where the higher energy is!</a:t>
            </a:r>
            <a:endParaRPr/>
          </a:p>
        </p:txBody>
      </p:sp>
      <p:sp>
        <p:nvSpPr>
          <p:cNvPr id="610" name="Google Shape;610;p64"/>
          <p:cNvSpPr/>
          <p:nvPr/>
        </p:nvSpPr>
        <p:spPr>
          <a:xfrm>
            <a:off x="376638" y="131312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PES Li.png" id="611" name="Google Shape;61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4" y="1313123"/>
            <a:ext cx="2859024" cy="1932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S Ne.png" id="612" name="Google Shape;61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74" y="3325099"/>
            <a:ext cx="4095178" cy="2603177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4"/>
          <p:cNvSpPr txBox="1"/>
          <p:nvPr/>
        </p:nvSpPr>
        <p:spPr>
          <a:xfrm>
            <a:off x="1066800" y="1752600"/>
            <a:ext cx="498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1s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4" name="Google Shape;614;p64"/>
          <p:cNvSpPr txBox="1"/>
          <p:nvPr/>
        </p:nvSpPr>
        <p:spPr>
          <a:xfrm>
            <a:off x="2286000" y="2133600"/>
            <a:ext cx="498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2s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1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5" name="Google Shape;615;p64"/>
          <p:cNvSpPr txBox="1"/>
          <p:nvPr/>
        </p:nvSpPr>
        <p:spPr>
          <a:xfrm>
            <a:off x="838200" y="4329555"/>
            <a:ext cx="498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1s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6" name="Google Shape;616;p64"/>
          <p:cNvSpPr txBox="1"/>
          <p:nvPr/>
        </p:nvSpPr>
        <p:spPr>
          <a:xfrm>
            <a:off x="2895600" y="4558155"/>
            <a:ext cx="4989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2s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7" name="Google Shape;617;p64"/>
          <p:cNvSpPr txBox="1"/>
          <p:nvPr/>
        </p:nvSpPr>
        <p:spPr>
          <a:xfrm>
            <a:off x="3810000" y="3719955"/>
            <a:ext cx="5374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2p</a:t>
            </a:r>
            <a:r>
              <a:rPr b="0" baseline="3000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6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8" name="Google Shape;618;p64"/>
          <p:cNvSpPr txBox="1"/>
          <p:nvPr/>
        </p:nvSpPr>
        <p:spPr>
          <a:xfrm>
            <a:off x="685800" y="1371600"/>
            <a:ext cx="372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Li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9" name="Google Shape;619;p64"/>
          <p:cNvSpPr txBox="1"/>
          <p:nvPr/>
        </p:nvSpPr>
        <p:spPr>
          <a:xfrm>
            <a:off x="747354" y="3269862"/>
            <a:ext cx="4830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Ne</a:t>
            </a:r>
            <a:endParaRPr b="0" i="0" sz="18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0" name="Google Shape;620;p64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photoelectron spectrum of an atom or ion and: The electron configuration of the species or the interactions between the electrons and the nucleus.</a:t>
            </a: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5"/>
          <p:cNvSpPr txBox="1"/>
          <p:nvPr>
            <p:ph type="title"/>
          </p:nvPr>
        </p:nvSpPr>
        <p:spPr>
          <a:xfrm>
            <a:off x="535475" y="194875"/>
            <a:ext cx="75564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Justifying Periodic Trends</a:t>
            </a:r>
            <a:endParaRPr/>
          </a:p>
        </p:txBody>
      </p:sp>
      <p:pic>
        <p:nvPicPr>
          <p:cNvPr descr="Screen Shot 2016-04-09 at 1.17.51 PM.png" id="626" name="Google Shape;62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1525" y="3501695"/>
            <a:ext cx="4042474" cy="295933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7" name="Google Shape;627;p65"/>
          <p:cNvSpPr txBox="1"/>
          <p:nvPr>
            <p:ph idx="2" type="body"/>
          </p:nvPr>
        </p:nvSpPr>
        <p:spPr>
          <a:xfrm>
            <a:off x="82125" y="1365100"/>
            <a:ext cx="8162100" cy="52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You HAVE to be able to explain trends on the AP exam. Not just “because it increases as you move down a group”. </a:t>
            </a:r>
            <a:endParaRPr sz="24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Use Coulomb’s Law! (Talk about the attraction between the protons in the nucleus and the VALENCE electrons)</a:t>
            </a:r>
            <a:endParaRPr sz="2400"/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Atomic Radius</a:t>
            </a:r>
            <a:endParaRPr sz="2400"/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Ionic Radius</a:t>
            </a:r>
            <a:endParaRPr sz="2400"/>
          </a:p>
          <a:p>
            <a:pPr indent="-3810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Ionization energy</a:t>
            </a:r>
            <a:endParaRPr sz="2400"/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Remember Coulomb’s Law 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focuses on charge and distance. 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You should look at distance 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between the protons in the 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nucleus and the valence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electrons first, and then look at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charge second.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slideplayer.com/2/719518/slides/slide_11.jpg" id="632" name="Google Shape;6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6" y="505024"/>
            <a:ext cx="5845051" cy="3576299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6"/>
          <p:cNvSpPr txBox="1"/>
          <p:nvPr>
            <p:ph type="title"/>
          </p:nvPr>
        </p:nvSpPr>
        <p:spPr>
          <a:xfrm>
            <a:off x="535464" y="-3372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1.7 </a:t>
            </a:r>
            <a:r>
              <a:rPr lang="en-US"/>
              <a:t>Periodic Trends</a:t>
            </a:r>
            <a:endParaRPr/>
          </a:p>
        </p:txBody>
      </p:sp>
      <p:sp>
        <p:nvSpPr>
          <p:cNvPr id="634" name="Google Shape;634;p66"/>
          <p:cNvSpPr txBox="1"/>
          <p:nvPr>
            <p:ph idx="2" type="body"/>
          </p:nvPr>
        </p:nvSpPr>
        <p:spPr>
          <a:xfrm>
            <a:off x="0" y="4017024"/>
            <a:ext cx="91440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598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The following explains these trends: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Electrons attracted to the protons in the nucleus of an atom</a:t>
            </a:r>
            <a:endParaRPr/>
          </a:p>
          <a:p>
            <a:pPr indent="-228600" lvl="2" marL="6858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T</a:t>
            </a:r>
            <a:r>
              <a:rPr lang="en-US" sz="1665"/>
              <a:t>he closer a valence electron is to a nucleus, the more strongly it is attracted (Coulomb’s law)</a:t>
            </a:r>
            <a:endParaRPr/>
          </a:p>
          <a:p>
            <a:pPr indent="-228600" lvl="2" marL="6858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The more protons in a nucleus (effective nuclear charge), the more strongly it attracts electrons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Electrons  are repelled by other electrons in an atom. If valence electrons are shielded from nucleus by other electrons, you will have less attraction of the nucleus (again Coulomb’s law-greater the atomic radius, the greater the distance)</a:t>
            </a:r>
            <a:endParaRPr/>
          </a:p>
          <a:p>
            <a:pPr indent="0" lvl="1" marL="228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None/>
            </a:pPr>
            <a:r>
              <a:t/>
            </a:r>
            <a:endParaRPr sz="1665"/>
          </a:p>
        </p:txBody>
      </p:sp>
      <p:pic>
        <p:nvPicPr>
          <p:cNvPr descr="Screen Shot 2016-04-09 at 1.17.51 PM.png" id="635" name="Google Shape;63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0595" y="1950276"/>
            <a:ext cx="2574456" cy="18846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6" name="Google Shape;636;p66"/>
          <p:cNvSpPr txBox="1"/>
          <p:nvPr/>
        </p:nvSpPr>
        <p:spPr>
          <a:xfrm>
            <a:off x="-1825" y="63241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atomic properties of elements and electronic structure and periodicity.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7"/>
          <p:cNvSpPr txBox="1"/>
          <p:nvPr>
            <p:ph type="title"/>
          </p:nvPr>
        </p:nvSpPr>
        <p:spPr>
          <a:xfrm>
            <a:off x="498474" y="163261"/>
            <a:ext cx="7556313" cy="114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Electronic Structure of the Atom: </a:t>
            </a:r>
            <a:br>
              <a:rPr lang="en-US"/>
            </a:b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Ionization Energy</a:t>
            </a:r>
            <a:endParaRPr/>
          </a:p>
        </p:txBody>
      </p:sp>
      <p:pic>
        <p:nvPicPr>
          <p:cNvPr descr="P Table Ionization Energy.png" id="643" name="Google Shape;643;p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601" l="0" r="0" t="-601"/>
          <a:stretch/>
        </p:blipFill>
        <p:spPr>
          <a:xfrm>
            <a:off x="127768" y="2003926"/>
            <a:ext cx="4383000" cy="29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7"/>
          <p:cNvSpPr txBox="1"/>
          <p:nvPr>
            <p:ph idx="2" type="body"/>
          </p:nvPr>
        </p:nvSpPr>
        <p:spPr>
          <a:xfrm>
            <a:off x="4456550" y="1927725"/>
            <a:ext cx="4681500" cy="38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Ionization Energy Energy (IE) indicates the strength of the coulombic attraction of the outermost, easiest to remove, electron to the nucleus: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50"/>
              <a:buNone/>
            </a:pPr>
            <a:r>
              <a:rPr lang="en-US"/>
              <a:t>X(g) + IE             X</a:t>
            </a:r>
            <a:r>
              <a:rPr baseline="30000" lang="en-US"/>
              <a:t>+</a:t>
            </a:r>
            <a:r>
              <a:rPr lang="en-US"/>
              <a:t>(g) + e</a:t>
            </a:r>
            <a:r>
              <a:rPr baseline="30000" lang="en-US"/>
              <a:t>–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IE generally increases across a period and decreases down a group</a:t>
            </a:r>
            <a:endParaRPr/>
          </a:p>
          <a:p>
            <a:pPr indent="-228600" lvl="2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IE generally increases as #protons increases in same energy level</a:t>
            </a:r>
            <a:endParaRPr/>
          </a:p>
          <a:p>
            <a:pPr indent="-228600" lvl="2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IE decreases as e</a:t>
            </a:r>
            <a:r>
              <a:rPr baseline="30000" lang="en-US"/>
              <a:t>–</a:t>
            </a:r>
            <a:r>
              <a:rPr lang="en-US"/>
              <a:t> in higher energy level: increased shielding, e</a:t>
            </a:r>
            <a:r>
              <a:rPr baseline="30000" lang="en-US"/>
              <a:t>–</a:t>
            </a:r>
            <a:r>
              <a:rPr lang="en-US"/>
              <a:t> farther from nucleus</a:t>
            </a:r>
            <a:endParaRPr/>
          </a:p>
        </p:txBody>
      </p:sp>
      <p:cxnSp>
        <p:nvCxnSpPr>
          <p:cNvPr id="645" name="Google Shape;645;p67"/>
          <p:cNvCxnSpPr/>
          <p:nvPr/>
        </p:nvCxnSpPr>
        <p:spPr>
          <a:xfrm>
            <a:off x="6537520" y="3316184"/>
            <a:ext cx="5196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46" name="Google Shape;646;p67"/>
          <p:cNvSpPr txBox="1"/>
          <p:nvPr/>
        </p:nvSpPr>
        <p:spPr>
          <a:xfrm>
            <a:off x="-1825" y="63241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atomic properties of elements and electronic structure and periodicity.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 txBox="1"/>
          <p:nvPr>
            <p:ph type="title"/>
          </p:nvPr>
        </p:nvSpPr>
        <p:spPr>
          <a:xfrm>
            <a:off x="498474" y="163261"/>
            <a:ext cx="7556313" cy="114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Electronic Structure of the Atom: Higher Ionization Energies</a:t>
            </a:r>
            <a:endParaRPr/>
          </a:p>
        </p:txBody>
      </p:sp>
      <p:sp>
        <p:nvSpPr>
          <p:cNvPr id="652" name="Google Shape;652;p68"/>
          <p:cNvSpPr txBox="1"/>
          <p:nvPr>
            <p:ph idx="2" type="body"/>
          </p:nvPr>
        </p:nvSpPr>
        <p:spPr>
          <a:xfrm>
            <a:off x="5117525" y="2156325"/>
            <a:ext cx="3935100" cy="31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&amp; subsequent IE’s increase as coulombic attraction of remaining e</a:t>
            </a:r>
            <a:r>
              <a:rPr baseline="30000" lang="en-US"/>
              <a:t>–</a:t>
            </a:r>
            <a:r>
              <a:rPr lang="en-US"/>
              <a:t>’s to nucleus increases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rPr lang="en-US"/>
              <a:t>X</a:t>
            </a:r>
            <a:r>
              <a:rPr baseline="30000" lang="en-US"/>
              <a:t>+</a:t>
            </a:r>
            <a:r>
              <a:rPr lang="en-US"/>
              <a:t> + IE             X</a:t>
            </a:r>
            <a:r>
              <a:rPr baseline="30000" lang="en-US"/>
              <a:t>2+</a:t>
            </a:r>
            <a:r>
              <a:rPr lang="en-US"/>
              <a:t> + e</a:t>
            </a:r>
            <a:r>
              <a:rPr baseline="30000" lang="en-US"/>
              <a:t>–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rPr lang="en-US"/>
              <a:t>X</a:t>
            </a:r>
            <a:r>
              <a:rPr baseline="30000" lang="en-US"/>
              <a:t>2+</a:t>
            </a:r>
            <a:r>
              <a:rPr lang="en-US"/>
              <a:t> + IE             X</a:t>
            </a:r>
            <a:r>
              <a:rPr baseline="30000" lang="en-US"/>
              <a:t>3+</a:t>
            </a:r>
            <a:r>
              <a:rPr lang="en-US"/>
              <a:t> + e</a:t>
            </a:r>
            <a:r>
              <a:rPr baseline="30000" lang="en-US"/>
              <a:t>–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Large jump in IE when removing less-shielded core electrons </a:t>
            </a:r>
            <a:endParaRPr/>
          </a:p>
          <a:p>
            <a:pPr indent="0" lvl="0" marL="857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653" name="Google Shape;653;p68"/>
          <p:cNvSpPr/>
          <p:nvPr/>
        </p:nvSpPr>
        <p:spPr>
          <a:xfrm>
            <a:off x="376638" y="131312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Ionization Energy Table.png" id="654" name="Google Shape;65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773" y="1880672"/>
            <a:ext cx="5075801" cy="35484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68"/>
          <p:cNvCxnSpPr/>
          <p:nvPr/>
        </p:nvCxnSpPr>
        <p:spPr>
          <a:xfrm>
            <a:off x="6757646" y="3526761"/>
            <a:ext cx="5196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656" name="Google Shape;656;p68"/>
          <p:cNvCxnSpPr/>
          <p:nvPr/>
        </p:nvCxnSpPr>
        <p:spPr>
          <a:xfrm>
            <a:off x="6825297" y="3857450"/>
            <a:ext cx="5196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657" name="Google Shape;657;p68"/>
          <p:cNvSpPr txBox="1"/>
          <p:nvPr/>
        </p:nvSpPr>
        <p:spPr>
          <a:xfrm>
            <a:off x="-1825" y="63241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atomic properties of elements and electronic structure and periodicity.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9"/>
          <p:cNvSpPr txBox="1"/>
          <p:nvPr>
            <p:ph type="title"/>
          </p:nvPr>
        </p:nvSpPr>
        <p:spPr>
          <a:xfrm>
            <a:off x="498475" y="239456"/>
            <a:ext cx="75564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Atomic Radius</a:t>
            </a:r>
            <a:endParaRPr/>
          </a:p>
        </p:txBody>
      </p:sp>
      <p:sp>
        <p:nvSpPr>
          <p:cNvPr id="663" name="Google Shape;663;p69"/>
          <p:cNvSpPr txBox="1"/>
          <p:nvPr/>
        </p:nvSpPr>
        <p:spPr>
          <a:xfrm>
            <a:off x="3956000" y="1505750"/>
            <a:ext cx="5081400" cy="41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Moving across a period, radius decreases</a:t>
            </a:r>
            <a:endParaRPr b="1" sz="1800" u="sng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Why? → Effective nuclear charge increases so there is a stronger attractions between the protons in the nucleus and the valence electrons, resulting in a smaller radius</a:t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Moving down a group/family, radius increases</a:t>
            </a:r>
            <a:endParaRPr b="1" sz="1800" u="sng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Why? → Moving down a group, the number of protons does increase, but so does the number of principal energy levels. The valence electrons are in a higher principal energy level, which is farther from the nucleus. </a:t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64" name="Google Shape;66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086" y="1676400"/>
            <a:ext cx="3704115" cy="120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086" y="2884706"/>
            <a:ext cx="3704114" cy="58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00" y="3434377"/>
            <a:ext cx="2700200" cy="211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69"/>
          <p:cNvPicPr preferRelativeResize="0"/>
          <p:nvPr/>
        </p:nvPicPr>
        <p:blipFill rotWithShape="1">
          <a:blip r:embed="rId6">
            <a:alphaModFix/>
          </a:blip>
          <a:srcRect b="0" l="4370" r="0" t="0"/>
          <a:stretch/>
        </p:blipFill>
        <p:spPr>
          <a:xfrm>
            <a:off x="2739900" y="3243775"/>
            <a:ext cx="1146300" cy="23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69"/>
          <p:cNvSpPr txBox="1"/>
          <p:nvPr/>
        </p:nvSpPr>
        <p:spPr>
          <a:xfrm>
            <a:off x="-1825" y="63241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atomic properties of elements and electronic structure and periodicity.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0"/>
          <p:cNvSpPr txBox="1"/>
          <p:nvPr>
            <p:ph type="title"/>
          </p:nvPr>
        </p:nvSpPr>
        <p:spPr>
          <a:xfrm>
            <a:off x="498475" y="239456"/>
            <a:ext cx="75564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Ionic</a:t>
            </a:r>
            <a:r>
              <a:rPr lang="en-US"/>
              <a:t> Radius</a:t>
            </a:r>
            <a:endParaRPr/>
          </a:p>
        </p:txBody>
      </p:sp>
      <p:sp>
        <p:nvSpPr>
          <p:cNvPr id="674" name="Google Shape;674;p70"/>
          <p:cNvSpPr txBox="1"/>
          <p:nvPr/>
        </p:nvSpPr>
        <p:spPr>
          <a:xfrm>
            <a:off x="0" y="2267750"/>
            <a:ext cx="9037500" cy="416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Cations are generally SMALLER than the atom that it came from. </a:t>
            </a:r>
            <a:endParaRPr b="1" sz="1800" u="sng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Why? → They have LOST electrons (valence electrons) but maintain the same number of protons in the nucleus attracting the valence electrons. There is more of an attractive force due to a higher proton to electron ratio.</a:t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Anions are generally LARGER than the atom that it came from. </a:t>
            </a:r>
            <a:endParaRPr b="1" sz="1800" u="sng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Why? → They have GAINED valence electrons but maintain the same number of protons in the nucleus attracting the valence electrons. There is less of an attractive force due to a lower proton to electron ratio. </a:t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75" name="Google Shape;67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124" y="836738"/>
            <a:ext cx="4466552" cy="1155937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0"/>
          <p:cNvSpPr txBox="1"/>
          <p:nvPr/>
        </p:nvSpPr>
        <p:spPr>
          <a:xfrm>
            <a:off x="-1825" y="63241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atomic properties of elements and electronic structure and periodicity.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71"/>
          <p:cNvSpPr txBox="1"/>
          <p:nvPr>
            <p:ph type="title"/>
          </p:nvPr>
        </p:nvSpPr>
        <p:spPr>
          <a:xfrm>
            <a:off x="4983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Shell Model is consistent with Ionization Energy Data</a:t>
            </a:r>
            <a:endParaRPr/>
          </a:p>
        </p:txBody>
      </p:sp>
      <p:sp>
        <p:nvSpPr>
          <p:cNvPr id="682" name="Google Shape;682;p71"/>
          <p:cNvSpPr txBox="1"/>
          <p:nvPr>
            <p:ph idx="2" type="body"/>
          </p:nvPr>
        </p:nvSpPr>
        <p:spPr>
          <a:xfrm>
            <a:off x="4458150" y="1885050"/>
            <a:ext cx="45846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lang="en-US"/>
              <a:t>The patterns  shown by the IE graph can be explained by </a:t>
            </a:r>
            <a:r>
              <a:rPr b="1" lang="en-US" u="sng"/>
              <a:t>Coulomb’s law</a:t>
            </a:r>
            <a:endParaRPr b="1" u="sng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As atomic number increases, we’d expect the ionization energy to constantly increase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Graph shows that this is NOT observed. WHY NOT?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data implies that a shell becomes full at the end of each period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Therefore the next electron added must be in a new shell farther away from the nucleus.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This is supported by the fact that </a:t>
            </a:r>
            <a:r>
              <a:rPr b="1" i="1" lang="en-US"/>
              <a:t>the ionization energy drops despite the addition positive charge in the nucleus</a:t>
            </a:r>
            <a:endParaRPr b="1" i="1"/>
          </a:p>
        </p:txBody>
      </p:sp>
      <p:pic>
        <p:nvPicPr>
          <p:cNvPr id="683" name="Google Shape;68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6750"/>
            <a:ext cx="4458150" cy="374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2"/>
          <p:cNvSpPr txBox="1"/>
          <p:nvPr>
            <p:ph type="title"/>
          </p:nvPr>
        </p:nvSpPr>
        <p:spPr>
          <a:xfrm>
            <a:off x="498474" y="163261"/>
            <a:ext cx="75564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Electronic Structure of the Atom: </a:t>
            </a:r>
            <a:br>
              <a:rPr lang="en-US"/>
            </a:b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Ionization Energy Irregularities </a:t>
            </a:r>
            <a:endParaRPr/>
          </a:p>
        </p:txBody>
      </p:sp>
      <p:pic>
        <p:nvPicPr>
          <p:cNvPr descr="P Table Ionization Energy.png" id="690" name="Google Shape;690;p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607" l="0" r="0" t="-597"/>
          <a:stretch/>
        </p:blipFill>
        <p:spPr>
          <a:xfrm>
            <a:off x="51568" y="2003926"/>
            <a:ext cx="4383000" cy="29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72"/>
          <p:cNvSpPr txBox="1"/>
          <p:nvPr>
            <p:ph idx="2" type="body"/>
          </p:nvPr>
        </p:nvSpPr>
        <p:spPr>
          <a:xfrm>
            <a:off x="4651625" y="1851525"/>
            <a:ext cx="4383000" cy="49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Ionization Energy Energy (IE) decreases from Be to B and Mg to Al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Electron in 2p or 3p shielded by 2s</a:t>
            </a:r>
            <a:r>
              <a:rPr baseline="30000" lang="en-US"/>
              <a:t>2</a:t>
            </a:r>
            <a:r>
              <a:rPr lang="en-US"/>
              <a:t> or 3s</a:t>
            </a:r>
            <a:r>
              <a:rPr baseline="30000" lang="en-US"/>
              <a:t>2</a:t>
            </a:r>
            <a:r>
              <a:rPr lang="en-US"/>
              <a:t> electrons, decreasing coulombic attraction despite additional proton in nucleus.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Same effect seen in 3d</a:t>
            </a:r>
            <a:r>
              <a:rPr baseline="30000" lang="en-US"/>
              <a:t>10</a:t>
            </a:r>
            <a:r>
              <a:rPr lang="en-US"/>
              <a:t>-4p, 4d</a:t>
            </a:r>
            <a:r>
              <a:rPr baseline="30000" lang="en-US"/>
              <a:t>10</a:t>
            </a:r>
            <a:r>
              <a:rPr lang="en-US"/>
              <a:t>-5p and 5d</a:t>
            </a:r>
            <a:r>
              <a:rPr baseline="30000" lang="en-US"/>
              <a:t>10</a:t>
            </a:r>
            <a:r>
              <a:rPr lang="en-US"/>
              <a:t>-6p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</a:t>
            </a:r>
            <a:r>
              <a:rPr baseline="30000" lang="en-US"/>
              <a:t>st</a:t>
            </a:r>
            <a:r>
              <a:rPr lang="en-US"/>
              <a:t> Ionization Energy decreases from N to O and P to 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np</a:t>
            </a:r>
            <a:r>
              <a:rPr baseline="30000" lang="en-US"/>
              <a:t>4</a:t>
            </a:r>
            <a:r>
              <a:rPr lang="en-US"/>
              <a:t> contains first paired p electrons, e</a:t>
            </a:r>
            <a:r>
              <a:rPr baseline="30000" lang="en-US"/>
              <a:t>–</a:t>
            </a:r>
            <a:r>
              <a:rPr lang="en-US"/>
              <a:t>-e</a:t>
            </a:r>
            <a:r>
              <a:rPr baseline="30000" lang="en-US"/>
              <a:t>–</a:t>
            </a:r>
            <a:r>
              <a:rPr lang="en-US"/>
              <a:t> repulsion decreases coulombic attraction despite additional proton</a:t>
            </a:r>
            <a:endParaRPr/>
          </a:p>
        </p:txBody>
      </p:sp>
      <p:sp>
        <p:nvSpPr>
          <p:cNvPr id="692" name="Google Shape;692;p72"/>
          <p:cNvSpPr/>
          <p:nvPr/>
        </p:nvSpPr>
        <p:spPr>
          <a:xfrm>
            <a:off x="300438" y="18465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3" name="Google Shape;693;p72"/>
          <p:cNvSpPr/>
          <p:nvPr/>
        </p:nvSpPr>
        <p:spPr>
          <a:xfrm>
            <a:off x="639618" y="3639127"/>
            <a:ext cx="288600" cy="438600"/>
          </a:xfrm>
          <a:prstGeom prst="ellipse">
            <a:avLst/>
          </a:prstGeom>
          <a:noFill/>
          <a:ln cap="flat" cmpd="sng" w="1905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4" name="Google Shape;694;p72"/>
          <p:cNvSpPr/>
          <p:nvPr/>
        </p:nvSpPr>
        <p:spPr>
          <a:xfrm>
            <a:off x="990600" y="3886200"/>
            <a:ext cx="288600" cy="438600"/>
          </a:xfrm>
          <a:prstGeom prst="ellipse">
            <a:avLst/>
          </a:prstGeom>
          <a:noFill/>
          <a:ln cap="flat" cmpd="sng" w="1905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5" name="Google Shape;695;p72"/>
          <p:cNvSpPr/>
          <p:nvPr/>
        </p:nvSpPr>
        <p:spPr>
          <a:xfrm>
            <a:off x="1717964" y="3708400"/>
            <a:ext cx="399600" cy="616500"/>
          </a:xfrm>
          <a:prstGeom prst="ellipse">
            <a:avLst/>
          </a:prstGeom>
          <a:noFill/>
          <a:ln cap="flat" cmpd="sng" w="19050">
            <a:solidFill>
              <a:srgbClr val="7A790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6" name="Google Shape;696;p72"/>
          <p:cNvSpPr/>
          <p:nvPr/>
        </p:nvSpPr>
        <p:spPr>
          <a:xfrm>
            <a:off x="2479964" y="3708400"/>
            <a:ext cx="376500" cy="616500"/>
          </a:xfrm>
          <a:prstGeom prst="ellipse">
            <a:avLst/>
          </a:prstGeom>
          <a:noFill/>
          <a:ln cap="flat" cmpd="sng" w="19050">
            <a:solidFill>
              <a:srgbClr val="7A78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7" name="Google Shape;697;p72"/>
          <p:cNvSpPr/>
          <p:nvPr/>
        </p:nvSpPr>
        <p:spPr>
          <a:xfrm>
            <a:off x="3830782" y="3708400"/>
            <a:ext cx="376500" cy="616500"/>
          </a:xfrm>
          <a:prstGeom prst="ellipse">
            <a:avLst/>
          </a:prstGeom>
          <a:noFill/>
          <a:ln cap="flat" cmpd="sng" w="19050">
            <a:solidFill>
              <a:srgbClr val="7A78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3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3"/>
          <p:cNvSpPr txBox="1"/>
          <p:nvPr>
            <p:ph type="title"/>
          </p:nvPr>
        </p:nvSpPr>
        <p:spPr>
          <a:xfrm>
            <a:off x="574675" y="213125"/>
            <a:ext cx="7556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1.8 </a:t>
            </a:r>
            <a:r>
              <a:rPr lang="en-US"/>
              <a:t>Chemical Reactivity </a:t>
            </a:r>
            <a:endParaRPr/>
          </a:p>
        </p:txBody>
      </p:sp>
      <p:sp>
        <p:nvSpPr>
          <p:cNvPr id="703" name="Google Shape;703;p73"/>
          <p:cNvSpPr txBox="1"/>
          <p:nvPr>
            <p:ph idx="1" type="body"/>
          </p:nvPr>
        </p:nvSpPr>
        <p:spPr>
          <a:xfrm>
            <a:off x="13925" y="1008125"/>
            <a:ext cx="78864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Using Trends</a:t>
            </a:r>
            <a:endParaRPr sz="1700"/>
          </a:p>
          <a:p>
            <a:pPr indent="-30956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75"/>
              <a:buChar char="■"/>
            </a:pPr>
            <a:r>
              <a:rPr lang="en-US" sz="1700"/>
              <a:t>Reactivity tends to increase as you go down a group for metals and up a group for non-metals.</a:t>
            </a:r>
            <a:endParaRPr sz="1700"/>
          </a:p>
          <a:p>
            <a:pPr indent="-3365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1700"/>
              <a:t>The easier it is to remove an </a:t>
            </a:r>
            <a:r>
              <a:rPr lang="en-US" sz="1700"/>
              <a:t>electron</a:t>
            </a:r>
            <a:r>
              <a:rPr lang="en-US" sz="1700"/>
              <a:t> from a metal, the more reactive it is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1700"/>
              <a:t>The higher the electron affinity, the easier it is to add an electron, and the more reactive the nonmetal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1700"/>
              <a:t>Elements in the same group form similar compounds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1700"/>
              <a:t>MgCl</a:t>
            </a:r>
            <a:r>
              <a:rPr baseline="-25000" lang="en-US" sz="1700"/>
              <a:t>2</a:t>
            </a:r>
            <a:r>
              <a:rPr lang="en-US" sz="1700"/>
              <a:t> and MgBr</a:t>
            </a:r>
            <a:r>
              <a:rPr baseline="-25000" lang="en-US" sz="1700"/>
              <a:t>2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-US" sz="1700"/>
              <a:t>Charges are based on the number of valence electrons and location on the periodic table</a:t>
            </a:r>
            <a:endParaRPr sz="1700"/>
          </a:p>
        </p:txBody>
      </p:sp>
      <p:pic>
        <p:nvPicPr>
          <p:cNvPr descr="Screen Shot 2016-04-09 at 3.36.48 PM.png" id="704" name="Google Shape;70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025" y="3951325"/>
            <a:ext cx="1951500" cy="20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73"/>
          <p:cNvSpPr txBox="1"/>
          <p:nvPr/>
        </p:nvSpPr>
        <p:spPr>
          <a:xfrm>
            <a:off x="-1825" y="6400350"/>
            <a:ext cx="90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trends in the reactivity of elements and periodicity</a:t>
            </a: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6" name="Google Shape;70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025" y="3951325"/>
            <a:ext cx="3494813" cy="23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Overview of Unit 1</a:t>
            </a:r>
            <a:endParaRPr/>
          </a:p>
        </p:txBody>
      </p:sp>
      <p:sp>
        <p:nvSpPr>
          <p:cNvPr id="524" name="Google Shape;524;p56"/>
          <p:cNvSpPr txBox="1"/>
          <p:nvPr>
            <p:ph idx="1" type="body"/>
          </p:nvPr>
        </p:nvSpPr>
        <p:spPr>
          <a:xfrm>
            <a:off x="205325" y="1505750"/>
            <a:ext cx="8185800" cy="462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1.1 Molar Mass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1.2 Mass Spectroscopy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1.3 Elemental Composition of Pure Substances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1.4 Composition of Mixtures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1.5 Atomic Structure and Electron Configurations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1.6 Photoelectron Spectroscopy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1.7 Periodic Trends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1.8 Valence Electrons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74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Bonding and Electronegativity</a:t>
            </a:r>
            <a:endParaRPr/>
          </a:p>
        </p:txBody>
      </p:sp>
      <p:sp>
        <p:nvSpPr>
          <p:cNvPr id="712" name="Google Shape;712;p74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butane.chem.uiuc.edu/cyerkes/chem102ae_fa08/homepage/Chem102AEFa07/Lecture_Notes_102/Lecture%2012%20_files/image24.gif" id="713" name="Google Shape;71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151" y="2402440"/>
            <a:ext cx="8116956" cy="3153126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4"/>
          <p:cNvSpPr txBox="1"/>
          <p:nvPr/>
        </p:nvSpPr>
        <p:spPr>
          <a:xfrm>
            <a:off x="963571" y="1100308"/>
            <a:ext cx="7216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Differences in electronegativities lead to different types of bonding*: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	 0.0 – 0.4: Bond is generally considered nonpolar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	 0.5 – 1.7: Bond is generally considered polar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	 		&gt; 1.7: Bond is generally considered ionic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74"/>
          <p:cNvSpPr txBox="1"/>
          <p:nvPr/>
        </p:nvSpPr>
        <p:spPr>
          <a:xfrm>
            <a:off x="755374" y="5555566"/>
            <a:ext cx="757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Electronegativities are assigned values and are relative to fluorine. Electronegativity is a function of shielding / effective nuclear charge.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*Values presented are one possibility – other scales exist.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75"/>
          <p:cNvPicPr preferRelativeResize="0"/>
          <p:nvPr/>
        </p:nvPicPr>
        <p:blipFill rotWithShape="1">
          <a:blip r:embed="rId3">
            <a:alphaModFix/>
          </a:blip>
          <a:srcRect b="6864" l="0" r="0" t="0"/>
          <a:stretch/>
        </p:blipFill>
        <p:spPr>
          <a:xfrm>
            <a:off x="1953300" y="121725"/>
            <a:ext cx="5339076" cy="6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76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Ranking Bond Polarity</a:t>
            </a:r>
            <a:endParaRPr/>
          </a:p>
        </p:txBody>
      </p:sp>
      <p:sp>
        <p:nvSpPr>
          <p:cNvPr id="727" name="Google Shape;727;p76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solution" id="728" name="Google Shape;72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749" y="1313123"/>
            <a:ext cx="6828321" cy="4228134"/>
          </a:xfrm>
          <a:prstGeom prst="rect">
            <a:avLst/>
          </a:prstGeom>
          <a:solidFill>
            <a:srgbClr val="000000"/>
          </a:solidFill>
          <a:ln cap="sq" cmpd="sng" w="4445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sp>
        <p:nvSpPr>
          <p:cNvPr id="729" name="Google Shape;729;p76"/>
          <p:cNvSpPr/>
          <p:nvPr/>
        </p:nvSpPr>
        <p:spPr>
          <a:xfrm>
            <a:off x="671091" y="4174435"/>
            <a:ext cx="6828300" cy="1366800"/>
          </a:xfrm>
          <a:prstGeom prst="rect">
            <a:avLst/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 txBox="1"/>
          <p:nvPr>
            <p:ph type="title"/>
          </p:nvPr>
        </p:nvSpPr>
        <p:spPr>
          <a:xfrm>
            <a:off x="498524" y="1737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1.1 </a:t>
            </a:r>
            <a:r>
              <a:rPr lang="en-US"/>
              <a:t>Mole Calculations</a:t>
            </a:r>
            <a:endParaRPr/>
          </a:p>
        </p:txBody>
      </p:sp>
      <p:sp>
        <p:nvSpPr>
          <p:cNvPr id="530" name="Google Shape;530;p57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272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531" name="Google Shape;531;p57"/>
          <p:cNvSpPr txBox="1"/>
          <p:nvPr>
            <p:ph idx="2" type="body"/>
          </p:nvPr>
        </p:nvSpPr>
        <p:spPr>
          <a:xfrm>
            <a:off x="210065" y="968854"/>
            <a:ext cx="6586151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 mole = 6.02 x 10</a:t>
            </a:r>
            <a:r>
              <a:rPr baseline="30000" lang="en-US"/>
              <a:t>23</a:t>
            </a:r>
            <a:r>
              <a:rPr lang="en-US"/>
              <a:t> representative particles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 mole = molar mass of a substance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1 mole = 22.4 L of a gas at STP</a:t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457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532" name="Google Shape;532;p57"/>
          <p:cNvSpPr txBox="1"/>
          <p:nvPr/>
        </p:nvSpPr>
        <p:spPr>
          <a:xfrm>
            <a:off x="8090622" y="-75971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3" name="Google Shape;533;p57"/>
          <p:cNvSpPr txBox="1"/>
          <p:nvPr/>
        </p:nvSpPr>
        <p:spPr>
          <a:xfrm>
            <a:off x="8148566" y="1788699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Rockwel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4"/>
              </a:rPr>
              <a:t>Video</a:t>
            </a:r>
            <a:endParaRPr b="0" i="0" sz="1800" u="sng" cap="none" strike="noStrike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5"/>
            </a:endParaRPr>
          </a:p>
        </p:txBody>
      </p:sp>
      <p:pic>
        <p:nvPicPr>
          <p:cNvPr id="534" name="Google Shape;534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4744" y="2148689"/>
            <a:ext cx="6499654" cy="342815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7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Calculate quantities of a substance or its relative number of particles using dimensional analysis and the mole concept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8"/>
          <p:cNvPicPr preferRelativeResize="0"/>
          <p:nvPr/>
        </p:nvPicPr>
        <p:blipFill rotWithShape="1">
          <a:blip r:embed="rId3">
            <a:alphaModFix/>
          </a:blip>
          <a:srcRect b="26387" l="0" r="0" t="25546"/>
          <a:stretch/>
        </p:blipFill>
        <p:spPr>
          <a:xfrm>
            <a:off x="5248150" y="5661150"/>
            <a:ext cx="3659814" cy="4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8"/>
          <p:cNvSpPr txBox="1"/>
          <p:nvPr>
            <p:ph type="title"/>
          </p:nvPr>
        </p:nvSpPr>
        <p:spPr>
          <a:xfrm>
            <a:off x="498474" y="1792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1.2 Mass Spectrometry - evidence for isotopes</a:t>
            </a:r>
            <a:endParaRPr/>
          </a:p>
        </p:txBody>
      </p:sp>
      <p:sp>
        <p:nvSpPr>
          <p:cNvPr id="542" name="Google Shape;542;p58"/>
          <p:cNvSpPr txBox="1"/>
          <p:nvPr>
            <p:ph idx="1" type="body"/>
          </p:nvPr>
        </p:nvSpPr>
        <p:spPr>
          <a:xfrm>
            <a:off x="4707225" y="1885825"/>
            <a:ext cx="4360500" cy="3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lang="en-US"/>
              <a:t>Mass spectrometry shows</a:t>
            </a:r>
            <a:endParaRPr b="1"/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rPr b="1" lang="en-US"/>
              <a:t> that elements have isotopes</a:t>
            </a:r>
            <a:endParaRPr b="1"/>
          </a:p>
          <a:p>
            <a:pPr indent="-222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■"/>
            </a:pPr>
            <a:r>
              <a:rPr lang="en-US" sz="1700"/>
              <a:t>The mass spectrum of a sample containing a single element can be used to determine the identity of the isotopes of that element and the relative abundance of each isotope in nature. </a:t>
            </a:r>
            <a:endParaRPr sz="1700"/>
          </a:p>
          <a:p>
            <a:pPr indent="-222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■"/>
            </a:pPr>
            <a:r>
              <a:rPr lang="en-US" sz="1700"/>
              <a:t>The average atomic mass of an element can be estimated from the weighted average of the isotopic masses using the mass of each isotope and its relative abundance.</a:t>
            </a:r>
            <a:endParaRPr sz="1700"/>
          </a:p>
        </p:txBody>
      </p:sp>
      <p:sp>
        <p:nvSpPr>
          <p:cNvPr id="543" name="Google Shape;543;p58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Explain the quantitative relationship between the mass spectrum of an element and the masses of the element’s isotopes.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8"/>
          <p:cNvSpPr txBox="1"/>
          <p:nvPr/>
        </p:nvSpPr>
        <p:spPr>
          <a:xfrm>
            <a:off x="238650" y="4879075"/>
            <a:ext cx="425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Rockwell"/>
                <a:ea typeface="Rockwell"/>
                <a:cs typeface="Rockwell"/>
                <a:sym typeface="Rockwell"/>
              </a:rPr>
              <a:t>For this mass spectrum of zirconium, we can tell it’s mass spec </a:t>
            </a:r>
            <a:r>
              <a:rPr i="1" lang="en-US">
                <a:latin typeface="Rockwell"/>
                <a:ea typeface="Rockwell"/>
                <a:cs typeface="Rockwell"/>
                <a:sym typeface="Rockwell"/>
              </a:rPr>
              <a:t>because</a:t>
            </a:r>
            <a:r>
              <a:rPr i="1" lang="en-US">
                <a:latin typeface="Rockwell"/>
                <a:ea typeface="Rockwell"/>
                <a:cs typeface="Rockwell"/>
                <a:sym typeface="Rockwell"/>
              </a:rPr>
              <a:t> we see </a:t>
            </a:r>
            <a:r>
              <a:rPr i="1" lang="en-US">
                <a:latin typeface="Rockwell"/>
                <a:ea typeface="Rockwell"/>
                <a:cs typeface="Rockwell"/>
                <a:sym typeface="Rockwell"/>
              </a:rPr>
              <a:t>abundance on the y-axis and mass or mass/charge on the x-axis. </a:t>
            </a:r>
            <a:endParaRPr i="1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45" name="Google Shape;545;p58"/>
          <p:cNvPicPr preferRelativeResize="0"/>
          <p:nvPr/>
        </p:nvPicPr>
        <p:blipFill rotWithShape="1">
          <a:blip r:embed="rId4">
            <a:alphaModFix/>
          </a:blip>
          <a:srcRect b="0" l="24596" r="27764" t="0"/>
          <a:stretch/>
        </p:blipFill>
        <p:spPr>
          <a:xfrm>
            <a:off x="717200" y="1532850"/>
            <a:ext cx="2834025" cy="33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9"/>
          <p:cNvSpPr txBox="1"/>
          <p:nvPr>
            <p:ph type="title"/>
          </p:nvPr>
        </p:nvSpPr>
        <p:spPr>
          <a:xfrm>
            <a:off x="498525" y="173722"/>
            <a:ext cx="75564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 sz="3500"/>
              <a:t>1.3 Ratio of Masses in a Pure Sample</a:t>
            </a:r>
            <a:endParaRPr sz="3500"/>
          </a:p>
        </p:txBody>
      </p:sp>
      <p:sp>
        <p:nvSpPr>
          <p:cNvPr id="551" name="Google Shape;551;p59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272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552" name="Google Shape;552;p59"/>
          <p:cNvSpPr txBox="1"/>
          <p:nvPr>
            <p:ph idx="2" type="body"/>
          </p:nvPr>
        </p:nvSpPr>
        <p:spPr>
          <a:xfrm>
            <a:off x="4534675" y="1496000"/>
            <a:ext cx="41505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All elements and molecules are made up of atoms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Substances with the same atomic makeup will have same average masses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ratio of masses in any pure sample is always the same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Molecules with the same atomic makeup (ex: H</a:t>
            </a:r>
            <a:r>
              <a:rPr baseline="-25000" lang="en-US"/>
              <a:t>2</a:t>
            </a:r>
            <a:r>
              <a:rPr lang="en-US"/>
              <a:t>O) will have the same ratio of average atomic masses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O</a:t>
            </a:r>
            <a:r>
              <a:rPr baseline="-25000" lang="en-US"/>
              <a:t>2</a:t>
            </a:r>
            <a:r>
              <a:rPr lang="en-US"/>
              <a:t> ratio would be different than H</a:t>
            </a:r>
            <a:r>
              <a:rPr baseline="-25000" lang="en-US"/>
              <a:t>2</a:t>
            </a:r>
            <a:r>
              <a:rPr lang="en-US"/>
              <a:t>O due to the different chemical makeup</a:t>
            </a:r>
            <a:endParaRPr/>
          </a:p>
          <a:p>
            <a:pPr indent="457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pic>
        <p:nvPicPr>
          <p:cNvPr id="553" name="Google Shape;55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2" y="1948892"/>
            <a:ext cx="4643938" cy="309266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9"/>
          <p:cNvSpPr/>
          <p:nvPr/>
        </p:nvSpPr>
        <p:spPr>
          <a:xfrm>
            <a:off x="1136822" y="1289718"/>
            <a:ext cx="160637" cy="18073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5" name="Google Shape;555;p59"/>
          <p:cNvSpPr/>
          <p:nvPr/>
        </p:nvSpPr>
        <p:spPr>
          <a:xfrm>
            <a:off x="1334462" y="1284897"/>
            <a:ext cx="160637" cy="180736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6" name="Google Shape;556;p59"/>
          <p:cNvSpPr/>
          <p:nvPr/>
        </p:nvSpPr>
        <p:spPr>
          <a:xfrm>
            <a:off x="1151237" y="1048816"/>
            <a:ext cx="292443" cy="326038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7" name="Google Shape;557;p59"/>
          <p:cNvSpPr txBox="1"/>
          <p:nvPr/>
        </p:nvSpPr>
        <p:spPr>
          <a:xfrm>
            <a:off x="1684484" y="1008344"/>
            <a:ext cx="6158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558" name="Google Shape;558;p59"/>
          <p:cNvCxnSpPr>
            <a:stCxn id="556" idx="3"/>
          </p:cNvCxnSpPr>
          <p:nvPr/>
        </p:nvCxnSpPr>
        <p:spPr>
          <a:xfrm flipH="1">
            <a:off x="593164" y="1327107"/>
            <a:ext cx="600900" cy="1848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59" name="Google Shape;559;p59"/>
          <p:cNvCxnSpPr/>
          <p:nvPr/>
        </p:nvCxnSpPr>
        <p:spPr>
          <a:xfrm>
            <a:off x="1373612" y="1281165"/>
            <a:ext cx="143305" cy="193159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0" name="Google Shape;560;p59"/>
          <p:cNvCxnSpPr/>
          <p:nvPr/>
        </p:nvCxnSpPr>
        <p:spPr>
          <a:xfrm>
            <a:off x="1449765" y="1250045"/>
            <a:ext cx="850593" cy="199978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1" name="Google Shape;561;p59"/>
          <p:cNvCxnSpPr/>
          <p:nvPr/>
        </p:nvCxnSpPr>
        <p:spPr>
          <a:xfrm>
            <a:off x="1361631" y="1204227"/>
            <a:ext cx="1801699" cy="208267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2" name="Google Shape;562;p59"/>
          <p:cNvCxnSpPr/>
          <p:nvPr/>
        </p:nvCxnSpPr>
        <p:spPr>
          <a:xfrm>
            <a:off x="1378899" y="1130085"/>
            <a:ext cx="2647544" cy="211974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3" name="Google Shape;563;p59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Explain the quantitative relationship between the elemental composition by mass and the empirical formula of a pure substance.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0"/>
          <p:cNvSpPr txBox="1"/>
          <p:nvPr>
            <p:ph type="title"/>
          </p:nvPr>
        </p:nvSpPr>
        <p:spPr>
          <a:xfrm>
            <a:off x="498524" y="2499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1.3 Composition of Pure Substances and/or Mixtures</a:t>
            </a:r>
            <a:endParaRPr/>
          </a:p>
        </p:txBody>
      </p:sp>
      <p:sp>
        <p:nvSpPr>
          <p:cNvPr id="569" name="Google Shape;569;p60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272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570" name="Google Shape;570;p60"/>
          <p:cNvSpPr txBox="1"/>
          <p:nvPr>
            <p:ph idx="2" type="body"/>
          </p:nvPr>
        </p:nvSpPr>
        <p:spPr>
          <a:xfrm>
            <a:off x="0" y="1631925"/>
            <a:ext cx="5393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Percent mass can be used to determine the composition of a substance</a:t>
            </a:r>
            <a:endParaRPr b="1"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% mass can also be used to find the empirical formula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The empirical formula is the simplest formula of a substance</a:t>
            </a:r>
            <a:endParaRPr b="1"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It is a ratio between the moles of each element in the substance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Quick steps to solve!</a:t>
            </a:r>
            <a:endParaRPr/>
          </a:p>
          <a:p>
            <a:pPr indent="-22860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% to mass, mass to moles, divide by the smallest and multiply ‘til whole!)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molecular formula is the actual formula of a substance</a:t>
            </a:r>
            <a:endParaRPr/>
          </a:p>
          <a:p>
            <a:pPr indent="-228600" lvl="2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It is a whole number multiple of the empirical formula</a:t>
            </a:r>
            <a:endParaRPr/>
          </a:p>
          <a:p>
            <a:pPr indent="-142875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457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pic>
        <p:nvPicPr>
          <p:cNvPr id="571" name="Google Shape;57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925" y="2077375"/>
            <a:ext cx="3791750" cy="21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0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Explain the quantitative relationship between the elemental composition by mass and the empirical formula of a pure substance.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820" y="1105807"/>
            <a:ext cx="3561831" cy="4749108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61"/>
          <p:cNvSpPr txBox="1"/>
          <p:nvPr>
            <p:ph type="title"/>
          </p:nvPr>
        </p:nvSpPr>
        <p:spPr>
          <a:xfrm>
            <a:off x="498524" y="17371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 sz="3500"/>
              <a:t>1.4 Identifying Purity of a Substance</a:t>
            </a:r>
            <a:endParaRPr sz="3500"/>
          </a:p>
        </p:txBody>
      </p:sp>
      <p:sp>
        <p:nvSpPr>
          <p:cNvPr id="579" name="Google Shape;579;p61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2725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580" name="Google Shape;580;p61"/>
          <p:cNvSpPr txBox="1"/>
          <p:nvPr>
            <p:ph idx="2" type="body"/>
          </p:nvPr>
        </p:nvSpPr>
        <p:spPr>
          <a:xfrm>
            <a:off x="4092901" y="1163825"/>
            <a:ext cx="413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Impurities in a substance can change the percent composition by mass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If more of a certain element is added from an impurity, then the percent mass of that element will increase and vice versa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When heating a hydrate, the substance is heated several times to ensure the water is driven off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Then you are simply left with the pure substance and no excess water</a:t>
            </a:r>
            <a:endParaRPr/>
          </a:p>
          <a:p>
            <a:pPr indent="-1428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581" name="Google Shape;581;p61"/>
          <p:cNvSpPr txBox="1"/>
          <p:nvPr/>
        </p:nvSpPr>
        <p:spPr>
          <a:xfrm>
            <a:off x="8065720" y="-62015"/>
            <a:ext cx="97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Source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2" name="Google Shape;582;p61"/>
          <p:cNvSpPr txBox="1"/>
          <p:nvPr/>
        </p:nvSpPr>
        <p:spPr>
          <a:xfrm>
            <a:off x="8137627" y="1788699"/>
            <a:ext cx="89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50"/>
              <a:buFont typeface="Rockwel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Rockwell"/>
                <a:ea typeface="Rockwell"/>
                <a:cs typeface="Rockwell"/>
                <a:sym typeface="Rockwell"/>
                <a:hlinkClick r:id="rId5"/>
              </a:rPr>
              <a:t>Video</a:t>
            </a:r>
            <a:endParaRPr b="0" i="0" sz="1800" u="sng" cap="none" strike="noStrike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6"/>
            </a:endParaRPr>
          </a:p>
        </p:txBody>
      </p:sp>
      <p:sp>
        <p:nvSpPr>
          <p:cNvPr id="583" name="Google Shape;583;p61"/>
          <p:cNvSpPr txBox="1"/>
          <p:nvPr/>
        </p:nvSpPr>
        <p:spPr>
          <a:xfrm>
            <a:off x="4414026" y="5424755"/>
            <a:ext cx="641144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4" name="Google Shape;584;p61"/>
          <p:cNvSpPr txBox="1"/>
          <p:nvPr/>
        </p:nvSpPr>
        <p:spPr>
          <a:xfrm>
            <a:off x="-1825" y="6247950"/>
            <a:ext cx="906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Explain the quantitative relationship between the elemental composition by mass and the composition of substances in a mixture.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2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Rockwell"/>
              <a:buNone/>
            </a:pPr>
            <a:r>
              <a:rPr lang="en-US">
                <a:solidFill>
                  <a:srgbClr val="00B0F0"/>
                </a:solidFill>
              </a:rPr>
              <a:t>1.4 Elemental Analysis: </a:t>
            </a:r>
            <a:r>
              <a:rPr lang="en-US">
                <a:solidFill>
                  <a:srgbClr val="00B0F0"/>
                </a:solidFill>
              </a:rPr>
              <a:t>Gravimetric Analysis</a:t>
            </a:r>
            <a:br>
              <a:rPr lang="en-US">
                <a:solidFill>
                  <a:srgbClr val="00B0F0"/>
                </a:solidFill>
              </a:rPr>
            </a:br>
            <a:endParaRPr>
              <a:solidFill>
                <a:srgbClr val="00B0F0"/>
              </a:solidFill>
            </a:endParaRPr>
          </a:p>
        </p:txBody>
      </p:sp>
      <p:sp>
        <p:nvSpPr>
          <p:cNvPr id="590" name="Google Shape;590;p62"/>
          <p:cNvSpPr txBox="1"/>
          <p:nvPr>
            <p:ph idx="1" type="body"/>
          </p:nvPr>
        </p:nvSpPr>
        <p:spPr>
          <a:xfrm>
            <a:off x="35075" y="1593175"/>
            <a:ext cx="3567900" cy="3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b="1" lang="en-US" sz="1400"/>
              <a:t>What It Determines:  </a:t>
            </a:r>
            <a:endParaRPr b="1"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amount of analyte by mass measurements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% composition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empirical formulas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b="1" lang="en-US" sz="1400"/>
              <a:t>How It Can Be Done:  </a:t>
            </a:r>
            <a:endParaRPr b="1"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Dehydration of a hydrate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Forming a precipitate, which is then isolated and massed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b="1" lang="en-US" sz="1400"/>
              <a:t>Analysis:</a:t>
            </a:r>
            <a:endParaRPr b="1"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Remember to ALWAYS go to moles!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Char char="■"/>
            </a:pPr>
            <a:r>
              <a:rPr lang="en-US" sz="1400"/>
              <a:t>use mole ratios to convert between various components</a:t>
            </a:r>
            <a:endParaRPr sz="1600"/>
          </a:p>
        </p:txBody>
      </p:sp>
      <p:graphicFrame>
        <p:nvGraphicFramePr>
          <p:cNvPr id="591" name="Google Shape;591;p62"/>
          <p:cNvGraphicFramePr/>
          <p:nvPr/>
        </p:nvGraphicFramePr>
        <p:xfrm>
          <a:off x="-4" y="538878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{24181D8C-6CCC-4B07-ACEE-69A17C577308}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Possible Source of Error</a:t>
                      </a:r>
                      <a:endParaRPr b="1" sz="1600" u="none" cap="none" strike="noStrike"/>
                    </a:p>
                  </a:txBody>
                  <a:tcPr marT="45725" marB="45725" marR="91450" marL="91450">
                    <a:solidFill>
                      <a:srgbClr val="B660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u="none" cap="none" strike="noStrike"/>
                        <a:t>Contamination in solid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u="none" cap="none" strike="noStrike"/>
                        <a:t>Incomplete Precipitation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u="none" cap="none" strike="noStrike"/>
                        <a:t>Solid not fully dehydrated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/>
                        <a:t>Impact on Results</a:t>
                      </a:r>
                      <a:endParaRPr b="1" sz="1600" u="none" cap="none" strike="noStrike"/>
                    </a:p>
                  </a:txBody>
                  <a:tcPr marT="45725" marB="45725" marR="91450" marL="91450">
                    <a:solidFill>
                      <a:srgbClr val="B660B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measured mass too large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ckwell"/>
                        <a:buNone/>
                      </a:pPr>
                      <a:r>
                        <a:rPr lang="en-US" sz="1400" u="none" cap="none" strike="noStrike"/>
                        <a:t>Lose ion in filtrate – mass too small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measured mass too large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Gravimetric4.png" id="592" name="Google Shape;59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5773" y="2000542"/>
            <a:ext cx="2719025" cy="26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2"/>
          <p:cNvPicPr preferRelativeResize="0"/>
          <p:nvPr/>
        </p:nvPicPr>
        <p:blipFill rotWithShape="1">
          <a:blip r:embed="rId4">
            <a:alphaModFix/>
          </a:blip>
          <a:srcRect b="7972" l="0" r="7011" t="18604"/>
          <a:stretch/>
        </p:blipFill>
        <p:spPr>
          <a:xfrm>
            <a:off x="4571997" y="1951313"/>
            <a:ext cx="308152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75935" y="2065953"/>
            <a:ext cx="390282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2"/>
          <p:cNvPicPr preferRelativeResize="0"/>
          <p:nvPr/>
        </p:nvPicPr>
        <p:blipFill rotWithShape="1">
          <a:blip r:embed="rId6">
            <a:alphaModFix/>
          </a:blip>
          <a:srcRect b="0" l="0" r="5338" t="0"/>
          <a:stretch/>
        </p:blipFill>
        <p:spPr>
          <a:xfrm>
            <a:off x="3723631" y="2091220"/>
            <a:ext cx="4036576" cy="260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3"/>
          <p:cNvSpPr txBox="1"/>
          <p:nvPr>
            <p:ph type="title"/>
          </p:nvPr>
        </p:nvSpPr>
        <p:spPr>
          <a:xfrm>
            <a:off x="498474" y="163261"/>
            <a:ext cx="7556313" cy="114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1.5 Electronic Structure of the Atom: Electron Configurations</a:t>
            </a:r>
            <a:endParaRPr/>
          </a:p>
        </p:txBody>
      </p:sp>
      <p:pic>
        <p:nvPicPr>
          <p:cNvPr descr="Electron Config 1-11.png" id="601" name="Google Shape;601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643" l="0" r="0" t="-1596"/>
          <a:stretch/>
        </p:blipFill>
        <p:spPr>
          <a:xfrm>
            <a:off x="52401" y="1851525"/>
            <a:ext cx="4177500" cy="37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63"/>
          <p:cNvSpPr txBox="1"/>
          <p:nvPr>
            <p:ph idx="2" type="body"/>
          </p:nvPr>
        </p:nvSpPr>
        <p:spPr>
          <a:xfrm>
            <a:off x="4247475" y="1775325"/>
            <a:ext cx="4896600" cy="48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■"/>
            </a:pPr>
            <a:r>
              <a:rPr lang="en-US" sz="1700"/>
              <a:t>Electrons in occupy orbitals whose energy level depends on the nuclear charge and average distance to the nucleus</a:t>
            </a:r>
            <a:endParaRPr sz="1700"/>
          </a:p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■"/>
            </a:pPr>
            <a:r>
              <a:rPr lang="en-US" sz="1700"/>
              <a:t>E</a:t>
            </a:r>
            <a:r>
              <a:rPr lang="en-US" sz="1700"/>
              <a:t>lectrons can be thought of as being in “shells (energy levels)” and “subshells (sublevels).</a:t>
            </a:r>
            <a:endParaRPr sz="1700"/>
          </a:p>
          <a:p>
            <a:pPr indent="-30162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■"/>
            </a:pPr>
            <a:r>
              <a:rPr lang="en-US" sz="1600"/>
              <a:t>Inner electrons are called core electrons, and outer electrons are called valence electrons.</a:t>
            </a:r>
            <a:endParaRPr sz="1600"/>
          </a:p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Char char="■"/>
            </a:pPr>
            <a:r>
              <a:rPr lang="en-US" sz="1700"/>
              <a:t>Electron configurations &amp; orbital diagrams indicate the arrangement of electrons with </a:t>
            </a:r>
            <a:r>
              <a:rPr b="1" lang="en-US" sz="1700" u="sng"/>
              <a:t>the lowest energy</a:t>
            </a:r>
            <a:r>
              <a:rPr lang="en-US" sz="1700"/>
              <a:t>:</a:t>
            </a:r>
            <a:endParaRPr sz="1700"/>
          </a:p>
          <a:p>
            <a:pPr indent="-2159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■"/>
            </a:pPr>
            <a:r>
              <a:rPr lang="en-US" sz="1600"/>
              <a:t>Electrons occupy lowest available energy levels</a:t>
            </a:r>
            <a:endParaRPr sz="1600"/>
          </a:p>
          <a:p>
            <a:pPr indent="-2159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■"/>
            </a:pPr>
            <a:r>
              <a:rPr lang="en-US" sz="1600"/>
              <a:t>A maximum of two electrons may occupy an energy level</a:t>
            </a:r>
            <a:endParaRPr sz="1600"/>
          </a:p>
          <a:p>
            <a:pPr indent="-21590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50"/>
              <a:buChar char="■"/>
            </a:pPr>
            <a:r>
              <a:rPr lang="en-US" sz="1600"/>
              <a:t>In orbitals of equal energy, electrons maximize parallel unpaired spins</a:t>
            </a:r>
            <a:endParaRPr sz="1600"/>
          </a:p>
        </p:txBody>
      </p:sp>
      <p:sp>
        <p:nvSpPr>
          <p:cNvPr id="603" name="Google Shape;603;p63"/>
          <p:cNvSpPr txBox="1"/>
          <p:nvPr/>
        </p:nvSpPr>
        <p:spPr>
          <a:xfrm>
            <a:off x="-1825" y="6400350"/>
            <a:ext cx="906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Represent the electron configuration of an element or ions of an element using the Aufbau principle.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