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3" r:id="rId2"/>
    <p:sldId id="257" r:id="rId3"/>
    <p:sldId id="30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E6FF-AEA0-A847-A801-CC8543C01924}" type="datetimeFigureOut">
              <a:rPr lang="en-US" smtClean="0"/>
              <a:t>3/24/13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EF64-0DF3-C843-A69E-9CFC63E0D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50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E6FF-AEA0-A847-A801-CC8543C01924}" type="datetimeFigureOut">
              <a:rPr lang="en-US" smtClean="0"/>
              <a:t>3/24/13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EF64-0DF3-C843-A69E-9CFC63E0D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49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E6FF-AEA0-A847-A801-CC8543C01924}" type="datetimeFigureOut">
              <a:rPr lang="en-US" smtClean="0"/>
              <a:t>3/24/13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EF64-0DF3-C843-A69E-9CFC63E0D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53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E6FF-AEA0-A847-A801-CC8543C01924}" type="datetimeFigureOut">
              <a:rPr lang="en-US" smtClean="0"/>
              <a:t>3/24/13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EF64-0DF3-C843-A69E-9CFC63E0D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5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E6FF-AEA0-A847-A801-CC8543C01924}" type="datetimeFigureOut">
              <a:rPr lang="en-US" smtClean="0"/>
              <a:t>3/24/13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EF64-0DF3-C843-A69E-9CFC63E0D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1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E6FF-AEA0-A847-A801-CC8543C01924}" type="datetimeFigureOut">
              <a:rPr lang="en-US" smtClean="0"/>
              <a:t>3/24/13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EF64-0DF3-C843-A69E-9CFC63E0D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91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E6FF-AEA0-A847-A801-CC8543C01924}" type="datetimeFigureOut">
              <a:rPr lang="en-US" smtClean="0"/>
              <a:t>3/24/13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EF64-0DF3-C843-A69E-9CFC63E0D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92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E6FF-AEA0-A847-A801-CC8543C01924}" type="datetimeFigureOut">
              <a:rPr lang="en-US" smtClean="0"/>
              <a:t>3/24/13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EF64-0DF3-C843-A69E-9CFC63E0D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10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E6FF-AEA0-A847-A801-CC8543C01924}" type="datetimeFigureOut">
              <a:rPr lang="en-US" smtClean="0"/>
              <a:t>3/24/13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EF64-0DF3-C843-A69E-9CFC63E0D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79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E6FF-AEA0-A847-A801-CC8543C01924}" type="datetimeFigureOut">
              <a:rPr lang="en-US" smtClean="0"/>
              <a:t>3/24/13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EF64-0DF3-C843-A69E-9CFC63E0D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26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E6FF-AEA0-A847-A801-CC8543C01924}" type="datetimeFigureOut">
              <a:rPr lang="en-US" smtClean="0"/>
              <a:t>3/24/13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8EF64-0DF3-C843-A69E-9CFC63E0D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25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FE6FF-AEA0-A847-A801-CC8543C01924}" type="datetimeFigureOut">
              <a:rPr lang="en-US" smtClean="0"/>
              <a:t>3/24/13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8EF64-0DF3-C843-A69E-9CFC63E0D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4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hyperlink" Target="http://pubs.usgs.gov/fs/FS-130-01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4503"/>
            <a:ext cx="8229600" cy="2841095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 Black"/>
                <a:cs typeface="Arial Black"/>
              </a:rPr>
              <a:t>UNIT 8:</a:t>
            </a:r>
            <a:br>
              <a:rPr lang="en-US" b="1" dirty="0" smtClean="0">
                <a:latin typeface="Arial Black"/>
                <a:cs typeface="Arial Black"/>
              </a:rPr>
            </a:br>
            <a:r>
              <a:rPr lang="en-US" b="1" dirty="0" smtClean="0">
                <a:latin typeface="Arial Black"/>
                <a:cs typeface="Arial Black"/>
              </a:rPr>
              <a:t>Water Pollution &amp; Other Issues</a:t>
            </a:r>
            <a:endParaRPr lang="en-US" b="1" dirty="0">
              <a:latin typeface="Arial Black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92133"/>
            <a:ext cx="8229600" cy="133403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AP Environmental Science</a:t>
            </a:r>
          </a:p>
          <a:p>
            <a:pPr marL="0" indent="0" algn="ctr">
              <a:buNone/>
            </a:pPr>
            <a:r>
              <a:rPr lang="en-US" dirty="0" smtClean="0"/>
              <a:t>Westlake High School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362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619ADD3-0F13-47AF-8CFA-ECF40864DEEF}" type="slidenum">
              <a:rPr lang="en-US" smtClean="0">
                <a:latin typeface="Times New Roman" pitchFamily="18" charset="0"/>
              </a:rPr>
              <a:pPr/>
              <a:t>10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Thermal Pollution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Thermal pollution </a:t>
            </a:r>
            <a:r>
              <a:rPr lang="en-US" smtClean="0"/>
              <a:t>is dumping water into a river, lake, or sea that is either much warmer or much colder than normal.</a:t>
            </a:r>
          </a:p>
          <a:p>
            <a:pPr lvl="1" eaLnBrk="1" hangingPunct="1"/>
            <a:r>
              <a:rPr lang="en-US" smtClean="0"/>
              <a:t>Oxygen levels in water decreases as temperatures increase. </a:t>
            </a:r>
          </a:p>
        </p:txBody>
      </p:sp>
    </p:spTree>
    <p:extLst>
      <p:ext uri="{BB962C8B-B14F-4D97-AF65-F5344CB8AC3E}">
        <p14:creationId xmlns:p14="http://schemas.microsoft.com/office/powerpoint/2010/main" val="1598848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Groundwater Contamination</a:t>
            </a:r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Groundwater is highly susceptible to pollution due to its location underground.</a:t>
            </a:r>
          </a:p>
          <a:p>
            <a:r>
              <a:rPr lang="en-US" smtClean="0"/>
              <a:t>Example sources:</a:t>
            </a:r>
          </a:p>
          <a:p>
            <a:pPr lvl="2"/>
            <a:r>
              <a:rPr lang="en-US" smtClean="0"/>
              <a:t>Leftover mining waste</a:t>
            </a:r>
          </a:p>
          <a:p>
            <a:pPr lvl="2"/>
            <a:r>
              <a:rPr lang="en-US" smtClean="0"/>
              <a:t>Radioactive waste</a:t>
            </a:r>
          </a:p>
          <a:p>
            <a:pPr lvl="2"/>
            <a:r>
              <a:rPr lang="en-US" smtClean="0"/>
              <a:t>Organic waste (manure)</a:t>
            </a:r>
          </a:p>
          <a:p>
            <a:pPr lvl="2"/>
            <a:r>
              <a:rPr lang="en-US" smtClean="0"/>
              <a:t>Unsealed municipal waste (landfills)</a:t>
            </a:r>
          </a:p>
          <a:p>
            <a:pPr lvl="2"/>
            <a:r>
              <a:rPr lang="en-US" smtClean="0"/>
              <a:t>Electricity generation waste (fossil fuels)</a:t>
            </a:r>
          </a:p>
          <a:p>
            <a:pPr lvl="2"/>
            <a:r>
              <a:rPr lang="en-US" smtClean="0"/>
              <a:t>Oil and gas drilling</a:t>
            </a: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9DA7DE5-E21D-42CC-8F0D-15E71AA60846}" type="slidenum">
              <a:rPr lang="en-US" smtClean="0">
                <a:latin typeface="Times New Roman" pitchFamily="18" charset="0"/>
              </a:rPr>
              <a:pPr/>
              <a:t>11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68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660F80A-1D73-4B9C-81D9-8A018C40E27D}" type="slidenum">
              <a:rPr lang="en-US" smtClean="0">
                <a:latin typeface="Times New Roman" pitchFamily="18" charset="0"/>
              </a:rPr>
              <a:pPr/>
              <a:t>12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Groundwater Pollution</a:t>
            </a:r>
          </a:p>
        </p:txBody>
      </p:sp>
      <p:pic>
        <p:nvPicPr>
          <p:cNvPr id="64515" name="Picture 4" descr=" 10_26.jpg                                                      000FB263&#10;new_server                     BA94D705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17650"/>
            <a:ext cx="8839200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4452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Hydraulic Fracturing</a:t>
            </a: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Hydraulic fracturing</a:t>
            </a:r>
            <a:r>
              <a:rPr lang="en-US" smtClean="0"/>
              <a:t>, or “fracking”, is a controversial technique used to extract natural gas from rock formations that are not very permeable.</a:t>
            </a:r>
          </a:p>
          <a:p>
            <a:pPr lvl="1"/>
            <a:r>
              <a:rPr lang="en-US" smtClean="0"/>
              <a:t>Examples:  Shale</a:t>
            </a:r>
          </a:p>
          <a:p>
            <a:pPr lvl="1">
              <a:buFont typeface="Wingdings" pitchFamily="2" charset="2"/>
              <a:buNone/>
            </a:pPr>
            <a:r>
              <a:rPr lang="en-US" smtClean="0"/>
              <a:t>and coal beds.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37C927D-D700-4D65-9EAC-CCB79FBC6CEC}" type="slidenum">
              <a:rPr lang="en-US" smtClean="0">
                <a:latin typeface="Times New Roman" pitchFamily="18" charset="0"/>
              </a:rPr>
              <a:pPr/>
              <a:t>13</a:t>
            </a:fld>
            <a:endParaRPr lang="en-US" smtClean="0">
              <a:latin typeface="Times New Roman" pitchFamily="18" charset="0"/>
            </a:endParaRPr>
          </a:p>
        </p:txBody>
      </p:sp>
      <p:pic>
        <p:nvPicPr>
          <p:cNvPr id="65540" name="Picture 2" descr="http://geology.com/rocks/pictures/sha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048000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9928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Natural Gas Deposits</a:t>
            </a:r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Fracturing has become an increasingly popular tool for extracting natural gas, especially with the discovery of the methane-rich Marcellus Shale.</a:t>
            </a: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0759C2C-ABCE-4924-80B7-4AABE1F4E115}" type="slidenum">
              <a:rPr lang="en-US" smtClean="0">
                <a:latin typeface="Times New Roman" pitchFamily="18" charset="0"/>
              </a:rPr>
              <a:pPr/>
              <a:t>14</a:t>
            </a:fld>
            <a:endParaRPr lang="en-US" smtClean="0">
              <a:latin typeface="Times New Roman" pitchFamily="18" charset="0"/>
            </a:endParaRPr>
          </a:p>
        </p:txBody>
      </p:sp>
      <p:pic>
        <p:nvPicPr>
          <p:cNvPr id="66564" name="Picture 2" descr="http://www.toxictortlitigationblog.com/uploads/image/marcellus-sha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322638"/>
            <a:ext cx="4419600" cy="353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2919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Fracturing Process</a:t>
            </a: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Fracturing fluid is pumped into a narrow hole drilled into the rock formation.</a:t>
            </a:r>
          </a:p>
          <a:p>
            <a:r>
              <a:rPr lang="en-US" smtClean="0"/>
              <a:t>The pressure created from this fluid causes the rock formation to crack.</a:t>
            </a:r>
          </a:p>
          <a:p>
            <a:r>
              <a:rPr lang="en-US" smtClean="0"/>
              <a:t>Sand is injected afterwards to fill the cracks, because it is more permeable and allows the methane to seep out.</a:t>
            </a:r>
          </a:p>
          <a:p>
            <a:pPr lvl="1"/>
            <a:r>
              <a:rPr lang="en-US" smtClean="0"/>
              <a:t>Most of the mixture injected into the rock formation is rock and sand, however…</a:t>
            </a: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445BB56-891B-49B7-9E6B-453E89441CA1}" type="slidenum">
              <a:rPr lang="en-US" smtClean="0">
                <a:latin typeface="Times New Roman" pitchFamily="18" charset="0"/>
              </a:rPr>
              <a:pPr/>
              <a:t>15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587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Fracturing Fluid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number of hazardous chemicals are also present in the fracturing fluid.  </a:t>
            </a:r>
          </a:p>
          <a:p>
            <a:pPr lvl="1"/>
            <a:r>
              <a:rPr lang="en-US" smtClean="0"/>
              <a:t>These include carcinogens and endocrine disruptors.</a:t>
            </a:r>
          </a:p>
          <a:p>
            <a:pPr lvl="1"/>
            <a:r>
              <a:rPr lang="en-US" smtClean="0"/>
              <a:t>In a study published in 2010, the EPA discovered contaminants in groundwater.</a:t>
            </a:r>
          </a:p>
          <a:p>
            <a:pPr lvl="1"/>
            <a:r>
              <a:rPr lang="en-US" smtClean="0"/>
              <a:t>The gas industry claims that it is impossible for these fluids to enter groundwater.  </a:t>
            </a: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A8351F5-2220-4785-AEB1-49C23DEDD707}" type="slidenum">
              <a:rPr lang="en-US" smtClean="0">
                <a:latin typeface="Times New Roman" pitchFamily="18" charset="0"/>
              </a:rPr>
              <a:pPr/>
              <a:t>16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497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2005 Energy Policy Act</a:t>
            </a: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EPA has been unable to investigate contamination due to fracturing for two reasons:</a:t>
            </a:r>
          </a:p>
          <a:p>
            <a:pPr marL="971550" lvl="1" indent="-514350">
              <a:buFont typeface="Arial" charset="0"/>
              <a:buAutoNum type="arabicPeriod"/>
            </a:pPr>
            <a:r>
              <a:rPr lang="en-US" smtClean="0"/>
              <a:t>The 2005 Energy Policy Act provides the industry exemption from the Clean Water and Drinking Water Acts.</a:t>
            </a:r>
          </a:p>
          <a:p>
            <a:pPr marL="971550" lvl="1" indent="-514350">
              <a:buFont typeface="Arial" charset="0"/>
              <a:buAutoNum type="arabicPeriod"/>
            </a:pPr>
            <a:r>
              <a:rPr lang="en-US" smtClean="0"/>
              <a:t>The specific chemicals used in fracturing are protected under copyright law as trade secrets.</a:t>
            </a: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619AEC5-737E-4CF0-9C62-98E1B6F32E27}" type="slidenum">
              <a:rPr lang="en-US" smtClean="0">
                <a:latin typeface="Times New Roman" pitchFamily="18" charset="0"/>
              </a:rPr>
              <a:pPr/>
              <a:t>17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480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Incidents Resulting from Fracturing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Methane gas has entered drinking water supplies in Dimock, PA.</a:t>
            </a:r>
          </a:p>
          <a:p>
            <a:pPr lvl="1"/>
            <a:r>
              <a:rPr lang="en-US" smtClean="0"/>
              <a:t>Caused a water well explosion.</a:t>
            </a:r>
          </a:p>
          <a:p>
            <a:r>
              <a:rPr lang="en-US" smtClean="0"/>
              <a:t>A well explosion in Clearfield, PA sent 35,000 gallons of fracturing fluid into the surrounding forests.</a:t>
            </a:r>
          </a:p>
          <a:p>
            <a:r>
              <a:rPr lang="en-US" smtClean="0"/>
              <a:t>Another well in Leroy, PA experienced a leak and entered the groundwater.</a:t>
            </a:r>
          </a:p>
          <a:p>
            <a:pPr>
              <a:buFontTx/>
              <a:buNone/>
            </a:pPr>
            <a:endParaRPr lang="en-US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9474969-3D3C-4F9E-8AC5-01200BE2B5E6}" type="slidenum">
              <a:rPr lang="en-US" smtClean="0">
                <a:latin typeface="Times New Roman" pitchFamily="18" charset="0"/>
              </a:rPr>
              <a:pPr/>
              <a:t>18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412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Impaired Waters</a:t>
            </a: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Impaired waters </a:t>
            </a:r>
            <a:r>
              <a:rPr lang="en-US" smtClean="0"/>
              <a:t>are rivers, lakes, and estuaries that cannot fully support their aquatic biological communities.</a:t>
            </a:r>
          </a:p>
          <a:p>
            <a:r>
              <a:rPr lang="en-US" smtClean="0"/>
              <a:t>Top three causes:</a:t>
            </a:r>
          </a:p>
          <a:p>
            <a:pPr lvl="1"/>
            <a:r>
              <a:rPr lang="en-US" smtClean="0"/>
              <a:t>Excess sediment</a:t>
            </a:r>
          </a:p>
          <a:p>
            <a:pPr lvl="1"/>
            <a:r>
              <a:rPr lang="en-US" smtClean="0"/>
              <a:t>Nutrients (nitrogen and phosphorous)</a:t>
            </a:r>
          </a:p>
          <a:p>
            <a:pPr lvl="1"/>
            <a:r>
              <a:rPr lang="en-US" smtClean="0"/>
              <a:t>Pathogenic microorganisms</a:t>
            </a:r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3DDFB86-B296-4AD6-9F90-8839FE6B8FD2}" type="slidenum">
              <a:rPr lang="en-US" smtClean="0">
                <a:latin typeface="Times New Roman" pitchFamily="18" charset="0"/>
              </a:rPr>
              <a:pPr/>
              <a:t>19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411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6C51386-AEF9-4AED-98AF-72990EFFD33D}" type="slidenum">
              <a:rPr lang="en-US" smtClean="0">
                <a:latin typeface="Times New Roman" pitchFamily="18" charset="0"/>
              </a:rPr>
              <a:pPr/>
              <a:t>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u="sng" dirty="0" smtClean="0"/>
              <a:t>WATER </a:t>
            </a:r>
            <a:r>
              <a:rPr lang="en-US" i="1" u="sng" dirty="0" smtClean="0"/>
              <a:t>POLLUTION is</a:t>
            </a:r>
            <a:endParaRPr lang="en-US" i="1" u="sng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5562600"/>
          </a:xfrm>
        </p:spPr>
        <p:txBody>
          <a:bodyPr/>
          <a:lstStyle/>
          <a:p>
            <a:pPr eaLnBrk="1" hangingPunct="1"/>
            <a:r>
              <a:rPr lang="en-US" dirty="0" smtClean="0"/>
              <a:t>Any physical, biological, or chemical change in water quality that adversely affects living organisms can be considered pollution.</a:t>
            </a:r>
          </a:p>
          <a:p>
            <a:pPr lvl="1" eaLnBrk="1" hangingPunct="1"/>
            <a:r>
              <a:rPr lang="en-US" dirty="0" smtClean="0">
                <a:solidFill>
                  <a:srgbClr val="FFFF00"/>
                </a:solidFill>
              </a:rPr>
              <a:t>Point Sources</a:t>
            </a:r>
            <a:r>
              <a:rPr lang="en-US" dirty="0" smtClean="0"/>
              <a:t> - Discharge pollution from specific locations.</a:t>
            </a:r>
          </a:p>
          <a:p>
            <a:pPr lvl="2" eaLnBrk="1" hangingPunct="1"/>
            <a:r>
              <a:rPr lang="en-US" dirty="0" smtClean="0"/>
              <a:t>Factories, power plants, oil wells</a:t>
            </a:r>
          </a:p>
          <a:p>
            <a:pPr lvl="1" eaLnBrk="1" hangingPunct="1"/>
            <a:r>
              <a:rPr lang="en-US" dirty="0" smtClean="0">
                <a:solidFill>
                  <a:srgbClr val="FFFF00"/>
                </a:solidFill>
              </a:rPr>
              <a:t>Non-Point Sources</a:t>
            </a:r>
            <a:r>
              <a:rPr lang="en-US" dirty="0" smtClean="0"/>
              <a:t> - Scattered or diffuse, having no specific location of discharge.</a:t>
            </a:r>
          </a:p>
          <a:p>
            <a:pPr lvl="2" eaLnBrk="1" hangingPunct="1"/>
            <a:r>
              <a:rPr lang="en-US" dirty="0" smtClean="0"/>
              <a:t>Agricultural fields, feedlots, golf courses</a:t>
            </a:r>
          </a:p>
        </p:txBody>
      </p:sp>
    </p:spTree>
    <p:extLst>
      <p:ext uri="{BB962C8B-B14F-4D97-AF65-F5344CB8AC3E}">
        <p14:creationId xmlns:p14="http://schemas.microsoft.com/office/powerpoint/2010/main" val="3145985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09C48C-F768-4ADD-9287-547745A31FA9}" type="slidenum">
              <a:rPr lang="en-US" smtClean="0">
                <a:latin typeface="Times New Roman" pitchFamily="18" charset="0"/>
              </a:rPr>
              <a:pPr/>
              <a:t>20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47663" y="220663"/>
            <a:ext cx="86868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Water Quality Today</a:t>
            </a:r>
          </a:p>
        </p:txBody>
      </p:sp>
      <p:pic>
        <p:nvPicPr>
          <p:cNvPr id="72707" name="Picture 6" descr="Figure 1. Map of watersheds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847725"/>
            <a:ext cx="908526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8" name="TextBox 1"/>
          <p:cNvSpPr txBox="1">
            <a:spLocks noChangeArrowheads="1"/>
          </p:cNvSpPr>
          <p:nvPr/>
        </p:nvSpPr>
        <p:spPr bwMode="auto">
          <a:xfrm>
            <a:off x="347663" y="5980113"/>
            <a:ext cx="6705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Source:  US EPA </a:t>
            </a:r>
          </a:p>
          <a:p>
            <a:r>
              <a:rPr lang="en-US" sz="1800">
                <a:hlinkClick r:id="rId3"/>
              </a:rPr>
              <a:t>http://pubs.usgs.gov/fs/FS-130-01/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9457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Water Testing Standards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EPA requires that local water treatment plants provide yearly reports to residents listing any contaminants found in the drinking water supply.</a:t>
            </a:r>
          </a:p>
          <a:p>
            <a:r>
              <a:rPr lang="en-US" smtClean="0"/>
              <a:t>Must be tested for microbes several times a day.</a:t>
            </a:r>
          </a:p>
          <a:p>
            <a:pPr lvl="1"/>
            <a:r>
              <a:rPr lang="en-US" smtClean="0"/>
              <a:t>Bottled water has much less strict requirements.</a:t>
            </a: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1D897CD-34AA-4BE3-9B2D-19921904ECB7}" type="slidenum">
              <a:rPr lang="en-US" smtClean="0">
                <a:latin typeface="Times New Roman" pitchFamily="18" charset="0"/>
              </a:rPr>
              <a:pPr/>
              <a:t>21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448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Tap Water Quality</a:t>
            </a:r>
          </a:p>
        </p:txBody>
      </p:sp>
      <p:sp>
        <p:nvSpPr>
          <p:cNvPr id="747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A56F8E8-8C0E-4974-94BD-E9E153562728}" type="slidenum">
              <a:rPr lang="en-US" smtClean="0">
                <a:latin typeface="Times New Roman" pitchFamily="18" charset="0"/>
              </a:rPr>
              <a:pPr/>
              <a:t>22</a:t>
            </a:fld>
            <a:endParaRPr lang="en-US" smtClean="0">
              <a:latin typeface="Times New Roman" pitchFamily="18" charset="0"/>
            </a:endParaRPr>
          </a:p>
        </p:txBody>
      </p:sp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6" name="TextBox 6"/>
          <p:cNvSpPr txBox="1">
            <a:spLocks noChangeArrowheads="1"/>
          </p:cNvSpPr>
          <p:nvPr/>
        </p:nvSpPr>
        <p:spPr bwMode="auto">
          <a:xfrm>
            <a:off x="533400" y="6477000"/>
            <a:ext cx="7543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Source:  Environmental Working Group; www.ewg.org</a:t>
            </a:r>
          </a:p>
        </p:txBody>
      </p:sp>
    </p:spTree>
    <p:extLst>
      <p:ext uri="{BB962C8B-B14F-4D97-AF65-F5344CB8AC3E}">
        <p14:creationId xmlns:p14="http://schemas.microsoft.com/office/powerpoint/2010/main" val="777315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Local Tap Water Contaminants</a:t>
            </a:r>
          </a:p>
        </p:txBody>
      </p:sp>
      <p:sp>
        <p:nvSpPr>
          <p:cNvPr id="757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Chlorine treatment byproducts – </a:t>
            </a:r>
            <a:r>
              <a:rPr lang="en-US" sz="2800" smtClean="0"/>
              <a:t>Bromodichloromethane,Dibromochloromethane, haloacetic acids, bromoform, chloroform</a:t>
            </a:r>
          </a:p>
          <a:p>
            <a:pPr lvl="1"/>
            <a:r>
              <a:rPr lang="en-US" smtClean="0"/>
              <a:t>Formed when chlorine reacts with organic matter found in water.</a:t>
            </a:r>
          </a:p>
          <a:p>
            <a:pPr lvl="1"/>
            <a:r>
              <a:rPr lang="en-US" smtClean="0"/>
              <a:t>Legal limit for these pollutants is 100 parts per billion.</a:t>
            </a:r>
          </a:p>
          <a:p>
            <a:pPr lvl="1"/>
            <a:r>
              <a:rPr lang="en-US" smtClean="0"/>
              <a:t>LD50 of chloroform is about 900mg/kg.</a:t>
            </a:r>
          </a:p>
          <a:p>
            <a:endParaRPr lang="en-US" smtClean="0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ADB6D45-82DB-4ED1-A20B-DF88770984DC}" type="slidenum">
              <a:rPr lang="en-US" smtClean="0">
                <a:latin typeface="Times New Roman" pitchFamily="18" charset="0"/>
              </a:rPr>
              <a:pPr/>
              <a:t>23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371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Bottled Water?</a:t>
            </a:r>
          </a:p>
        </p:txBody>
      </p:sp>
      <p:sp>
        <p:nvSpPr>
          <p:cNvPr id="76802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915400" cy="5334000"/>
          </a:xfrm>
        </p:spPr>
        <p:txBody>
          <a:bodyPr/>
          <a:lstStyle/>
          <a:p>
            <a:r>
              <a:rPr lang="en-US" smtClean="0"/>
              <a:t>Spring water – From an underground source.</a:t>
            </a:r>
          </a:p>
          <a:p>
            <a:r>
              <a:rPr lang="en-US" smtClean="0"/>
              <a:t>Purified water – Treated with distillation, ozonation, or reverse osmosis.</a:t>
            </a:r>
          </a:p>
          <a:p>
            <a:r>
              <a:rPr lang="en-US" smtClean="0"/>
              <a:t>Mineral water – Naturally contains certain amounts of minerals from the source.</a:t>
            </a:r>
          </a:p>
          <a:p>
            <a:r>
              <a:rPr lang="en-US" smtClean="0"/>
              <a:t>Sparkling water – Naturally containing carbon dioxide</a:t>
            </a:r>
          </a:p>
          <a:p>
            <a:r>
              <a:rPr lang="en-US" smtClean="0"/>
              <a:t>Artesian water – Source is a confined aquifer.</a:t>
            </a:r>
          </a:p>
          <a:p>
            <a:r>
              <a:rPr lang="en-US" smtClean="0"/>
              <a:t>Municipal water – Tap water.</a:t>
            </a:r>
          </a:p>
          <a:p>
            <a:endParaRPr lang="en-US" smtClean="0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669BD65-8A25-4BB4-A3FF-5C8DCC5B16B7}" type="slidenum">
              <a:rPr lang="en-US" smtClean="0">
                <a:latin typeface="Times New Roman" pitchFamily="18" charset="0"/>
              </a:rPr>
              <a:pPr/>
              <a:t>24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970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Water Filtration</a:t>
            </a:r>
          </a:p>
        </p:txBody>
      </p:sp>
      <p:sp>
        <p:nvSpPr>
          <p:cNvPr id="77826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5943600" cy="55626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Reverse Osmosis </a:t>
            </a:r>
            <a:r>
              <a:rPr lang="en-US" smtClean="0"/>
              <a:t>- Pressurized water is sent through a selective membrane filter.</a:t>
            </a:r>
          </a:p>
          <a:p>
            <a:r>
              <a:rPr lang="en-US" smtClean="0">
                <a:solidFill>
                  <a:schemeClr val="tx1"/>
                </a:solidFill>
              </a:rPr>
              <a:t>Distillation</a:t>
            </a:r>
            <a:r>
              <a:rPr lang="en-US" smtClean="0"/>
              <a:t> – Water is boiled; Steam is collected and bottled.</a:t>
            </a:r>
          </a:p>
          <a:p>
            <a:r>
              <a:rPr lang="en-US" smtClean="0">
                <a:solidFill>
                  <a:schemeClr val="tx1"/>
                </a:solidFill>
              </a:rPr>
              <a:t>Ozonation</a:t>
            </a:r>
            <a:r>
              <a:rPr lang="en-US" smtClean="0"/>
              <a:t> – Ozone is bubbled through water to kill microorganisms.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BC6BF7C-29E1-44F8-B7F8-66E3DEBFBA0B}" type="slidenum">
              <a:rPr lang="en-US" smtClean="0">
                <a:latin typeface="Times New Roman" pitchFamily="18" charset="0"/>
              </a:rPr>
              <a:pPr/>
              <a:t>25</a:t>
            </a:fld>
            <a:endParaRPr lang="en-US" smtClean="0">
              <a:latin typeface="Times New Roman" pitchFamily="18" charset="0"/>
            </a:endParaRPr>
          </a:p>
        </p:txBody>
      </p:sp>
      <p:pic>
        <p:nvPicPr>
          <p:cNvPr id="77828" name="Picture 2" descr="http://www.islandnet.com/~tiger/Tiger/RO/RO_pics/how_ro_works/reverse_osmosi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143000"/>
            <a:ext cx="2438400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9" name="Picture 4" descr="http://target.raf.mod.uk/v2/furniture/factfiles/MF_Che_Cor_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3581400"/>
            <a:ext cx="2333625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995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Gold Mining</a:t>
            </a:r>
          </a:p>
        </p:txBody>
      </p:sp>
      <p:sp>
        <p:nvSpPr>
          <p:cNvPr id="7885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Of all the metals that are mined, gold may be the most polluting.  </a:t>
            </a:r>
          </a:p>
          <a:p>
            <a:r>
              <a:rPr lang="en-US" smtClean="0">
                <a:solidFill>
                  <a:srgbClr val="FFFF00"/>
                </a:solidFill>
              </a:rPr>
              <a:t>Heap Leaching </a:t>
            </a:r>
            <a:r>
              <a:rPr lang="en-US" smtClean="0"/>
              <a:t>– A mining process that extracts precious metals (such as gold) by pouring a </a:t>
            </a:r>
            <a:r>
              <a:rPr lang="en-US" b="1" u="sng" smtClean="0"/>
              <a:t>cyanide</a:t>
            </a:r>
            <a:r>
              <a:rPr lang="en-US" smtClean="0"/>
              <a:t> solution over the ore.</a:t>
            </a:r>
          </a:p>
          <a:p>
            <a:pPr lvl="1"/>
            <a:r>
              <a:rPr lang="en-US" smtClean="0"/>
              <a:t>The cyanide dissolves the gold or silver in the crushed ore.</a:t>
            </a:r>
          </a:p>
          <a:p>
            <a:pPr lvl="1"/>
            <a:r>
              <a:rPr lang="en-US" smtClean="0"/>
              <a:t>The liquid is collected and the metals are extracted from it.</a:t>
            </a:r>
          </a:p>
          <a:p>
            <a:pPr lvl="1"/>
            <a:r>
              <a:rPr lang="en-US" smtClean="0"/>
              <a:t>The cyanide is reused and the ore is dumped. </a:t>
            </a:r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6E6EB27-B2D1-4E87-A87A-92FC86BEE922}" type="slidenum">
              <a:rPr lang="en-US" smtClean="0">
                <a:latin typeface="Times New Roman" pitchFamily="18" charset="0"/>
              </a:rPr>
              <a:pPr/>
              <a:t>26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2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Heap Leaching</a:t>
            </a:r>
          </a:p>
        </p:txBody>
      </p:sp>
      <p:sp>
        <p:nvSpPr>
          <p:cNvPr id="798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50604F7-0E89-46B8-AE89-5D2FF9D849E2}" type="slidenum">
              <a:rPr lang="en-US" smtClean="0">
                <a:latin typeface="Times New Roman" pitchFamily="18" charset="0"/>
              </a:rPr>
              <a:pPr/>
              <a:t>27</a:t>
            </a:fld>
            <a:endParaRPr lang="en-US" smtClean="0">
              <a:latin typeface="Times New Roman" pitchFamily="18" charset="0"/>
            </a:endParaRPr>
          </a:p>
        </p:txBody>
      </p:sp>
      <p:pic>
        <p:nvPicPr>
          <p:cNvPr id="798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47800"/>
            <a:ext cx="88217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2189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Ocean Pollution</a:t>
            </a:r>
          </a:p>
        </p:txBody>
      </p:sp>
      <p:sp>
        <p:nvSpPr>
          <p:cNvPr id="8089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In spring 2010, a beached whale died off the coast of Seattle.</a:t>
            </a:r>
          </a:p>
          <a:p>
            <a:r>
              <a:rPr lang="en-US" smtClean="0"/>
              <a:t>Inside the whale’s stomach was found…</a:t>
            </a:r>
          </a:p>
          <a:p>
            <a:pPr lvl="1"/>
            <a:r>
              <a:rPr lang="en-US" smtClean="0"/>
              <a:t>A pair of sweatpants</a:t>
            </a:r>
          </a:p>
          <a:p>
            <a:pPr lvl="1"/>
            <a:r>
              <a:rPr lang="en-US" smtClean="0"/>
              <a:t>A golf ball</a:t>
            </a:r>
          </a:p>
          <a:p>
            <a:pPr lvl="1"/>
            <a:r>
              <a:rPr lang="en-US" smtClean="0"/>
              <a:t>20 plastic bags</a:t>
            </a:r>
          </a:p>
          <a:p>
            <a:pPr lvl="1"/>
            <a:r>
              <a:rPr lang="en-US" smtClean="0"/>
              <a:t>Surgeon’s gloves</a:t>
            </a:r>
          </a:p>
          <a:p>
            <a:pPr lvl="1"/>
            <a:r>
              <a:rPr lang="en-US" smtClean="0"/>
              <a:t>Duct tape</a:t>
            </a:r>
          </a:p>
          <a:p>
            <a:pPr lvl="1"/>
            <a:r>
              <a:rPr lang="en-US" smtClean="0"/>
              <a:t>Plastic pieces</a:t>
            </a:r>
          </a:p>
          <a:p>
            <a:r>
              <a:rPr lang="en-US" smtClean="0"/>
              <a:t>Did not play a role in whale’s death</a:t>
            </a:r>
          </a:p>
        </p:txBody>
      </p:sp>
      <p:sp>
        <p:nvSpPr>
          <p:cNvPr id="8089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06F513B-7645-40CC-8DF4-DEA00D6C9EF4}" type="slidenum">
              <a:rPr lang="en-US" smtClean="0">
                <a:latin typeface="Times New Roman" pitchFamily="18" charset="0"/>
              </a:rPr>
              <a:pPr/>
              <a:t>28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322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4C62942-CB3C-488F-95BF-C8E5AF17DB05}" type="slidenum">
              <a:rPr lang="en-US" smtClean="0">
                <a:latin typeface="Times New Roman" pitchFamily="18" charset="0"/>
              </a:rPr>
              <a:pPr/>
              <a:t>29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Ocean Pollution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smtClean="0"/>
              <a:t>The two biggest ocean pollutants:</a:t>
            </a:r>
          </a:p>
          <a:p>
            <a:pPr lvl="1" eaLnBrk="1" hangingPunct="1"/>
            <a:r>
              <a:rPr lang="en-US" smtClean="0"/>
              <a:t>Oil</a:t>
            </a:r>
          </a:p>
          <a:p>
            <a:pPr lvl="1" eaLnBrk="1" hangingPunct="1"/>
            <a:r>
              <a:rPr lang="en-US" smtClean="0"/>
              <a:t>Plastics</a:t>
            </a:r>
          </a:p>
          <a:p>
            <a:r>
              <a:rPr lang="en-US" smtClean="0"/>
              <a:t>Estimated 6 million metric tons of plastic bottles, packaging material, and other litter tossed from ships into the ocean annually.</a:t>
            </a:r>
          </a:p>
          <a:p>
            <a:pPr lvl="1"/>
            <a:r>
              <a:rPr lang="en-US" smtClean="0"/>
              <a:t>Plastic bottles gradually break down into smaller pieces.</a:t>
            </a:r>
          </a:p>
          <a:p>
            <a:pPr lvl="1"/>
            <a:r>
              <a:rPr lang="en-US" smtClean="0"/>
              <a:t>They never fully decompose because they are synthetic and not found in nature.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87613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Major Categories of Water Pollutants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Inorganic Chemicals</a:t>
            </a:r>
          </a:p>
          <a:p>
            <a:pPr marL="514350" indent="-514350">
              <a:buAutoNum type="arabicPeriod"/>
            </a:pPr>
            <a:r>
              <a:rPr lang="en-US" dirty="0" smtClean="0"/>
              <a:t>Organic Chemicals</a:t>
            </a:r>
          </a:p>
          <a:p>
            <a:pPr marL="514350" indent="-514350">
              <a:buAutoNum type="arabicPeriod"/>
            </a:pPr>
            <a:r>
              <a:rPr lang="en-US" dirty="0" smtClean="0"/>
              <a:t>Sediment</a:t>
            </a:r>
          </a:p>
          <a:p>
            <a:pPr marL="514350" indent="-514350">
              <a:buAutoNum type="arabicPeriod"/>
            </a:pPr>
            <a:r>
              <a:rPr lang="en-US" dirty="0" smtClean="0"/>
              <a:t>Oxygen-Demanding Waste</a:t>
            </a:r>
          </a:p>
          <a:p>
            <a:pPr marL="514350" indent="-514350">
              <a:buAutoNum type="arabicPeriod"/>
            </a:pPr>
            <a:r>
              <a:rPr lang="en-US" dirty="0" smtClean="0"/>
              <a:t>Infectious Agents</a:t>
            </a:r>
          </a:p>
          <a:p>
            <a:pPr marL="514350" indent="-514350">
              <a:buAutoNum type="arabicPeriod"/>
            </a:pPr>
            <a:r>
              <a:rPr lang="en-US" dirty="0" smtClean="0"/>
              <a:t>Plant Nutrients</a:t>
            </a:r>
          </a:p>
          <a:p>
            <a:pPr marL="514350" indent="-514350">
              <a:buAutoNum type="arabicPeriod"/>
            </a:pPr>
            <a:r>
              <a:rPr lang="en-US" dirty="0" smtClean="0"/>
              <a:t>Radioactive Material</a:t>
            </a:r>
          </a:p>
          <a:p>
            <a:pPr marL="514350" indent="-514350">
              <a:buAutoNum type="arabicPeriod"/>
            </a:pPr>
            <a:r>
              <a:rPr lang="en-US" dirty="0" smtClean="0"/>
              <a:t>Heat </a:t>
            </a:r>
          </a:p>
        </p:txBody>
      </p:sp>
    </p:spTree>
    <p:extLst>
      <p:ext uri="{BB962C8B-B14F-4D97-AF65-F5344CB8AC3E}">
        <p14:creationId xmlns:p14="http://schemas.microsoft.com/office/powerpoint/2010/main" val="35772912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CEF08FE-EF6B-478F-9602-F1ED5F4F49A7}" type="slidenum">
              <a:rPr lang="en-US" smtClean="0">
                <a:latin typeface="Times New Roman" pitchFamily="18" charset="0"/>
              </a:rPr>
              <a:pPr/>
              <a:t>30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Ocean Pollution</a:t>
            </a:r>
          </a:p>
        </p:txBody>
      </p:sp>
      <p:pic>
        <p:nvPicPr>
          <p:cNvPr id="82947" name="Picture 6" descr="http://gcaptain.com/maritime/blog/wp-content/uploads/2008/08/trash-vortex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7848600" cy="549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4412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Ocean Pollution</a:t>
            </a:r>
          </a:p>
        </p:txBody>
      </p:sp>
      <p:sp>
        <p:nvSpPr>
          <p:cNvPr id="8397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smtClean="0"/>
              <a:t>Most of the oil in the ocean comes from nonpoint sources.  </a:t>
            </a:r>
          </a:p>
          <a:p>
            <a:pPr eaLnBrk="1" hangingPunct="1"/>
            <a:r>
              <a:rPr lang="en-US" smtClean="0"/>
              <a:t>The biggest one is people dumping used motor oil from their cars into the sink or storm drains.</a:t>
            </a:r>
          </a:p>
          <a:p>
            <a:pPr lvl="1" eaLnBrk="1" hangingPunct="1"/>
            <a:r>
              <a:rPr lang="en-US" smtClean="0"/>
              <a:t>Cause more long-term buildup.</a:t>
            </a:r>
          </a:p>
          <a:p>
            <a:pPr eaLnBrk="1" hangingPunct="1"/>
            <a:r>
              <a:rPr lang="en-US" smtClean="0"/>
              <a:t>The biggest point source is oil spills or leaks from oil platforms or tankers.</a:t>
            </a:r>
          </a:p>
          <a:p>
            <a:pPr lvl="1" eaLnBrk="1" hangingPunct="1"/>
            <a:r>
              <a:rPr lang="en-US" smtClean="0"/>
              <a:t>The point sources are much  more concentrated and cause much more short-term damage.</a:t>
            </a: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A4E36B7-F1F1-4420-ABF8-1E21C8E1B6FE}" type="slidenum">
              <a:rPr lang="en-US" smtClean="0">
                <a:latin typeface="Times New Roman" pitchFamily="18" charset="0"/>
              </a:rPr>
              <a:pPr/>
              <a:t>31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755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Oil Spills</a:t>
            </a:r>
          </a:p>
        </p:txBody>
      </p:sp>
      <p:sp>
        <p:nvSpPr>
          <p:cNvPr id="84994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5257800" cy="5638800"/>
          </a:xfrm>
        </p:spPr>
        <p:txBody>
          <a:bodyPr/>
          <a:lstStyle/>
          <a:p>
            <a:r>
              <a:rPr lang="en-US" smtClean="0"/>
              <a:t>Exxon Valdez (1989) – One of the worst incidents of water pollution to ever occur.</a:t>
            </a:r>
          </a:p>
          <a:p>
            <a:pPr lvl="1"/>
            <a:r>
              <a:rPr lang="en-US" smtClean="0"/>
              <a:t>High volume of oil spilled</a:t>
            </a:r>
          </a:p>
          <a:p>
            <a:pPr lvl="1"/>
            <a:r>
              <a:rPr lang="en-US" smtClean="0"/>
              <a:t>Remote location and a poor cleanup response</a:t>
            </a:r>
          </a:p>
          <a:p>
            <a:pPr lvl="1"/>
            <a:r>
              <a:rPr lang="en-US" smtClean="0"/>
              <a:t>Thousands of sea birds, sea mammals, and fish were killed.</a:t>
            </a:r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7A8BEE6-81FD-469C-BBC0-249EC156F957}" type="slidenum">
              <a:rPr lang="en-US" smtClean="0">
                <a:latin typeface="Times New Roman" pitchFamily="18" charset="0"/>
              </a:rPr>
              <a:pPr/>
              <a:t>32</a:t>
            </a:fld>
            <a:endParaRPr lang="en-US" smtClean="0">
              <a:latin typeface="Times New Roman" pitchFamily="18" charset="0"/>
            </a:endParaRPr>
          </a:p>
        </p:txBody>
      </p:sp>
      <p:pic>
        <p:nvPicPr>
          <p:cNvPr id="8499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676400"/>
            <a:ext cx="35687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3907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Exxon Valdez and Tanker Design</a:t>
            </a:r>
          </a:p>
        </p:txBody>
      </p:sp>
      <p:sp>
        <p:nvSpPr>
          <p:cNvPr id="860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Resulted in the Oil Pollution Act of 1990</a:t>
            </a:r>
          </a:p>
          <a:p>
            <a:pPr lvl="1"/>
            <a:r>
              <a:rPr lang="en-US" smtClean="0"/>
              <a:t>Mandated a double-hull design for oil supertankers by 2015.</a:t>
            </a:r>
          </a:p>
          <a:p>
            <a:pPr lvl="1"/>
            <a:r>
              <a:rPr lang="en-US" smtClean="0"/>
              <a:t>Would have reduced the oil spilled by Exxon Valdez by 60%</a:t>
            </a:r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19E072F-303E-4433-96AA-EF2458680E35}" type="slidenum">
              <a:rPr lang="en-US" smtClean="0">
                <a:latin typeface="Times New Roman" pitchFamily="18" charset="0"/>
              </a:rPr>
              <a:pPr/>
              <a:t>33</a:t>
            </a:fld>
            <a:endParaRPr lang="en-US" smtClean="0">
              <a:latin typeface="Times New Roman" pitchFamily="18" charset="0"/>
            </a:endParaRPr>
          </a:p>
        </p:txBody>
      </p:sp>
      <p:pic>
        <p:nvPicPr>
          <p:cNvPr id="860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4114800"/>
            <a:ext cx="44958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6226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Deep Water Horizon</a:t>
            </a:r>
          </a:p>
        </p:txBody>
      </p:sp>
      <p:sp>
        <p:nvSpPr>
          <p:cNvPr id="87042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2667000"/>
          </a:xfrm>
        </p:spPr>
        <p:txBody>
          <a:bodyPr/>
          <a:lstStyle/>
          <a:p>
            <a:r>
              <a:rPr lang="en-US" smtClean="0"/>
              <a:t>The Deepwater Horizon was a floating oil rig in the Gulf of Mexico contracted to British Petroleum.</a:t>
            </a:r>
          </a:p>
        </p:txBody>
      </p:sp>
      <p:sp>
        <p:nvSpPr>
          <p:cNvPr id="8704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1B64C28-239B-49E6-8535-E447023A742A}" type="slidenum">
              <a:rPr lang="en-US" smtClean="0">
                <a:latin typeface="Times New Roman" pitchFamily="18" charset="0"/>
              </a:rPr>
              <a:pPr/>
              <a:t>34</a:t>
            </a:fld>
            <a:endParaRPr lang="en-US" smtClean="0">
              <a:latin typeface="Times New Roman" pitchFamily="18" charset="0"/>
            </a:endParaRPr>
          </a:p>
        </p:txBody>
      </p:sp>
      <p:pic>
        <p:nvPicPr>
          <p:cNvPr id="8704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2209800"/>
            <a:ext cx="428625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5" name="Content Placeholder 2"/>
          <p:cNvSpPr txBox="1">
            <a:spLocks/>
          </p:cNvSpPr>
          <p:nvPr/>
        </p:nvSpPr>
        <p:spPr bwMode="auto">
          <a:xfrm>
            <a:off x="381000" y="26670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SzPct val="55000"/>
              <a:buFontTx/>
              <a:buChar char="•"/>
            </a:pPr>
            <a:r>
              <a:rPr lang="en-US" sz="3200">
                <a:solidFill>
                  <a:schemeClr val="bg1"/>
                </a:solidFill>
                <a:latin typeface="Arial" charset="0"/>
              </a:rPr>
              <a:t>An explosion occurred on this rig in April of 2010, resulting in the worst oil spill ever.</a:t>
            </a:r>
          </a:p>
        </p:txBody>
      </p:sp>
    </p:spTree>
    <p:extLst>
      <p:ext uri="{BB962C8B-B14F-4D97-AF65-F5344CB8AC3E}">
        <p14:creationId xmlns:p14="http://schemas.microsoft.com/office/powerpoint/2010/main" val="2466941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Deep Water Horizon</a:t>
            </a:r>
          </a:p>
        </p:txBody>
      </p:sp>
      <p:sp>
        <p:nvSpPr>
          <p:cNvPr id="88066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4495800" cy="5410200"/>
          </a:xfrm>
        </p:spPr>
        <p:txBody>
          <a:bodyPr/>
          <a:lstStyle/>
          <a:p>
            <a:r>
              <a:rPr lang="en-US" smtClean="0"/>
              <a:t>The rig was working drilling and preparing a well deep in the seabed of the Gulf of Mexico when a sudden surge of oil and natural gas traveled up through the rig, causing a blowout at the surface.</a:t>
            </a:r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1B73F49-A959-40DA-91AA-A6997C9F583F}" type="slidenum">
              <a:rPr lang="en-US" smtClean="0">
                <a:latin typeface="Times New Roman" pitchFamily="18" charset="0"/>
              </a:rPr>
              <a:pPr/>
              <a:t>35</a:t>
            </a:fld>
            <a:endParaRPr lang="en-US" smtClean="0">
              <a:latin typeface="Times New Roman" pitchFamily="18" charset="0"/>
            </a:endParaRPr>
          </a:p>
        </p:txBody>
      </p:sp>
      <p:pic>
        <p:nvPicPr>
          <p:cNvPr id="8806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78400" y="1981200"/>
            <a:ext cx="4165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4679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Deepwater Horizon</a:t>
            </a:r>
          </a:p>
        </p:txBody>
      </p:sp>
      <p:sp>
        <p:nvSpPr>
          <p:cNvPr id="89090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3200400" cy="5486400"/>
          </a:xfrm>
        </p:spPr>
        <p:txBody>
          <a:bodyPr/>
          <a:lstStyle/>
          <a:p>
            <a:r>
              <a:rPr lang="en-US" smtClean="0"/>
              <a:t>Even as the flames were contained, the oil continued to gush out at a rate of about 60,000 barrels per day.</a:t>
            </a:r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CA6A459-1C46-482A-B3E7-33B32A7997B9}" type="slidenum">
              <a:rPr lang="en-US" smtClean="0">
                <a:latin typeface="Times New Roman" pitchFamily="18" charset="0"/>
              </a:rPr>
              <a:pPr/>
              <a:t>36</a:t>
            </a:fld>
            <a:endParaRPr lang="en-US" smtClean="0">
              <a:latin typeface="Times New Roman" pitchFamily="18" charset="0"/>
            </a:endParaRPr>
          </a:p>
        </p:txBody>
      </p:sp>
      <p:pic>
        <p:nvPicPr>
          <p:cNvPr id="8909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990600"/>
            <a:ext cx="525780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4632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Deepwater Horizon</a:t>
            </a:r>
          </a:p>
        </p:txBody>
      </p:sp>
      <p:sp>
        <p:nvSpPr>
          <p:cNvPr id="901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C35FE77-32F9-4653-92EB-3D294E694B95}" type="slidenum">
              <a:rPr lang="en-US" smtClean="0">
                <a:latin typeface="Times New Roman" pitchFamily="18" charset="0"/>
              </a:rPr>
              <a:pPr/>
              <a:t>37</a:t>
            </a:fld>
            <a:endParaRPr lang="en-US" smtClean="0">
              <a:latin typeface="Times New Roman" pitchFamily="18" charset="0"/>
            </a:endParaRPr>
          </a:p>
        </p:txBody>
      </p:sp>
      <p:pic>
        <p:nvPicPr>
          <p:cNvPr id="90115" name="Picture 2" descr="http://img4.allvoices.com/thumbs/event/900/570/61343026-deepwater-horiz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990600"/>
            <a:ext cx="85725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2071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Aftermath</a:t>
            </a:r>
          </a:p>
        </p:txBody>
      </p:sp>
      <p:sp>
        <p:nvSpPr>
          <p:cNvPr id="911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Damage from the oil spill was the most intense in three areas:</a:t>
            </a:r>
          </a:p>
          <a:p>
            <a:pPr lvl="1"/>
            <a:r>
              <a:rPr lang="en-US" smtClean="0"/>
              <a:t>The beaches of the nearby states, especially Louisiana, Missisippi, and Alabama.</a:t>
            </a:r>
          </a:p>
          <a:p>
            <a:pPr lvl="1"/>
            <a:r>
              <a:rPr lang="en-US" smtClean="0"/>
              <a:t>Underwater; Oil plumes stretched as long as 10 miles in some spots.</a:t>
            </a:r>
          </a:p>
          <a:p>
            <a:pPr lvl="1"/>
            <a:r>
              <a:rPr lang="en-US" smtClean="0"/>
              <a:t>The sea floor; Oil and residue 2-5 inches thick has been recorded in some areas.</a:t>
            </a:r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4EBF5C5-0943-4952-A651-E2872C7D9B99}" type="slidenum">
              <a:rPr lang="en-US" smtClean="0">
                <a:latin typeface="Times New Roman" pitchFamily="18" charset="0"/>
              </a:rPr>
              <a:pPr/>
              <a:t>38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299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Laws and Lawsuits</a:t>
            </a:r>
          </a:p>
        </p:txBody>
      </p:sp>
      <p:sp>
        <p:nvSpPr>
          <p:cNvPr id="921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BP reported actual cleanup costs of $3.12 billion.  </a:t>
            </a:r>
          </a:p>
          <a:p>
            <a:r>
              <a:rPr lang="en-US" smtClean="0"/>
              <a:t>The Oil Pollution Act of 1990 also limited the BP’s liability for non-cleanup costs to $75 million unless gross negligence can be proven.</a:t>
            </a:r>
          </a:p>
          <a:p>
            <a:r>
              <a:rPr lang="en-US" smtClean="0"/>
              <a:t>BP estimates that its total costs of cleanup, recovery, litigation, and restitution will be about $40 billion.</a:t>
            </a:r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54E0FD5-DF93-49D8-97CC-0E5BD3C9FB16}" type="slidenum">
              <a:rPr lang="en-US" smtClean="0">
                <a:latin typeface="Times New Roman" pitchFamily="18" charset="0"/>
              </a:rPr>
              <a:pPr/>
              <a:t>39</a:t>
            </a:fld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669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1F82C15-8C6A-4234-BEDA-008FF00F4C68}" type="slidenum">
              <a:rPr lang="en-US" smtClean="0">
                <a:latin typeface="Times New Roman" pitchFamily="18" charset="0"/>
              </a:rPr>
              <a:pPr/>
              <a:t>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Heavy </a:t>
            </a:r>
            <a:r>
              <a:rPr lang="en-US" dirty="0" smtClean="0"/>
              <a:t>Metal </a:t>
            </a:r>
            <a:r>
              <a:rPr lang="en-US" dirty="0" smtClean="0"/>
              <a:t>Pollutants (Inorganic)</a:t>
            </a:r>
            <a:endParaRPr lang="en-US" dirty="0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71628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Mercury (Hg), Lead (</a:t>
            </a:r>
            <a:r>
              <a:rPr lang="en-US" dirty="0" err="1" smtClean="0"/>
              <a:t>Pb</a:t>
            </a:r>
            <a:r>
              <a:rPr lang="en-US" dirty="0" smtClean="0"/>
              <a:t>), Cadmium (Cd), Nickel (Ni)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They </a:t>
            </a:r>
            <a:r>
              <a:rPr lang="en-US" dirty="0" smtClean="0"/>
              <a:t>are highly persistent and tend to </a:t>
            </a:r>
            <a:r>
              <a:rPr lang="en-US" dirty="0" err="1" smtClean="0"/>
              <a:t>bioaccumulate</a:t>
            </a:r>
            <a:r>
              <a:rPr lang="en-US" dirty="0" smtClean="0"/>
              <a:t> in food chains</a:t>
            </a:r>
            <a:r>
              <a:rPr lang="en-US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They tend to be toxic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Biggest sources: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Mercury released from incinerators </a:t>
            </a:r>
            <a:r>
              <a:rPr lang="en-US" dirty="0" smtClean="0"/>
              <a:t>&amp; </a:t>
            </a:r>
            <a:r>
              <a:rPr lang="en-US" dirty="0" smtClean="0"/>
              <a:t> </a:t>
            </a:r>
            <a:r>
              <a:rPr lang="en-US" dirty="0" smtClean="0"/>
              <a:t>coal-burning power plants.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Mine drainage and leaching.</a:t>
            </a:r>
          </a:p>
        </p:txBody>
      </p:sp>
      <p:pic>
        <p:nvPicPr>
          <p:cNvPr id="5632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8734" y="4235450"/>
            <a:ext cx="22098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3690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EE3C603-74A0-4CDE-85B9-1FFCA8460114}" type="slidenum">
              <a:rPr lang="en-US" smtClean="0">
                <a:latin typeface="Times New Roman" pitchFamily="18" charset="0"/>
              </a:rPr>
              <a:pPr/>
              <a:t>40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Infectious Agents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smtClean="0"/>
              <a:t>Main source of waterborne pathogens is untreated and improperly treated human waste.</a:t>
            </a:r>
          </a:p>
          <a:p>
            <a:pPr lvl="1" eaLnBrk="1" hangingPunct="1"/>
            <a:r>
              <a:rPr lang="en-US" smtClean="0"/>
              <a:t>Animal wastes from feedlots and fields is also an important source of pathogens.</a:t>
            </a:r>
          </a:p>
          <a:p>
            <a:pPr eaLnBrk="1" hangingPunct="1"/>
            <a:r>
              <a:rPr lang="en-US" smtClean="0"/>
              <a:t>In developed countries, sewage treatment plants and pollution-control devices have greatly reduced pathogens.</a:t>
            </a:r>
          </a:p>
          <a:p>
            <a:pPr lvl="1" eaLnBrk="1" hangingPunct="1"/>
            <a:r>
              <a:rPr lang="en-US" smtClean="0">
                <a:solidFill>
                  <a:srgbClr val="FFFF00"/>
                </a:solidFill>
              </a:rPr>
              <a:t>Coliform bacteria</a:t>
            </a:r>
            <a:r>
              <a:rPr lang="en-US" smtClean="0"/>
              <a:t> - Intestinal bacteria.</a:t>
            </a:r>
          </a:p>
          <a:p>
            <a:pPr lvl="2" eaLnBrk="1" hangingPunct="1"/>
            <a:r>
              <a:rPr lang="en-US" i="1" smtClean="0"/>
              <a:t>Escherichia coli (E. coli)</a:t>
            </a:r>
          </a:p>
          <a:p>
            <a:pPr lvl="1" eaLnBrk="1" hangingPunct="1">
              <a:buFont typeface="Wingdings" pitchFamily="2" charset="2"/>
              <a:buNone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32335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B646EE5-43A2-4327-996F-07410B8DFB42}" type="slidenum">
              <a:rPr lang="en-US" smtClean="0">
                <a:latin typeface="Times New Roman" pitchFamily="18" charset="0"/>
              </a:rPr>
              <a:pPr/>
              <a:t>41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Oxygen-Demanding Wastes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Water with an oxygen content &gt; 6 ppm will support desirable aquatic life.</a:t>
            </a:r>
          </a:p>
          <a:p>
            <a:pPr lvl="1" eaLnBrk="1" hangingPunct="1"/>
            <a:r>
              <a:rPr lang="en-US" smtClean="0"/>
              <a:t>Water with &lt; 2 ppm oxygen will support mainly detritivores and decomposers.</a:t>
            </a:r>
          </a:p>
          <a:p>
            <a:pPr eaLnBrk="1" hangingPunct="1"/>
            <a:r>
              <a:rPr lang="en-US" smtClean="0"/>
              <a:t>Oxygen is added to water by diffusion from wind and waves, and by photosynthesis from green plants, algae, and cyanobacteria.</a:t>
            </a:r>
          </a:p>
          <a:p>
            <a:pPr lvl="1" eaLnBrk="1" hangingPunct="1"/>
            <a:r>
              <a:rPr lang="en-US" smtClean="0"/>
              <a:t>Oxygen is removed from water by respiration and oxygen-consuming processes.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23257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D39DE92-88CA-4DCC-B63D-15278336D17E}" type="slidenum">
              <a:rPr lang="en-US" smtClean="0">
                <a:latin typeface="Times New Roman" pitchFamily="18" charset="0"/>
              </a:rPr>
              <a:pPr/>
              <a:t>42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Oxygen-Demanding Wastes Cont’d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FFF00"/>
                </a:solidFill>
              </a:rPr>
              <a:t>Biochemical Oxygen Demand</a:t>
            </a:r>
            <a:r>
              <a:rPr lang="en-US" smtClean="0"/>
              <a:t> - Amount of dissolved oxygen consumed by aquatic microorganisms.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FFFF00"/>
                </a:solidFill>
              </a:rPr>
              <a:t>Dissolved Oxygen Content</a:t>
            </a:r>
            <a:r>
              <a:rPr lang="en-US" smtClean="0"/>
              <a:t> - Measure of dissolved oxygen in the water.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Effects of oxygen-demanding wastes on rivers depend on volume, flow, and temperature of river water.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solidFill>
                  <a:srgbClr val="FFFF00"/>
                </a:solidFill>
              </a:rPr>
              <a:t>Oxygen Sag</a:t>
            </a:r>
            <a:r>
              <a:rPr lang="en-US" smtClean="0"/>
              <a:t> - Oxygen levels decline downstream from a pollution source as decomposers metabolize waste materials.</a:t>
            </a:r>
          </a:p>
        </p:txBody>
      </p:sp>
    </p:spTree>
    <p:extLst>
      <p:ext uri="{BB962C8B-B14F-4D97-AF65-F5344CB8AC3E}">
        <p14:creationId xmlns:p14="http://schemas.microsoft.com/office/powerpoint/2010/main" val="2016328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A59D628-0238-4BC3-B1F4-EA269AF2CB3B}" type="slidenum">
              <a:rPr lang="en-US" smtClean="0">
                <a:latin typeface="Times New Roman" pitchFamily="18" charset="0"/>
              </a:rPr>
              <a:pPr/>
              <a:t>43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Oxygen Sag</a:t>
            </a:r>
          </a:p>
        </p:txBody>
      </p:sp>
      <p:pic>
        <p:nvPicPr>
          <p:cNvPr id="96259" name="Picture 5" descr=" 10_20.jpg                                                      000FB263&#10;new_server                     BA94D705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03375"/>
            <a:ext cx="8839200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4481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DC06617-36A5-4658-94D8-49365DEE9F3D}" type="slidenum">
              <a:rPr lang="en-US" smtClean="0">
                <a:latin typeface="Times New Roman" pitchFamily="18" charset="0"/>
              </a:rPr>
              <a:pPr/>
              <a:t>44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Plant Nutrients and Cultural Eutrophication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Oligotrophic</a:t>
            </a:r>
            <a:r>
              <a:rPr lang="en-US" smtClean="0"/>
              <a:t> - Bodies of water that have clear water and low biological productivity.</a:t>
            </a:r>
          </a:p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Eutrophic</a:t>
            </a:r>
            <a:r>
              <a:rPr lang="en-US" smtClean="0"/>
              <a:t> - Bodies of water that are rich in organisms and organic material.</a:t>
            </a:r>
          </a:p>
          <a:p>
            <a:pPr lvl="1" eaLnBrk="1" hangingPunct="1"/>
            <a:r>
              <a:rPr lang="en-US" smtClean="0">
                <a:solidFill>
                  <a:srgbClr val="FFFF00"/>
                </a:solidFill>
              </a:rPr>
              <a:t>Eutrophication</a:t>
            </a:r>
            <a:r>
              <a:rPr lang="en-US" smtClean="0"/>
              <a:t> - Process of increasing nutrient levels and biological productivity.</a:t>
            </a:r>
          </a:p>
          <a:p>
            <a:pPr lvl="2" eaLnBrk="1" hangingPunct="1"/>
            <a:r>
              <a:rPr lang="en-US" smtClean="0">
                <a:solidFill>
                  <a:srgbClr val="FFFF00"/>
                </a:solidFill>
              </a:rPr>
              <a:t>Cultural Eutrophication</a:t>
            </a:r>
            <a:r>
              <a:rPr lang="en-US" smtClean="0"/>
              <a:t> - Increase in biological productivity and ecosystem succession caused by human activities.</a:t>
            </a:r>
          </a:p>
        </p:txBody>
      </p:sp>
    </p:spTree>
    <p:extLst>
      <p:ext uri="{BB962C8B-B14F-4D97-AF65-F5344CB8AC3E}">
        <p14:creationId xmlns:p14="http://schemas.microsoft.com/office/powerpoint/2010/main" val="3382731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92B3F75-69C8-4824-A851-FD691855E8B1}" type="slidenum">
              <a:rPr lang="en-US" smtClean="0">
                <a:latin typeface="Times New Roman" pitchFamily="18" charset="0"/>
              </a:rPr>
              <a:pPr/>
              <a:t>45</a:t>
            </a:fld>
            <a:endParaRPr lang="en-US" smtClean="0">
              <a:latin typeface="Times New Roman" pitchFamily="18" charset="0"/>
            </a:endParaRP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14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4796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E8164D6-9CAB-4280-B44A-3F79BC66DB81}" type="slidenum">
              <a:rPr lang="en-US" smtClean="0">
                <a:latin typeface="Times New Roman" pitchFamily="18" charset="0"/>
              </a:rPr>
              <a:pPr/>
              <a:t>46</a:t>
            </a:fld>
            <a:endParaRPr lang="en-US" smtClean="0">
              <a:latin typeface="Times New Roman" pitchFamily="18" charset="0"/>
            </a:endParaRP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096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0ABC57B-E039-4239-9DFD-4BF3A67F4344}" type="slidenum">
              <a:rPr lang="en-US" smtClean="0">
                <a:latin typeface="Times New Roman" pitchFamily="18" charset="0"/>
              </a:rPr>
              <a:pPr/>
              <a:t>47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WATER LEGISLATION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Clean Water Act </a:t>
            </a:r>
          </a:p>
          <a:p>
            <a:pPr lvl="1" eaLnBrk="1" hangingPunct="1"/>
            <a:r>
              <a:rPr lang="en-US" smtClean="0"/>
              <a:t>Enacted in 1972, amended in 1977 and 1987.</a:t>
            </a:r>
          </a:p>
          <a:p>
            <a:pPr lvl="1" eaLnBrk="1" hangingPunct="1"/>
            <a:r>
              <a:rPr lang="en-US" smtClean="0"/>
              <a:t>Covers only “relatively permanent” waters, including streams, oceans, rivers, and lakes.</a:t>
            </a:r>
          </a:p>
          <a:p>
            <a:pPr lvl="1" eaLnBrk="1" hangingPunct="1"/>
            <a:r>
              <a:rPr lang="en-US" smtClean="0"/>
              <a:t>Point-source pollutants cannot be discharged into waters without permits from their state.</a:t>
            </a:r>
          </a:p>
          <a:p>
            <a:pPr lvl="1" eaLnBrk="1" hangingPunct="1"/>
            <a:r>
              <a:rPr lang="en-US" smtClean="0"/>
              <a:t>Does not address non-point pollutants.</a:t>
            </a:r>
          </a:p>
        </p:txBody>
      </p:sp>
    </p:spTree>
    <p:extLst>
      <p:ext uri="{BB962C8B-B14F-4D97-AF65-F5344CB8AC3E}">
        <p14:creationId xmlns:p14="http://schemas.microsoft.com/office/powerpoint/2010/main" val="3566112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CEF2AE7-EAC5-4720-AFF6-46871E696B74}" type="slidenum">
              <a:rPr lang="en-US" smtClean="0">
                <a:latin typeface="Times New Roman" pitchFamily="18" charset="0"/>
              </a:rPr>
              <a:pPr/>
              <a:t>48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POLLUTION CONTROL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Source Reduction</a:t>
            </a:r>
          </a:p>
          <a:p>
            <a:pPr lvl="1" eaLnBrk="1" hangingPunct="1"/>
            <a:r>
              <a:rPr lang="en-US" smtClean="0"/>
              <a:t>Cheapest and most effective way to deal with pollution is avoid producing it or releasing it into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3926160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9A829B0-DF71-47C2-8CE6-B94FCA4AA5E5}" type="slidenum">
              <a:rPr lang="en-US" smtClean="0">
                <a:latin typeface="Times New Roman" pitchFamily="18" charset="0"/>
              </a:rPr>
              <a:pPr/>
              <a:t>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Inorganic Pollutants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57912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</a:rPr>
              <a:t>Nonmetallic </a:t>
            </a:r>
            <a:r>
              <a:rPr lang="en-US" dirty="0" smtClean="0">
                <a:solidFill>
                  <a:srgbClr val="FFFF00"/>
                </a:solidFill>
              </a:rPr>
              <a:t>Salts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Biggest source is road salt used during the winter.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When the snow melts, the salt runs off into nearby rivers or lakes.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FF00"/>
                </a:solidFill>
              </a:rPr>
              <a:t>Acids and Bases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Changes the pH of the water.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Aquatic organisms are very sensitive to pH changes.</a:t>
            </a:r>
          </a:p>
        </p:txBody>
      </p:sp>
      <p:pic>
        <p:nvPicPr>
          <p:cNvPr id="5734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2971800"/>
            <a:ext cx="2998788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9941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D4E38D0-7A98-4653-A2B4-1C4E8CF320CF}" type="slidenum">
              <a:rPr lang="en-US" smtClean="0">
                <a:latin typeface="Times New Roman" pitchFamily="18" charset="0"/>
              </a:rPr>
              <a:pPr/>
              <a:t>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Organic Chemicals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Organic compounds are complex molecules that contain carbon.</a:t>
            </a:r>
          </a:p>
          <a:p>
            <a:pPr eaLnBrk="1" hangingPunct="1"/>
            <a:r>
              <a:rPr lang="en-US" smtClean="0"/>
              <a:t>Two most important sources of toxic organic chemicals in water are:</a:t>
            </a:r>
          </a:p>
          <a:p>
            <a:pPr lvl="1" eaLnBrk="1" hangingPunct="1"/>
            <a:r>
              <a:rPr lang="en-US" smtClean="0"/>
              <a:t>Improper disposal of industrial and household wastes.</a:t>
            </a:r>
          </a:p>
          <a:p>
            <a:pPr lvl="1" eaLnBrk="1" hangingPunct="1"/>
            <a:r>
              <a:rPr lang="en-US" smtClean="0"/>
              <a:t>Runoff of pesticides from private lawns and farms.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0289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08CFD40-2EAA-4DA5-AA8A-DE5728FBA796}" type="slidenum">
              <a:rPr lang="en-US" smtClean="0">
                <a:latin typeface="Times New Roman" pitchFamily="18" charset="0"/>
              </a:rPr>
              <a:pPr/>
              <a:t>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Organic Chemicals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PCBs are one of the biggest and most persistent examples of organic chemical pollution</a:t>
            </a:r>
          </a:p>
          <a:p>
            <a:pPr lvl="1" eaLnBrk="1" hangingPunct="1"/>
            <a:r>
              <a:rPr lang="en-US" smtClean="0"/>
              <a:t>Used for multiple electronic, wiring, adhesive, and lubrication applications.</a:t>
            </a:r>
          </a:p>
          <a:p>
            <a:pPr eaLnBrk="1" hangingPunct="1"/>
            <a:r>
              <a:rPr lang="en-US" smtClean="0"/>
              <a:t>PCBs are…</a:t>
            </a:r>
          </a:p>
          <a:p>
            <a:pPr lvl="1" eaLnBrk="1" hangingPunct="1"/>
            <a:r>
              <a:rPr lang="en-US" smtClean="0"/>
              <a:t>Mutagenic</a:t>
            </a:r>
          </a:p>
          <a:p>
            <a:pPr lvl="1" eaLnBrk="1" hangingPunct="1"/>
            <a:r>
              <a:rPr lang="en-US" smtClean="0"/>
              <a:t>Endocrine disruptors (mimic estrogen)</a:t>
            </a:r>
          </a:p>
          <a:p>
            <a:pPr lvl="1" eaLnBrk="1" hangingPunct="1"/>
            <a:r>
              <a:rPr lang="en-US" smtClean="0"/>
              <a:t>Carcinogenic</a:t>
            </a:r>
          </a:p>
        </p:txBody>
      </p:sp>
    </p:spTree>
    <p:extLst>
      <p:ext uri="{BB962C8B-B14F-4D97-AF65-F5344CB8AC3E}">
        <p14:creationId xmlns:p14="http://schemas.microsoft.com/office/powerpoint/2010/main" val="2579150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1A9ED13-3315-4916-92A4-AFB9DFBA2446}" type="slidenum">
              <a:rPr lang="en-US" smtClean="0">
                <a:latin typeface="Times New Roman" pitchFamily="18" charset="0"/>
              </a:rPr>
              <a:pPr/>
              <a:t>8</a:t>
            </a:fld>
            <a:endParaRPr lang="en-US" smtClean="0">
              <a:latin typeface="Times New Roman" pitchFamily="18" charset="0"/>
            </a:endParaRPr>
          </a:p>
        </p:txBody>
      </p:sp>
      <p:pic>
        <p:nvPicPr>
          <p:cNvPr id="6041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229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TextBox 5"/>
          <p:cNvSpPr txBox="1">
            <a:spLocks noChangeArrowheads="1"/>
          </p:cNvSpPr>
          <p:nvPr/>
        </p:nvSpPr>
        <p:spPr bwMode="auto">
          <a:xfrm>
            <a:off x="7212013" y="1371600"/>
            <a:ext cx="17621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>
                <a:solidFill>
                  <a:schemeClr val="bg1"/>
                </a:solidFill>
              </a:rPr>
              <a:t>This is a guide to </a:t>
            </a:r>
            <a:r>
              <a:rPr lang="en-US" sz="2000" b="1" i="1">
                <a:solidFill>
                  <a:schemeClr val="bg1"/>
                </a:solidFill>
              </a:rPr>
              <a:t>Lake Michigan </a:t>
            </a:r>
            <a:r>
              <a:rPr lang="en-US" sz="2000" i="1">
                <a:solidFill>
                  <a:schemeClr val="bg1"/>
                </a:solidFill>
              </a:rPr>
              <a:t>fish.</a:t>
            </a:r>
          </a:p>
          <a:p>
            <a:endParaRPr lang="en-US" sz="2000" i="1">
              <a:solidFill>
                <a:schemeClr val="bg1"/>
              </a:solidFill>
            </a:endParaRPr>
          </a:p>
          <a:p>
            <a:r>
              <a:rPr lang="en-US" sz="2000" i="1">
                <a:solidFill>
                  <a:schemeClr val="bg1"/>
                </a:solidFill>
              </a:rPr>
              <a:t>The fish with the highest level of contamination tend to be larger or bottom-feeders.</a:t>
            </a:r>
          </a:p>
        </p:txBody>
      </p:sp>
    </p:spTree>
    <p:extLst>
      <p:ext uri="{BB962C8B-B14F-4D97-AF65-F5344CB8AC3E}">
        <p14:creationId xmlns:p14="http://schemas.microsoft.com/office/powerpoint/2010/main" val="1923371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252807C-1878-400B-A959-7A5BBEBF681F}" type="slidenum">
              <a:rPr lang="en-US" smtClean="0">
                <a:latin typeface="Times New Roman" pitchFamily="18" charset="0"/>
              </a:rPr>
              <a:pPr/>
              <a:t>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Sediment Pollution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</a:rPr>
              <a:t>Sediment</a:t>
            </a:r>
            <a:r>
              <a:rPr lang="en-US" smtClean="0"/>
              <a:t> is soil and rock particles that have entered water due to erosion.</a:t>
            </a:r>
          </a:p>
          <a:p>
            <a:pPr eaLnBrk="1" hangingPunct="1"/>
            <a:r>
              <a:rPr lang="en-US" smtClean="0"/>
              <a:t>Erosion is normal, but can be accelerated by human activities.</a:t>
            </a:r>
          </a:p>
          <a:p>
            <a:pPr eaLnBrk="1" hangingPunct="1"/>
            <a:r>
              <a:rPr lang="en-US" smtClean="0"/>
              <a:t>Sediment is beneficial (nourishes plants found in  floodplains) in small amounts but can be harmful (smother aquatic life) when there is too much.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31726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1938</Words>
  <Application>Microsoft Macintosh PowerPoint</Application>
  <PresentationFormat>On-screen Show (4:3)</PresentationFormat>
  <Paragraphs>256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UNIT 8: Water Pollution &amp; Other Issues</vt:lpstr>
      <vt:lpstr>WATER POLLUTION is</vt:lpstr>
      <vt:lpstr>Major Categories of Water Pollutants</vt:lpstr>
      <vt:lpstr>Heavy Metal Pollutants (Inorganic)</vt:lpstr>
      <vt:lpstr>Other Inorganic Pollutants</vt:lpstr>
      <vt:lpstr>Organic Chemicals</vt:lpstr>
      <vt:lpstr>Organic Chemicals</vt:lpstr>
      <vt:lpstr>PowerPoint Presentation</vt:lpstr>
      <vt:lpstr>Sediment Pollution</vt:lpstr>
      <vt:lpstr>Thermal Pollution</vt:lpstr>
      <vt:lpstr>Groundwater Contamination</vt:lpstr>
      <vt:lpstr>Groundwater Pollution</vt:lpstr>
      <vt:lpstr>Hydraulic Fracturing</vt:lpstr>
      <vt:lpstr>Natural Gas Deposits</vt:lpstr>
      <vt:lpstr>The Fracturing Process</vt:lpstr>
      <vt:lpstr>Fracturing Fluid</vt:lpstr>
      <vt:lpstr>2005 Energy Policy Act</vt:lpstr>
      <vt:lpstr>Incidents Resulting from Fracturing</vt:lpstr>
      <vt:lpstr>Impaired Waters</vt:lpstr>
      <vt:lpstr>Water Quality Today</vt:lpstr>
      <vt:lpstr>Water Testing Standards</vt:lpstr>
      <vt:lpstr>Tap Water Quality</vt:lpstr>
      <vt:lpstr>Local Tap Water Contaminants</vt:lpstr>
      <vt:lpstr>Bottled Water?</vt:lpstr>
      <vt:lpstr>Water Filtration</vt:lpstr>
      <vt:lpstr>Gold Mining</vt:lpstr>
      <vt:lpstr>Heap Leaching</vt:lpstr>
      <vt:lpstr>Ocean Pollution</vt:lpstr>
      <vt:lpstr>Ocean Pollution</vt:lpstr>
      <vt:lpstr>Ocean Pollution</vt:lpstr>
      <vt:lpstr>Ocean Pollution</vt:lpstr>
      <vt:lpstr>Oil Spills</vt:lpstr>
      <vt:lpstr>Exxon Valdez and Tanker Design</vt:lpstr>
      <vt:lpstr>Deep Water Horizon</vt:lpstr>
      <vt:lpstr>Deep Water Horizon</vt:lpstr>
      <vt:lpstr>Deepwater Horizon</vt:lpstr>
      <vt:lpstr>Deepwater Horizon</vt:lpstr>
      <vt:lpstr>Aftermath</vt:lpstr>
      <vt:lpstr>Laws and Lawsuits</vt:lpstr>
      <vt:lpstr>Infectious Agents</vt:lpstr>
      <vt:lpstr>Oxygen-Demanding Wastes</vt:lpstr>
      <vt:lpstr>Oxygen-Demanding Wastes Cont’d</vt:lpstr>
      <vt:lpstr>Oxygen Sag</vt:lpstr>
      <vt:lpstr>Plant Nutrients and Cultural Eutrophication</vt:lpstr>
      <vt:lpstr>PowerPoint Presentation</vt:lpstr>
      <vt:lpstr>PowerPoint Presentation</vt:lpstr>
      <vt:lpstr>WATER LEGISLATION</vt:lpstr>
      <vt:lpstr>POLLUTION CONTROL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8: Water Pollution &amp; Other Issues</dc:title>
  <dc:creator>owner1 owner</dc:creator>
  <cp:lastModifiedBy>owner1 owner</cp:lastModifiedBy>
  <cp:revision>2</cp:revision>
  <dcterms:created xsi:type="dcterms:W3CDTF">2013-03-25T03:10:58Z</dcterms:created>
  <dcterms:modified xsi:type="dcterms:W3CDTF">2013-03-25T03:24:01Z</dcterms:modified>
</cp:coreProperties>
</file>