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66" r:id="rId4"/>
    <p:sldId id="268" r:id="rId5"/>
    <p:sldId id="269" r:id="rId6"/>
    <p:sldId id="270" r:id="rId7"/>
    <p:sldId id="271" r:id="rId8"/>
    <p:sldId id="262" r:id="rId9"/>
    <p:sldId id="272" r:id="rId10"/>
    <p:sldId id="260" r:id="rId11"/>
    <p:sldId id="267" r:id="rId12"/>
    <p:sldId id="274" r:id="rId13"/>
    <p:sldId id="275" r:id="rId14"/>
    <p:sldId id="276" r:id="rId15"/>
    <p:sldId id="277" r:id="rId16"/>
    <p:sldId id="280" r:id="rId17"/>
    <p:sldId id="281" r:id="rId18"/>
    <p:sldId id="263" r:id="rId19"/>
    <p:sldId id="279" r:id="rId20"/>
    <p:sldId id="273" r:id="rId21"/>
    <p:sldId id="290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5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9D64-485C-4DBA-A6E4-37307CAC4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0D2C16-FE0C-4C71-A887-2351E86D8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0D29C-DA8A-4E2D-9B4A-15008AAC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01D6-9306-4C4E-83A2-C49ADA7C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79F51-12FE-4EC0-BF67-C8D42FFF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3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A92A5-68BA-47B8-ABA7-AF02BC1E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BF7088-79BB-4B0E-840E-F4023E1FB1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B039F-90A9-4F76-9F0F-3F460973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22C-AFB2-443A-8B07-A760C13CE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EFAE6-0876-4C07-9DBC-961FD967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1581A9-1998-4F81-BAEF-EFE17E0BA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9845C-23DE-4F03-A15D-386278193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9AF62-BC0B-472C-80DC-4EEE9B19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85C0B-B52E-4B26-9083-4B0979FDE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ACA0E-0A52-45C9-A756-663F0A9A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2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7CA5-5C3A-478E-AA8F-6B87A6C6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55455-618F-4A82-A76D-FA6ABE9E9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96986-8364-42FC-B23D-CD089108B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8EA2E-8834-49FF-AB6A-BC6DDBB4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1A3F1-8878-40CA-95DE-50B8F15DB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C4F5-EFC0-4E95-86EA-CEB79A9EB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15BB6-F204-454B-96B9-27DF016E4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E02A-D939-4404-8E46-BA97ABDD2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12A8C-E09D-426B-AD08-E54BD5A6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CFCF7-9DE9-4CF6-B021-6AD004657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2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B763-3C68-487F-9D51-BADEC7DC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0BE0E-E42B-4C29-A099-D4151A78AA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55964D-CD34-4F30-BFDA-6A003E50D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3A188-6D66-4C40-920B-AEB17F49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16DEE2-92EE-49FB-83AC-03EDBEC5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D8363-3C56-4105-B83C-FCB5AC82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5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478B-733C-433D-A3C7-F20501851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9F9A1-F6A5-4301-9763-3E4157EA9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6DCBF-6A57-4585-A2F0-A0DA534C5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8CE862-24C7-4129-B0E7-6DB0F88D5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2A5AA-D9A2-4E39-9249-1C335239E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7163C2-CEAB-4B27-B07B-E2EBFB13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5BCDEB-3582-4EB1-BB14-B16C6BDAE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C6F42F-1032-4643-A5E9-31F0B979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3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AF232-19FB-495E-8F69-1226B243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68031-F745-4243-8886-92DFA179A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2CA90A-1922-4E19-9257-4A9EC4B1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D1FD5-1957-4EBA-803E-4F445722F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06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77F15-C326-4ED0-B069-0205D15DA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40256-CF1E-410F-9C65-49FB0736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D927D-2CE8-49DF-B931-6F3BFB4CA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5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4C3B4-6369-44F6-8EAD-B54A96171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C117-127E-4D2C-8CEA-2BCD038AD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7A967-95EE-4190-9C96-400E61A67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FE65A1-2500-4FFA-A8D0-88C5FF5E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10753-423C-49BF-9575-8FC4AB46D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A78D9-B368-4668-B53D-1A9F83EA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1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5235A-0E57-4805-B6D3-D32C40EF0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B3264A-25A2-4247-858B-FEB706143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7C2B02-5F98-4D23-84E1-B43259B3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495C6-6886-49B1-B373-9A96E943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CCB84-DE8B-4209-84DE-348D2FC0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D647C-CD9D-4255-B39D-9D50A53EC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7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69CE32-EC53-423C-88EA-07EB72336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5D54E-5CF0-4ECA-805C-7B9AB54DD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60DA5-2A96-4981-9CA1-1F3057EE6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C439A-5A5A-4314-B990-A32AAD65611E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FC8C-0E3C-4FDA-8256-18A591CB99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5C7CB-61D9-4C2D-A823-B66925AF8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CF547-C0F5-449F-8E65-DF581F2EB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05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dlt.ncssm.edu/tiger/Flash/phase/HeatingCurve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5374" y="1546482"/>
            <a:ext cx="839685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latin typeface="Harrington" panose="04040505050A02020702" pitchFamily="82" charset="0"/>
              </a:rPr>
              <a:t>Heating &amp; </a:t>
            </a:r>
          </a:p>
          <a:p>
            <a:pPr algn="ctr"/>
            <a:r>
              <a:rPr lang="en-US" sz="9600" b="1" dirty="0">
                <a:solidFill>
                  <a:srgbClr val="C00000"/>
                </a:solidFill>
                <a:latin typeface="Harrington" panose="04040505050A02020702" pitchFamily="82" charset="0"/>
              </a:rPr>
              <a:t>Cooling Curves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78494" y="5285185"/>
            <a:ext cx="30139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Unit 7</a:t>
            </a:r>
            <a:r>
              <a:rPr lang="en-US" sz="3200" i="1"/>
              <a:t>: Lesson #3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790355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5941" y="331904"/>
            <a:ext cx="1185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Calculating heat for each segment of the heating curve for water.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7702" y="5077234"/>
            <a:ext cx="2231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q</a:t>
            </a:r>
            <a:r>
              <a:rPr lang="en-US" sz="3600" baseline="-25000" dirty="0"/>
              <a:t>1</a:t>
            </a:r>
            <a:r>
              <a:rPr lang="en-US" sz="3600" dirty="0"/>
              <a:t> = </a:t>
            </a:r>
            <a:r>
              <a:rPr lang="en-US" sz="3600" dirty="0" err="1"/>
              <a:t>mc</a:t>
            </a:r>
            <a:r>
              <a:rPr lang="en-US" sz="3600" baseline="-25000" dirty="0" err="1"/>
              <a:t>p</a:t>
            </a:r>
            <a:r>
              <a:rPr lang="el-GR" sz="3600" dirty="0"/>
              <a:t>Δ</a:t>
            </a:r>
            <a:r>
              <a:rPr lang="en-US" sz="3600" dirty="0"/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80019" y="3381245"/>
            <a:ext cx="6963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 temperature of the ice is increasing.  </a:t>
            </a:r>
          </a:p>
          <a:p>
            <a:r>
              <a:rPr lang="en-US" altLang="en-US" sz="3200" dirty="0"/>
              <a:t>The specific heat for ice is 2.05 J/</a:t>
            </a:r>
            <a:r>
              <a:rPr lang="en-US" altLang="en-US" sz="3200" dirty="0" err="1"/>
              <a:t>g°C</a:t>
            </a:r>
            <a:r>
              <a:rPr lang="en-US" altLang="en-US" sz="3200" dirty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16202" y="4546759"/>
            <a:ext cx="229113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LOOK in your ref. packet!</a:t>
            </a: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6597305" y="2165683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57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1647" y="230983"/>
            <a:ext cx="5919615" cy="444930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-675892" y="4031707"/>
            <a:ext cx="74612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q  =  (2000 g) (0.449 J/</a:t>
            </a:r>
            <a:r>
              <a:rPr lang="en-US" sz="3200" dirty="0" err="1"/>
              <a:t>g°C</a:t>
            </a:r>
            <a:r>
              <a:rPr lang="en-US" sz="3200" dirty="0"/>
              <a:t>) (</a:t>
            </a:r>
            <a:r>
              <a:rPr lang="en-US" sz="3200" dirty="0">
                <a:sym typeface="Symbol" pitchFamily="18" charset="2"/>
              </a:rPr>
              <a:t>557°C)</a:t>
            </a:r>
            <a:endParaRPr lang="en-US" sz="3200" baseline="-25000" dirty="0"/>
          </a:p>
          <a:p>
            <a:pPr algn="ctr">
              <a:buFont typeface="Wingdings" pitchFamily="2" charset="2"/>
              <a:buNone/>
            </a:pPr>
            <a:endParaRPr lang="en-US" sz="3200" dirty="0">
              <a:sym typeface="Symbol" pitchFamily="18" charset="2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931554" y="4236869"/>
            <a:ext cx="348916" cy="2616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238598" y="4209316"/>
            <a:ext cx="348916" cy="2616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084386" y="4209316"/>
            <a:ext cx="348916" cy="2616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867816" y="4209316"/>
            <a:ext cx="348916" cy="26161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44590" y="3294825"/>
            <a:ext cx="998621" cy="390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08513" y="4816537"/>
            <a:ext cx="25891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 = 500,000 J </a:t>
            </a:r>
          </a:p>
          <a:p>
            <a:r>
              <a:rPr lang="en-US" sz="3200" dirty="0"/>
              <a:t>    = 5.0 x 10 </a:t>
            </a:r>
            <a:r>
              <a:rPr lang="en-US" sz="3200" baseline="30000" dirty="0"/>
              <a:t>5</a:t>
            </a:r>
            <a:r>
              <a:rPr lang="en-US" sz="3200" dirty="0"/>
              <a:t>J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77082" y="272919"/>
            <a:ext cx="5555345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Calculate the amount of energy it takes to heat iron from 0°C to 557°C. (remains a solid the entire time)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1668" y="2708034"/>
            <a:ext cx="2076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q = </a:t>
            </a:r>
            <a:r>
              <a:rPr lang="en-US" sz="3600" dirty="0" err="1"/>
              <a:t>mc</a:t>
            </a:r>
            <a:r>
              <a:rPr lang="en-US" sz="3600" baseline="-25000" dirty="0" err="1"/>
              <a:t>p</a:t>
            </a:r>
            <a:r>
              <a:rPr lang="el-GR" sz="3600" dirty="0"/>
              <a:t>Δ</a:t>
            </a:r>
            <a:r>
              <a:rPr lang="en-US" sz="3600" dirty="0"/>
              <a:t>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79196" y="2379662"/>
            <a:ext cx="2291132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LOOK in your ref. packet for </a:t>
            </a:r>
            <a:r>
              <a:rPr lang="en-US" sz="2800" b="1" dirty="0" err="1">
                <a:solidFill>
                  <a:srgbClr val="FFFF00"/>
                </a:solidFill>
              </a:rPr>
              <a:t>C</a:t>
            </a:r>
            <a:r>
              <a:rPr lang="en-US" sz="2800" b="1" baseline="-25000" dirty="0" err="1">
                <a:solidFill>
                  <a:srgbClr val="FFFF00"/>
                </a:solidFill>
              </a:rPr>
              <a:t>p</a:t>
            </a:r>
            <a:r>
              <a:rPr lang="en-US" sz="2800" b="1" dirty="0">
                <a:solidFill>
                  <a:srgbClr val="FFFF00"/>
                </a:solidFill>
              </a:rPr>
              <a:t> for iron</a:t>
            </a:r>
          </a:p>
        </p:txBody>
      </p:sp>
    </p:spTree>
    <p:extLst>
      <p:ext uri="{BB962C8B-B14F-4D97-AF65-F5344CB8AC3E}">
        <p14:creationId xmlns:p14="http://schemas.microsoft.com/office/powerpoint/2010/main" val="426957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7353" y="5250321"/>
            <a:ext cx="22317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q</a:t>
            </a:r>
            <a:r>
              <a:rPr lang="en-US" sz="3600" baseline="-25000" dirty="0"/>
              <a:t>1</a:t>
            </a:r>
            <a:r>
              <a:rPr lang="en-US" sz="3600" dirty="0"/>
              <a:t> = </a:t>
            </a:r>
            <a:r>
              <a:rPr lang="en-US" sz="3600" dirty="0" err="1"/>
              <a:t>mc</a:t>
            </a:r>
            <a:r>
              <a:rPr lang="en-US" sz="3600" baseline="-25000" dirty="0" err="1"/>
              <a:t>p</a:t>
            </a:r>
            <a:r>
              <a:rPr lang="el-GR" sz="3600" dirty="0"/>
              <a:t>Δ</a:t>
            </a:r>
            <a:r>
              <a:rPr lang="en-US" sz="3600" dirty="0"/>
              <a:t>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0502" y="3386197"/>
            <a:ext cx="6963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 phase change occurs at a constant temperature.  Use the heat of fusion since ice is melting.      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dirty="0"/>
              <a:t> </a:t>
            </a:r>
            <a:r>
              <a:rPr lang="en-US" sz="2000" dirty="0"/>
              <a:t>(water) </a:t>
            </a:r>
            <a:r>
              <a:rPr lang="en-US" sz="3200" dirty="0"/>
              <a:t>= 334 J/g</a:t>
            </a:r>
          </a:p>
          <a:p>
            <a:endParaRPr lang="en-US" alt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8975577" y="5065693"/>
            <a:ext cx="229113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LOOK in your ref. packet!</a:t>
            </a: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6597305" y="2165683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6890" y="4219069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5941" y="331904"/>
            <a:ext cx="1185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Calculating heat for each segment of the heating curve for water.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36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7353" y="5250321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1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6597305" y="2165683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6890" y="4219069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732418" y="3533645"/>
            <a:ext cx="7363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 temperature of the water is increasing.  </a:t>
            </a:r>
          </a:p>
          <a:p>
            <a:r>
              <a:rPr lang="en-US" altLang="en-US" sz="3200" dirty="0"/>
              <a:t>The specific heat for water is 4.18 J/</a:t>
            </a:r>
            <a:r>
              <a:rPr lang="en-US" altLang="en-US" sz="3200" dirty="0" err="1"/>
              <a:t>g°C</a:t>
            </a:r>
            <a:r>
              <a:rPr lang="en-US" altLang="en-US" sz="3200" dirty="0"/>
              <a:t>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68602" y="4699159"/>
            <a:ext cx="229113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LOOK in your ref. packet!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82865" y="3322085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3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95941" y="331904"/>
            <a:ext cx="1185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Calculating heat for each segment of the heating curve for water.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94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7353" y="5250321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1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6597305" y="2165683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6890" y="4219069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868602" y="5064034"/>
            <a:ext cx="229113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LOOK in your ref. packet!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82865" y="3322085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3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760502" y="3386197"/>
            <a:ext cx="69634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A phase change occurs at a constant temperature.  Use the heat of vaporization.      </a:t>
            </a:r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dirty="0"/>
              <a:t> </a:t>
            </a:r>
            <a:r>
              <a:rPr lang="en-US" sz="2000" dirty="0"/>
              <a:t>(water) </a:t>
            </a:r>
            <a:r>
              <a:rPr lang="en-US" sz="3200" dirty="0"/>
              <a:t>= 2260 J/g</a:t>
            </a:r>
          </a:p>
          <a:p>
            <a:endParaRPr lang="en-US" alt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4442135" y="2408426"/>
            <a:ext cx="1806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4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baseline="-25000" dirty="0"/>
              <a:t>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5941" y="331904"/>
            <a:ext cx="1185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Calculating heat for each segment of the heating curve for water.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97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7353" y="5250321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1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6597305" y="2165683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6890" y="4219069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252309" y="4742646"/>
            <a:ext cx="2291132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LOOK in your ref. packet!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82865" y="3322085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3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42135" y="2408426"/>
            <a:ext cx="1806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4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baseline="-25000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50355" y="2220086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5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42591" y="3295986"/>
            <a:ext cx="7703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The temperature of the steam is increasing.  </a:t>
            </a:r>
          </a:p>
          <a:p>
            <a:r>
              <a:rPr lang="en-US" altLang="en-US" sz="3200" dirty="0"/>
              <a:t>The specific heat for steam is 2.02 J/</a:t>
            </a:r>
            <a:r>
              <a:rPr lang="en-US" altLang="en-US" sz="3200" dirty="0" err="1"/>
              <a:t>g°C</a:t>
            </a:r>
            <a:r>
              <a:rPr lang="en-US" altLang="en-US" sz="3200" dirty="0"/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5941" y="331904"/>
            <a:ext cx="1185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Calculating heat for each segment of the heating curve for water.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254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7353" y="5250321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1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6597305" y="2165683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6890" y="4219069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82865" y="3322085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3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42135" y="2408426"/>
            <a:ext cx="1806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4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baseline="-25000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50355" y="2220086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5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26857" y="3703411"/>
            <a:ext cx="69702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Use </a:t>
            </a:r>
            <a:r>
              <a:rPr lang="en-US" sz="3200" dirty="0"/>
              <a:t>q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 when the temperature is changing.  Use </a:t>
            </a:r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  <a:r>
              <a:rPr lang="en-US" sz="3200" dirty="0"/>
              <a:t>or </a:t>
            </a:r>
            <a:r>
              <a:rPr lang="en-US" sz="3200" dirty="0">
                <a:sym typeface="Wingdings" panose="05000000000000000000" pitchFamily="2" charset="2"/>
              </a:rPr>
              <a:t>q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dirty="0"/>
              <a:t> when there is a phase change.</a:t>
            </a:r>
            <a:endParaRPr lang="en-US" alt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195941" y="331904"/>
            <a:ext cx="1185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Calculating heat for each segment of the heating curve for water.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47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147353" y="5250321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1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6597305" y="2165683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6890" y="4219069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82865" y="3322085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3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442135" y="2408426"/>
            <a:ext cx="1806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sym typeface="Wingdings" panose="05000000000000000000" pitchFamily="2" charset="2"/>
              </a:rPr>
              <a:t>q</a:t>
            </a:r>
            <a:r>
              <a:rPr lang="en-US" sz="3200" baseline="-25000">
                <a:sym typeface="Wingdings" panose="05000000000000000000" pitchFamily="2" charset="2"/>
              </a:rPr>
              <a:t>4</a:t>
            </a:r>
            <a:r>
              <a:rPr lang="en-US" sz="3200">
                <a:sym typeface="Wingdings" panose="05000000000000000000" pitchFamily="2" charset="2"/>
              </a:rPr>
              <a:t> </a:t>
            </a:r>
            <a:r>
              <a:rPr lang="en-US" sz="3200" dirty="0">
                <a:sym typeface="Wingdings" panose="05000000000000000000" pitchFamily="2" charset="2"/>
              </a:rPr>
              <a:t>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baseline="-25000" dirty="0"/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050355" y="2220086"/>
            <a:ext cx="2010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5</a:t>
            </a:r>
            <a:r>
              <a:rPr lang="en-US" sz="3200" dirty="0"/>
              <a:t> = </a:t>
            </a:r>
            <a:r>
              <a:rPr lang="en-US" sz="3200" dirty="0" err="1"/>
              <a:t>mc</a:t>
            </a:r>
            <a:r>
              <a:rPr lang="en-US" sz="3200" baseline="-25000" dirty="0" err="1"/>
              <a:t>p</a:t>
            </a:r>
            <a:r>
              <a:rPr lang="el-GR" sz="3200" dirty="0"/>
              <a:t>Δ</a:t>
            </a:r>
            <a:r>
              <a:rPr lang="en-US" sz="3200" dirty="0"/>
              <a:t>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95941" y="331904"/>
            <a:ext cx="11852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Calculating heat for each segment of the heating curve for water.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22364" y="3392136"/>
            <a:ext cx="593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/>
              <a:t>The total amount of heat absorbed is the sum of all five equations:</a:t>
            </a:r>
          </a:p>
          <a:p>
            <a:r>
              <a:rPr lang="en-US" altLang="en-US" sz="3600" dirty="0"/>
              <a:t>          </a:t>
            </a:r>
            <a:r>
              <a:rPr lang="en-US" altLang="en-US" sz="3600" dirty="0" err="1"/>
              <a:t>q</a:t>
            </a:r>
            <a:r>
              <a:rPr lang="en-US" altLang="en-US" sz="3600" baseline="-25000" dirty="0" err="1"/>
              <a:t>tot</a:t>
            </a:r>
            <a:r>
              <a:rPr lang="en-US" altLang="en-US" sz="3600" dirty="0"/>
              <a:t>= q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+q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+q</a:t>
            </a:r>
            <a:r>
              <a:rPr lang="en-US" altLang="en-US" sz="3600" baseline="-25000" dirty="0"/>
              <a:t>3</a:t>
            </a:r>
            <a:r>
              <a:rPr lang="en-US" altLang="en-US" sz="3600" dirty="0"/>
              <a:t>+q</a:t>
            </a:r>
            <a:r>
              <a:rPr lang="en-US" altLang="en-US" sz="3600" baseline="-25000" dirty="0"/>
              <a:t>4</a:t>
            </a:r>
            <a:r>
              <a:rPr lang="en-US" altLang="en-US" sz="3600" dirty="0"/>
              <a:t>+q</a:t>
            </a:r>
            <a:r>
              <a:rPr lang="en-US" altLang="en-US" sz="3600" baseline="-25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522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0" t="14538" r="26602" b="19327"/>
          <a:stretch/>
        </p:blipFill>
        <p:spPr bwMode="auto">
          <a:xfrm>
            <a:off x="1882277" y="365352"/>
            <a:ext cx="8201025" cy="6257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26466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flipV="1">
            <a:off x="6597305" y="2165683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6890" y="4219069"/>
            <a:ext cx="17668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2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27044" y="3970109"/>
            <a:ext cx="35474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dirty="0"/>
              <a:t> </a:t>
            </a:r>
            <a:r>
              <a:rPr lang="en-US" sz="2000" dirty="0"/>
              <a:t>(water) </a:t>
            </a:r>
            <a:r>
              <a:rPr lang="en-US" sz="3200" dirty="0"/>
              <a:t>= 334 J/g</a:t>
            </a:r>
          </a:p>
          <a:p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dirty="0"/>
              <a:t> </a:t>
            </a:r>
            <a:r>
              <a:rPr lang="en-US" sz="2000" dirty="0"/>
              <a:t>(water) </a:t>
            </a:r>
            <a:r>
              <a:rPr lang="en-US" sz="3200" dirty="0"/>
              <a:t>= 2260 J/g</a:t>
            </a:r>
          </a:p>
          <a:p>
            <a:endParaRPr lang="en-US" altLang="en-US" sz="3200" dirty="0"/>
          </a:p>
        </p:txBody>
      </p:sp>
      <p:sp>
        <p:nvSpPr>
          <p:cNvPr id="34" name="Rectangle 33"/>
          <p:cNvSpPr/>
          <p:nvPr/>
        </p:nvSpPr>
        <p:spPr>
          <a:xfrm>
            <a:off x="4442135" y="2408426"/>
            <a:ext cx="18069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</a:t>
            </a:r>
            <a:r>
              <a:rPr lang="en-US" sz="3200" baseline="-25000" dirty="0">
                <a:sym typeface="Wingdings" panose="05000000000000000000" pitchFamily="2" charset="2"/>
              </a:rPr>
              <a:t>4</a:t>
            </a:r>
            <a:r>
              <a:rPr lang="en-US" sz="3200" dirty="0">
                <a:sym typeface="Wingdings" panose="05000000000000000000" pitchFamily="2" charset="2"/>
              </a:rPr>
              <a:t>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v</a:t>
            </a:r>
            <a:r>
              <a:rPr lang="en-US" sz="3200" baseline="-25000" dirty="0"/>
              <a:t>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8418" y="357763"/>
            <a:ext cx="11598153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NOTICE!  It takes more time (longer line) &amp; energy for vaporization of water to occur than  melting. WHY?  Look at the pictures to the right. </a:t>
            </a:r>
            <a:r>
              <a:rPr lang="en-US" sz="2800" dirty="0">
                <a:sym typeface="Wingdings" panose="05000000000000000000" pitchFamily="2" charset="2"/>
              </a:rPr>
              <a:t>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319" y="5105400"/>
            <a:ext cx="1746632" cy="1160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923" y="3250198"/>
            <a:ext cx="1736118" cy="1413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596" y="1570861"/>
            <a:ext cx="1826355" cy="118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5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1336" y="1197506"/>
            <a:ext cx="8533278" cy="4247317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Heating/Cooling Curves: </a:t>
            </a:r>
          </a:p>
          <a:p>
            <a:pPr algn="ctr"/>
            <a:r>
              <a:rPr lang="en-US" sz="5400" dirty="0"/>
              <a:t>Show the change of state over time that occurs with the addition or removal of heat energy</a:t>
            </a:r>
          </a:p>
        </p:txBody>
      </p:sp>
    </p:spTree>
    <p:extLst>
      <p:ext uri="{BB962C8B-B14F-4D97-AF65-F5344CB8AC3E}">
        <p14:creationId xmlns:p14="http://schemas.microsoft.com/office/powerpoint/2010/main" val="2057751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47" y="1166724"/>
            <a:ext cx="8382000" cy="4267200"/>
            <a:chOff x="0" y="1536"/>
            <a:chExt cx="5280" cy="268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170557" y="485278"/>
            <a:ext cx="2876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COOLING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curve </a:t>
            </a:r>
          </a:p>
        </p:txBody>
      </p:sp>
      <p:grpSp>
        <p:nvGrpSpPr>
          <p:cNvPr id="24" name="Group 23"/>
          <p:cNvGrpSpPr/>
          <p:nvPr/>
        </p:nvGrpSpPr>
        <p:grpSpPr>
          <a:xfrm flipH="1">
            <a:off x="1150445" y="1026144"/>
            <a:ext cx="6660951" cy="3396917"/>
            <a:chOff x="2554705" y="1660360"/>
            <a:chExt cx="6324592" cy="3396917"/>
          </a:xfrm>
        </p:grpSpPr>
        <p:sp>
          <p:nvSpPr>
            <p:cNvPr id="2" name="Line 3"/>
            <p:cNvSpPr>
              <a:spLocks noChangeShapeType="1"/>
            </p:cNvSpPr>
            <p:nvPr/>
          </p:nvSpPr>
          <p:spPr bwMode="auto">
            <a:xfrm flipV="1">
              <a:off x="2554705" y="4371477"/>
              <a:ext cx="762000" cy="685800"/>
            </a:xfrm>
            <a:prstGeom prst="line">
              <a:avLst/>
            </a:prstGeom>
            <a:noFill/>
            <a:ln w="1270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Line 4"/>
            <p:cNvSpPr>
              <a:spLocks noChangeShapeType="1"/>
            </p:cNvSpPr>
            <p:nvPr/>
          </p:nvSpPr>
          <p:spPr bwMode="auto">
            <a:xfrm flipV="1">
              <a:off x="3316705" y="4371475"/>
              <a:ext cx="1223206" cy="1"/>
            </a:xfrm>
            <a:prstGeom prst="line">
              <a:avLst/>
            </a:prstGeom>
            <a:noFill/>
            <a:ln w="1270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Line 5"/>
            <p:cNvSpPr>
              <a:spLocks noChangeShapeType="1"/>
            </p:cNvSpPr>
            <p:nvPr/>
          </p:nvSpPr>
          <p:spPr bwMode="auto">
            <a:xfrm flipV="1">
              <a:off x="4588030" y="2618877"/>
              <a:ext cx="1219200" cy="1752600"/>
            </a:xfrm>
            <a:prstGeom prst="lin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5879408" y="2618877"/>
              <a:ext cx="2209800" cy="0"/>
            </a:xfrm>
            <a:prstGeom prst="line">
              <a:avLst/>
            </a:prstGeom>
            <a:noFill/>
            <a:ln w="1270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 flipV="1">
              <a:off x="8125308" y="1660360"/>
              <a:ext cx="753989" cy="958517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958" y="1043737"/>
            <a:ext cx="59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31543" y="2314568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liquid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45950" y="3272357"/>
            <a:ext cx="118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freezing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43106" y="2004924"/>
            <a:ext cx="140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liquid/gas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26514" y="3761600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62716" y="3702790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solid/liquid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54685" y="1480658"/>
            <a:ext cx="1875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condensation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503285" y="610494"/>
            <a:ext cx="3632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Cooling curves are </a:t>
            </a:r>
            <a:r>
              <a:rPr lang="en-US" altLang="en-US" sz="3200" b="1" dirty="0">
                <a:solidFill>
                  <a:srgbClr val="FF0000"/>
                </a:solidFill>
              </a:rPr>
              <a:t>exothermic</a:t>
            </a:r>
            <a:r>
              <a:rPr lang="en-US" altLang="en-US" sz="3200" dirty="0"/>
              <a:t> as they release/lose heat.    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553545" y="2456702"/>
            <a:ext cx="360349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/>
              <a:t>H</a:t>
            </a:r>
            <a:r>
              <a:rPr lang="en-US" altLang="en-US" sz="3200" baseline="-25000" dirty="0" err="1"/>
              <a:t>v</a:t>
            </a:r>
            <a:r>
              <a:rPr lang="en-US" altLang="en-US" sz="3200" dirty="0"/>
              <a:t> may be used to determine amount of heat released during condensation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2099" y="5560533"/>
            <a:ext cx="11744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 err="1"/>
              <a:t>H</a:t>
            </a:r>
            <a:r>
              <a:rPr lang="en-US" altLang="en-US" sz="3200" baseline="-25000" dirty="0" err="1"/>
              <a:t>f</a:t>
            </a:r>
            <a:r>
              <a:rPr lang="en-US" altLang="en-US" sz="3200" dirty="0"/>
              <a:t> may be used to determine amount of heat released during freezing</a:t>
            </a:r>
          </a:p>
        </p:txBody>
      </p:sp>
    </p:spTree>
    <p:extLst>
      <p:ext uri="{BB962C8B-B14F-4D97-AF65-F5344CB8AC3E}">
        <p14:creationId xmlns:p14="http://schemas.microsoft.com/office/powerpoint/2010/main" val="2986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534426" y="1558606"/>
            <a:ext cx="8382000" cy="4267200"/>
            <a:chOff x="0" y="1536"/>
            <a:chExt cx="5280" cy="268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28622" y="69791"/>
            <a:ext cx="12063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happens to Kinetic energy (KE) &amp; potential energy (PE) at each stage of the curve?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23147" y="1597566"/>
            <a:ext cx="351248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During a phase, KE is decreasing (temp is decreasing).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11214" y="3466222"/>
            <a:ext cx="329560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During a phase change, KE is constant and PE is decreasing.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5985774" y="1825488"/>
            <a:ext cx="1464568" cy="940220"/>
            <a:chOff x="5228004" y="3688950"/>
            <a:chExt cx="1464568" cy="940220"/>
          </a:xfrm>
        </p:grpSpPr>
        <p:sp>
          <p:nvSpPr>
            <p:cNvPr id="19" name="TextBox 18"/>
            <p:cNvSpPr txBox="1"/>
            <p:nvPr/>
          </p:nvSpPr>
          <p:spPr>
            <a:xfrm>
              <a:off x="5533311" y="368895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8004" y="4167505"/>
              <a:ext cx="1464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 </a:t>
              </a:r>
              <a:r>
                <a:rPr lang="en-US" sz="2000" dirty="0"/>
                <a:t>constant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6027357" y="3704564"/>
              <a:ext cx="0" cy="373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980181" y="1446830"/>
            <a:ext cx="495649" cy="461665"/>
            <a:chOff x="4715177" y="4411640"/>
            <a:chExt cx="495649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4715177" y="441164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210826" y="4429836"/>
              <a:ext cx="0" cy="345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6653088" y="829847"/>
            <a:ext cx="28760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COOLING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curve </a:t>
            </a:r>
          </a:p>
        </p:txBody>
      </p:sp>
      <p:grpSp>
        <p:nvGrpSpPr>
          <p:cNvPr id="38" name="Group 37"/>
          <p:cNvGrpSpPr/>
          <p:nvPr/>
        </p:nvGrpSpPr>
        <p:grpSpPr>
          <a:xfrm flipH="1">
            <a:off x="4632976" y="1370713"/>
            <a:ext cx="6660951" cy="3396917"/>
            <a:chOff x="2554705" y="1660360"/>
            <a:chExt cx="6324592" cy="3396917"/>
          </a:xfrm>
        </p:grpSpPr>
        <p:sp>
          <p:nvSpPr>
            <p:cNvPr id="39" name="Line 3"/>
            <p:cNvSpPr>
              <a:spLocks noChangeShapeType="1"/>
            </p:cNvSpPr>
            <p:nvPr/>
          </p:nvSpPr>
          <p:spPr bwMode="auto">
            <a:xfrm flipV="1">
              <a:off x="2554705" y="4371477"/>
              <a:ext cx="762000" cy="685800"/>
            </a:xfrm>
            <a:prstGeom prst="line">
              <a:avLst/>
            </a:prstGeom>
            <a:noFill/>
            <a:ln w="127000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"/>
            <p:cNvSpPr>
              <a:spLocks noChangeShapeType="1"/>
            </p:cNvSpPr>
            <p:nvPr/>
          </p:nvSpPr>
          <p:spPr bwMode="auto">
            <a:xfrm flipV="1">
              <a:off x="3316705" y="4371475"/>
              <a:ext cx="1223206" cy="1"/>
            </a:xfrm>
            <a:prstGeom prst="line">
              <a:avLst/>
            </a:prstGeom>
            <a:noFill/>
            <a:ln w="1270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"/>
            <p:cNvSpPr>
              <a:spLocks noChangeShapeType="1"/>
            </p:cNvSpPr>
            <p:nvPr/>
          </p:nvSpPr>
          <p:spPr bwMode="auto">
            <a:xfrm flipV="1">
              <a:off x="4588030" y="2618877"/>
              <a:ext cx="1219200" cy="1752600"/>
            </a:xfrm>
            <a:prstGeom prst="lin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5879408" y="2618877"/>
              <a:ext cx="2209800" cy="0"/>
            </a:xfrm>
            <a:prstGeom prst="line">
              <a:avLst/>
            </a:prstGeom>
            <a:noFill/>
            <a:ln w="1270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flipV="1">
              <a:off x="8125308" y="1660360"/>
              <a:ext cx="753989" cy="958517"/>
            </a:xfrm>
            <a:prstGeom prst="lin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0892664" y="3992255"/>
            <a:ext cx="495649" cy="461665"/>
            <a:chOff x="4715177" y="4411640"/>
            <a:chExt cx="495649" cy="461665"/>
          </a:xfrm>
        </p:grpSpPr>
        <p:sp>
          <p:nvSpPr>
            <p:cNvPr id="62" name="TextBox 61"/>
            <p:cNvSpPr txBox="1"/>
            <p:nvPr/>
          </p:nvSpPr>
          <p:spPr>
            <a:xfrm>
              <a:off x="4715177" y="441164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</a:t>
              </a:r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>
              <a:off x="5210826" y="4429836"/>
              <a:ext cx="0" cy="345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8434330" y="2661016"/>
            <a:ext cx="495649" cy="461665"/>
            <a:chOff x="4715177" y="4411640"/>
            <a:chExt cx="495649" cy="461665"/>
          </a:xfrm>
        </p:grpSpPr>
        <p:sp>
          <p:nvSpPr>
            <p:cNvPr id="65" name="TextBox 64"/>
            <p:cNvSpPr txBox="1"/>
            <p:nvPr/>
          </p:nvSpPr>
          <p:spPr>
            <a:xfrm>
              <a:off x="4715177" y="441164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5210826" y="4429836"/>
              <a:ext cx="0" cy="345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9097844" y="3557054"/>
            <a:ext cx="1464568" cy="940220"/>
            <a:chOff x="5228004" y="3688950"/>
            <a:chExt cx="1464568" cy="940220"/>
          </a:xfrm>
        </p:grpSpPr>
        <p:sp>
          <p:nvSpPr>
            <p:cNvPr id="68" name="TextBox 67"/>
            <p:cNvSpPr txBox="1"/>
            <p:nvPr/>
          </p:nvSpPr>
          <p:spPr>
            <a:xfrm>
              <a:off x="5533311" y="368895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PE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28004" y="4167505"/>
              <a:ext cx="1464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 </a:t>
              </a:r>
              <a:r>
                <a:rPr lang="en-US" sz="2000" dirty="0"/>
                <a:t>constant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6027357" y="3704564"/>
              <a:ext cx="0" cy="373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858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814" y="540322"/>
            <a:ext cx="10574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How much heat is released when 275 grams of water freezes? </a:t>
            </a:r>
          </a:p>
        </p:txBody>
      </p:sp>
      <p:sp>
        <p:nvSpPr>
          <p:cNvPr id="3" name="Rectangle 2"/>
          <p:cNvSpPr/>
          <p:nvPr/>
        </p:nvSpPr>
        <p:spPr>
          <a:xfrm>
            <a:off x="633032" y="1475869"/>
            <a:ext cx="1627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</a:t>
            </a:r>
            <a:r>
              <a:rPr lang="en-US" sz="3200" dirty="0" err="1">
                <a:sym typeface="Wingdings" panose="05000000000000000000" pitchFamily="2" charset="2"/>
              </a:rPr>
              <a:t>m·</a:t>
            </a:r>
            <a:r>
              <a:rPr lang="en-US" sz="3200" dirty="0" err="1"/>
              <a:t>H</a:t>
            </a:r>
            <a:r>
              <a:rPr lang="en-US" sz="3200" baseline="-25000" dirty="0" err="1"/>
              <a:t>f</a:t>
            </a:r>
            <a:r>
              <a:rPr lang="en-US" sz="3200" baseline="-25000" dirty="0"/>
              <a:t> </a:t>
            </a:r>
          </a:p>
        </p:txBody>
      </p:sp>
      <p:sp>
        <p:nvSpPr>
          <p:cNvPr id="4" name="Explosion 1 3"/>
          <p:cNvSpPr/>
          <p:nvPr/>
        </p:nvSpPr>
        <p:spPr>
          <a:xfrm>
            <a:off x="7057409" y="2943753"/>
            <a:ext cx="4647678" cy="1598935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19435" y="2258180"/>
            <a:ext cx="3462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(275 g)(</a:t>
            </a:r>
            <a:r>
              <a:rPr lang="en-US" sz="3200" dirty="0"/>
              <a:t>334 J/g)</a:t>
            </a:r>
            <a:r>
              <a:rPr lang="en-US" sz="3200" baseline="-25000" dirty="0"/>
              <a:t>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597999" y="2424293"/>
            <a:ext cx="243926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04496" y="2424293"/>
            <a:ext cx="243926" cy="304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17863" y="3009068"/>
            <a:ext cx="21611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91,850 J</a:t>
            </a:r>
            <a:endParaRPr lang="en-US" sz="3200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8381072" y="3364623"/>
            <a:ext cx="193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ym typeface="Wingdings" panose="05000000000000000000" pitchFamily="2" charset="2"/>
              </a:rPr>
              <a:t>q = 91.9 kJ</a:t>
            </a:r>
            <a:endParaRPr lang="en-US" sz="3200" baseline="-25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515184" y="3301455"/>
            <a:ext cx="11103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3753"/>
            <a:ext cx="4641301" cy="370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4145" y="217341"/>
            <a:ext cx="77135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What happens when you add heat to a solid?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0419" y="2165683"/>
            <a:ext cx="8382000" cy="4267200"/>
            <a:chOff x="0" y="1536"/>
            <a:chExt cx="5280" cy="2688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639307" y="1191512"/>
            <a:ext cx="4338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HEATING</a:t>
            </a:r>
            <a:r>
              <a:rPr lang="en-US" sz="3200" dirty="0"/>
              <a:t> curve for water</a:t>
            </a: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flipV="1">
            <a:off x="1095457" y="4756483"/>
            <a:ext cx="842961" cy="848618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131258" y="4527883"/>
            <a:ext cx="698868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Ice at –30.0°C absorbs heat but stays SOLID while temperature rises to 0°C.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72886" y="2202058"/>
            <a:ext cx="4796748" cy="1569660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Heat  can be transferred  even if there is no change in state</a:t>
            </a:r>
          </a:p>
        </p:txBody>
      </p:sp>
    </p:spTree>
    <p:extLst>
      <p:ext uri="{BB962C8B-B14F-4D97-AF65-F5344CB8AC3E}">
        <p14:creationId xmlns:p14="http://schemas.microsoft.com/office/powerpoint/2010/main" val="354726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 flipV="1">
            <a:off x="1098884" y="4924926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860884" y="4924926"/>
            <a:ext cx="1170739" cy="0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84484" y="2334126"/>
            <a:ext cx="8382000" cy="4267200"/>
            <a:chOff x="0" y="1536"/>
            <a:chExt cx="5280" cy="2688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2865519" y="5011663"/>
            <a:ext cx="44215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At 0°C ice begins to melt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4145" y="217341"/>
            <a:ext cx="54419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What happens as a solid melts?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39307" y="1191512"/>
            <a:ext cx="4338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HEATING</a:t>
            </a:r>
            <a:r>
              <a:rPr lang="en-US" sz="3200" dirty="0"/>
              <a:t> curve for water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9158" y="1402611"/>
            <a:ext cx="4176503" cy="353943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During a phase change, the temperature remains </a:t>
            </a:r>
            <a:r>
              <a:rPr lang="en-US" sz="2800" b="1" dirty="0"/>
              <a:t>CONSTANT</a:t>
            </a:r>
            <a:r>
              <a:rPr lang="en-US" sz="2800" dirty="0"/>
              <a:t>.  This is because the heat being added is used to break IMFs holding the molecules together not to raise the temperature.</a:t>
            </a:r>
          </a:p>
        </p:txBody>
      </p:sp>
    </p:spTree>
    <p:extLst>
      <p:ext uri="{BB962C8B-B14F-4D97-AF65-F5344CB8AC3E}">
        <p14:creationId xmlns:p14="http://schemas.microsoft.com/office/powerpoint/2010/main" val="313893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788702" y="4876800"/>
            <a:ext cx="1098877" cy="0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2903626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665625" y="3799582"/>
            <a:ext cx="68359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Water remains a LIQUID as it absorbs heat and goes from 0°C to 100°C.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45" y="217341"/>
            <a:ext cx="7864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What happens when you add heat to a liquid?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39307" y="1191512"/>
            <a:ext cx="4338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HEATING</a:t>
            </a:r>
            <a:r>
              <a:rPr lang="en-US" sz="3200" dirty="0"/>
              <a:t> curve for water</a:t>
            </a:r>
          </a:p>
        </p:txBody>
      </p:sp>
    </p:spTree>
    <p:extLst>
      <p:ext uri="{BB962C8B-B14F-4D97-AF65-F5344CB8AC3E}">
        <p14:creationId xmlns:p14="http://schemas.microsoft.com/office/powerpoint/2010/main" val="348454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167994" y="3970109"/>
            <a:ext cx="60107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At 100°C water begins to boil. The temperature will be constant until phase change is complete.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45" y="217341"/>
            <a:ext cx="8406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What happens a liquid begins to change to a gas?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39307" y="1191512"/>
            <a:ext cx="4338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HEATING</a:t>
            </a:r>
            <a:r>
              <a:rPr lang="en-US" sz="3200" dirty="0"/>
              <a:t> curve for water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 flipV="1">
            <a:off x="1026702" y="4876800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1788702" y="4876798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060027" y="3124200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12302" y="2286000"/>
            <a:ext cx="8382000" cy="4267200"/>
            <a:chOff x="0" y="1536"/>
            <a:chExt cx="5280" cy="268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167994" y="3970109"/>
            <a:ext cx="601072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After 100°C, the temperature of steam will continue to increase as heat is added.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44145" y="217341"/>
            <a:ext cx="6162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What happens you add heat to gas?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639307" y="1191512"/>
            <a:ext cx="4338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HEATING</a:t>
            </a:r>
            <a:r>
              <a:rPr lang="en-US" sz="3200" dirty="0"/>
              <a:t> curve for water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4351405" y="3124200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V="1">
            <a:off x="6597305" y="2165683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 flipV="1">
            <a:off x="1405171" y="3901215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2167171" y="3901213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438496" y="2148615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90771" y="1310415"/>
            <a:ext cx="8382000" cy="4267200"/>
            <a:chOff x="0" y="1536"/>
            <a:chExt cx="5280" cy="268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53881" y="628969"/>
            <a:ext cx="2808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HEATING</a:t>
            </a:r>
            <a:r>
              <a:rPr lang="en-US" sz="3200" dirty="0"/>
              <a:t> curve 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4729874" y="2148615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6975774" y="1190098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8485139">
            <a:off x="7170501" y="1623445"/>
            <a:ext cx="590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gas</a:t>
            </a:r>
          </a:p>
        </p:txBody>
      </p:sp>
      <p:sp>
        <p:nvSpPr>
          <p:cNvPr id="18" name="TextBox 17"/>
          <p:cNvSpPr txBox="1"/>
          <p:nvPr/>
        </p:nvSpPr>
        <p:spPr>
          <a:xfrm rot="18151030">
            <a:off x="3861212" y="287092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liquid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1952" y="3404318"/>
            <a:ext cx="1133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melting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87088" y="2166439"/>
            <a:ext cx="1401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liquid/gas</a:t>
            </a:r>
          </a:p>
        </p:txBody>
      </p:sp>
      <p:sp>
        <p:nvSpPr>
          <p:cNvPr id="21" name="TextBox 20"/>
          <p:cNvSpPr txBox="1"/>
          <p:nvPr/>
        </p:nvSpPr>
        <p:spPr>
          <a:xfrm rot="19236428">
            <a:off x="1404395" y="4270421"/>
            <a:ext cx="769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solid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47351" y="3859288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solid/liquid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9145" y="1644618"/>
            <a:ext cx="102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boiling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98783" y="2382213"/>
            <a:ext cx="36323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Heating curves are </a:t>
            </a:r>
            <a:r>
              <a:rPr lang="en-US" altLang="en-US" sz="3200" b="1" dirty="0">
                <a:solidFill>
                  <a:srgbClr val="0070C0"/>
                </a:solidFill>
              </a:rPr>
              <a:t>endothermic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dirty="0"/>
              <a:t>as they absorb/gain heat.      </a:t>
            </a:r>
          </a:p>
        </p:txBody>
      </p:sp>
    </p:spTree>
    <p:extLst>
      <p:ext uri="{BB962C8B-B14F-4D97-AF65-F5344CB8AC3E}">
        <p14:creationId xmlns:p14="http://schemas.microsoft.com/office/powerpoint/2010/main" val="131500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"/>
          <p:cNvSpPr>
            <a:spLocks noChangeShapeType="1"/>
          </p:cNvSpPr>
          <p:nvPr/>
        </p:nvSpPr>
        <p:spPr bwMode="auto">
          <a:xfrm flipV="1">
            <a:off x="4448826" y="4149406"/>
            <a:ext cx="762000" cy="685800"/>
          </a:xfrm>
          <a:prstGeom prst="line">
            <a:avLst/>
          </a:prstGeom>
          <a:noFill/>
          <a:ln w="127000">
            <a:solidFill>
              <a:schemeClr val="bg2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5210826" y="4149404"/>
            <a:ext cx="1223206" cy="1"/>
          </a:xfrm>
          <a:prstGeom prst="line">
            <a:avLst/>
          </a:prstGeom>
          <a:noFill/>
          <a:ln w="127000">
            <a:solidFill>
              <a:srgbClr val="007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6482151" y="2396806"/>
            <a:ext cx="1219200" cy="1752600"/>
          </a:xfrm>
          <a:prstGeom prst="line">
            <a:avLst/>
          </a:prstGeom>
          <a:noFill/>
          <a:ln w="127000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3534426" y="1558606"/>
            <a:ext cx="8382000" cy="4267200"/>
            <a:chOff x="0" y="1536"/>
            <a:chExt cx="5280" cy="2688"/>
          </a:xfrm>
        </p:grpSpPr>
        <p:sp>
          <p:nvSpPr>
            <p:cNvPr id="6" name="Line 9"/>
            <p:cNvSpPr>
              <a:spLocks noChangeShapeType="1"/>
            </p:cNvSpPr>
            <p:nvPr/>
          </p:nvSpPr>
          <p:spPr bwMode="auto">
            <a:xfrm>
              <a:off x="576" y="1584"/>
              <a:ext cx="0" cy="230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576" y="3888"/>
              <a:ext cx="47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480" y="316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480" y="206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88" y="3024"/>
              <a:ext cx="2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96" y="1920"/>
              <a:ext cx="4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100</a:t>
              </a: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2784" y="3936"/>
              <a:ext cx="5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Time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0" y="1536"/>
              <a:ext cx="5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Temp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697536" y="877160"/>
            <a:ext cx="28083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HEATING</a:t>
            </a:r>
            <a:r>
              <a:rPr lang="en-US" sz="3200" dirty="0"/>
              <a:t> curve 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7773529" y="2396806"/>
            <a:ext cx="2209800" cy="0"/>
          </a:xfrm>
          <a:prstGeom prst="line">
            <a:avLst/>
          </a:prstGeom>
          <a:noFill/>
          <a:ln w="1270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V="1">
            <a:off x="10019429" y="1438289"/>
            <a:ext cx="753989" cy="958517"/>
          </a:xfrm>
          <a:prstGeom prst="line">
            <a:avLst/>
          </a:prstGeom>
          <a:noFill/>
          <a:ln w="1270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8622" y="69791"/>
            <a:ext cx="120633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What happens to Kinetic energy (KE) &amp; potential energy (PE) at each stage of the curve?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23148" y="1597566"/>
            <a:ext cx="329560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During a phase, KE is increasing (temp is increasing).</a:t>
            </a: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38822" y="3404594"/>
            <a:ext cx="329560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dirty="0"/>
              <a:t>During a phase change, KE is constant and PE is increasing.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8217545" y="1881035"/>
            <a:ext cx="1464568" cy="982852"/>
            <a:chOff x="8217545" y="1881035"/>
            <a:chExt cx="1464568" cy="982852"/>
          </a:xfrm>
        </p:grpSpPr>
        <p:sp>
          <p:nvSpPr>
            <p:cNvPr id="20" name="TextBox 19"/>
            <p:cNvSpPr txBox="1"/>
            <p:nvPr/>
          </p:nvSpPr>
          <p:spPr>
            <a:xfrm>
              <a:off x="8217545" y="2402222"/>
              <a:ext cx="1464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 </a:t>
              </a:r>
              <a:r>
                <a:rPr lang="en-US" sz="2000" dirty="0"/>
                <a:t>constant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85272" y="1881035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9082049" y="1898060"/>
              <a:ext cx="0" cy="335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5228004" y="3688950"/>
            <a:ext cx="1464568" cy="940220"/>
            <a:chOff x="5228004" y="3688950"/>
            <a:chExt cx="1464568" cy="940220"/>
          </a:xfrm>
        </p:grpSpPr>
        <p:sp>
          <p:nvSpPr>
            <p:cNvPr id="19" name="TextBox 18"/>
            <p:cNvSpPr txBox="1"/>
            <p:nvPr/>
          </p:nvSpPr>
          <p:spPr>
            <a:xfrm>
              <a:off x="5533311" y="3688950"/>
              <a:ext cx="494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8004" y="4167505"/>
              <a:ext cx="14645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 </a:t>
              </a:r>
              <a:r>
                <a:rPr lang="en-US" sz="2000" dirty="0"/>
                <a:t>constant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027357" y="3688950"/>
              <a:ext cx="0" cy="335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4506169" y="4659839"/>
            <a:ext cx="495649" cy="461665"/>
            <a:chOff x="4715177" y="4411640"/>
            <a:chExt cx="495649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4715177" y="441164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5210826" y="4413776"/>
              <a:ext cx="0" cy="335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7163951" y="3144904"/>
            <a:ext cx="513689" cy="461665"/>
            <a:chOff x="8364740" y="3078142"/>
            <a:chExt cx="51368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8364740" y="3078142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V="1">
              <a:off x="8878429" y="3127938"/>
              <a:ext cx="0" cy="335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10361997" y="1870149"/>
            <a:ext cx="495649" cy="461665"/>
            <a:chOff x="10727756" y="2039968"/>
            <a:chExt cx="495649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0727756" y="203996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KE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11223405" y="2046728"/>
              <a:ext cx="0" cy="3356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929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16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Microsoft Office PowerPoint</Application>
  <PresentationFormat>Widescreen</PresentationFormat>
  <Paragraphs>196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Harrington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Drusky, Tristan</dc:creator>
  <cp:lastModifiedBy>Drusky, Tristan</cp:lastModifiedBy>
  <cp:revision>1</cp:revision>
  <dcterms:created xsi:type="dcterms:W3CDTF">2021-05-05T20:32:57Z</dcterms:created>
  <dcterms:modified xsi:type="dcterms:W3CDTF">2021-05-05T20:33:39Z</dcterms:modified>
</cp:coreProperties>
</file>