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y="6858000" cx="9144000"/>
  <p:notesSz cx="6858000" cy="9144000"/>
  <p:embeddedFontLst>
    <p:embeddedFont>
      <p:font typeface="Eater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slide" Target="slides/slide40.xml"/><Relationship Id="rId52" Type="http://schemas.openxmlformats.org/officeDocument/2006/relationships/slide" Target="slides/slide39.xml"/><Relationship Id="rId11" Type="http://schemas.openxmlformats.org/officeDocument/2006/relationships/slideMaster" Target="slideMasters/slideMaster8.xml"/><Relationship Id="rId55" Type="http://schemas.openxmlformats.org/officeDocument/2006/relationships/font" Target="fonts/Eater-regular.fntdata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41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5" name="Google Shape;3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04bac63c2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04bac63c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04bac63c2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4bac63c2a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04bac63c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04bac63c2a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04bac63c2a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204bac63c2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04bac63c2a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4bac63c2a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204bac63c2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04bac63c2a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04bac63c2a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204bac63c2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04bac63c2a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04bac63c2a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204bac63c2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04bac63c2a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04bac63c2a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04bac63c2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04bac63c2a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04bac63c2a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204bac63c2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04bac63c2a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4bac63c2a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204bac63c2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04bac63c2a_0_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4bac63c2a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204bac63c2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04bac63c2a_0_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04bac63c2a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204bac63c2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04bac63c2a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04bac63c2a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204bac63c2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204bac63c2a_0_1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04bac63c2a_0_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204bac63c2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204bac63c2a_0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bac63c2a_0_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204bac63c2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204bac63c2a_0_1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04bac63c2a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204bac63c2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04bac63c2a_0_1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04bac63c2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204bac63c2a_0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04bac63c2a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204bac63c2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04bac63c2a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4bac63c2a_0_1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204bac63c2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204bac63c2a_0_1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04bac63c2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04bac63c2a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04bac63c2a_0_1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g204bac63c2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204bac63c2a_0_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2286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24687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4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10057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BE6E"/>
              </a:buClr>
              <a:buSzPts val="4000"/>
              <a:buFont typeface="Rockwell"/>
              <a:buNone/>
              <a:defRPr b="1" sz="4000" cap="none">
                <a:solidFill>
                  <a:srgbClr val="68BE6E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28000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20"/>
              <a:buFont typeface="Rockwell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40"/>
              <a:buNone/>
              <a:defRPr b="0" sz="22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40"/>
              <a:buNone/>
              <a:defRPr b="0" sz="2200" cap="none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b="1"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3" type="body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6390" lvl="0" marL="45720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4" type="body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6390" lvl="0" marL="45720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000"/>
              <a:buFont typeface="Rockwell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2" type="body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0"/>
              </a:spcBef>
              <a:spcAft>
                <a:spcPts val="0"/>
              </a:spcAft>
              <a:buSzPts val="2240"/>
              <a:buChar char="⦿"/>
              <a:defRPr sz="3200"/>
            </a:lvl1pPr>
            <a:lvl2pPr indent="-388619" lvl="1" marL="914400" algn="l">
              <a:spcBef>
                <a:spcPts val="400"/>
              </a:spcBef>
              <a:spcAft>
                <a:spcPts val="0"/>
              </a:spcAft>
              <a:buSzPts val="2520"/>
              <a:buFont typeface="Rockwell"/>
              <a:buChar char="•"/>
              <a:defRPr sz="2800"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2000"/>
              <a:buFont typeface="Rockwell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indent="-297180" lvl="1" marL="91440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Char char="•"/>
              <a:defRPr sz="1200"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60" name="Google Shape;160;p23"/>
          <p:cNvSpPr/>
          <p:nvPr>
            <p:ph idx="2" type="pic"/>
          </p:nvPr>
        </p:nvSpPr>
        <p:spPr>
          <a:xfrm>
            <a:off x="304800" y="249864"/>
            <a:ext cx="8534400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3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indent="-331469" lvl="1" marL="914400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indent="-331469" lvl="1" marL="914400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05582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indent="-331469" lvl="1" marL="914400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indent="-365760" lvl="1" marL="91440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indent="-365760" lvl="1" marL="91440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 cap="none" strike="noStrik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17537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640762" y="6515100"/>
            <a:ext cx="465137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rgbClr val="878878">
              <a:alpha val="64705"/>
            </a:srgbClr>
          </a:solidFill>
          <a:ln cap="rnd" cmpd="sng" w="11000">
            <a:solidFill>
              <a:srgbClr val="9B9F8D">
                <a:alpha val="8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5562600" y="640080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1295400" y="6400800"/>
            <a:ext cx="42116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5057775" y="1057275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12900">
              <a:srgbClr val="00000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5562600" y="6513512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639175" y="6513512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1600200" y="6513512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719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7465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300"/>
              <a:buFont typeface="Noto Sans Symbols"/>
              <a:buChar char="●"/>
              <a:defRPr b="0" i="0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0" type="dt"/>
          </p:nvPr>
        </p:nvSpPr>
        <p:spPr>
          <a:xfrm>
            <a:off x="5562600" y="6508750"/>
            <a:ext cx="30019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>
                <a:solidFill>
                  <a:srgbClr val="B9BBB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639175" y="6508750"/>
            <a:ext cx="4635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E0D4"/>
              </a:buClr>
              <a:buSzPts val="1600"/>
              <a:buFont typeface="Rockwell"/>
              <a:buNone/>
              <a:defRPr b="0" i="0" sz="1600" u="none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 txBox="1"/>
          <p:nvPr>
            <p:ph idx="11" type="ftr"/>
          </p:nvPr>
        </p:nvSpPr>
        <p:spPr>
          <a:xfrm>
            <a:off x="1600200" y="6508750"/>
            <a:ext cx="390683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4294967295" type="ctrTitle"/>
          </p:nvPr>
        </p:nvSpPr>
        <p:spPr>
          <a:xfrm>
            <a:off x="464225" y="381000"/>
            <a:ext cx="8229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2286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7200"/>
              <a:buFont typeface="Rockwell"/>
              <a:buNone/>
            </a:pPr>
            <a:r>
              <a:rPr b="0" i="0" lang="en-US" sz="7200" u="none" cap="none" strike="noStrike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Photosynthesis</a:t>
            </a:r>
            <a:endParaRPr b="0" i="0" sz="7200" u="none" cap="none" strike="noStrike">
              <a:solidFill>
                <a:srgbClr val="E7E9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Fun with Science!  Plants and Photosynthesis Unit Study - Homeschool Science Curriculum"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00" y="1432725"/>
            <a:ext cx="4038601" cy="39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4807025" y="3045325"/>
            <a:ext cx="4229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lt1"/>
                </a:solidFill>
              </a:rPr>
              <a:t>Directly or indirectly all organisms get their energy from the sun.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lt1"/>
                </a:solidFill>
              </a:rPr>
              <a:t>Plants get their energy to make food from the sun.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4464425" y="1256400"/>
            <a:ext cx="457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486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7E9C9"/>
                </a:solidFill>
                <a:latin typeface="Rockwell"/>
                <a:ea typeface="Rockwell"/>
                <a:cs typeface="Rockwell"/>
                <a:sym typeface="Rockwell"/>
              </a:rPr>
              <a:t>Where do all living things get their energy?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3975" lvl="0" marL="53975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6" name="Google Shape;236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37" y="254000"/>
            <a:ext cx="8243887" cy="618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idx="4294967295" type="title"/>
          </p:nvPr>
        </p:nvSpPr>
        <p:spPr>
          <a:xfrm>
            <a:off x="228600" y="311402"/>
            <a:ext cx="8472055" cy="1255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4000"/>
              <a:buFont typeface="Rockwell"/>
              <a:buNone/>
            </a:pPr>
            <a:r>
              <a:rPr b="1" i="0" lang="en-US" sz="40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The Chemical </a:t>
            </a:r>
            <a:r>
              <a:rPr b="1" i="0" lang="en-US" sz="3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Equation</a:t>
            </a:r>
            <a:r>
              <a:rPr b="1" i="0" lang="en-US" sz="40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 of Photosynthesis.</a:t>
            </a:r>
            <a:endParaRPr b="1" i="0" sz="4000" u="none" cap="none" strike="noStrike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381000" y="1517650"/>
            <a:ext cx="8763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sng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Photosynthesis-</a:t>
            </a: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the process of using energy of sunlight to convert water and carbon dioxide into oxygen and high energy sugars(Glucose).</a:t>
            </a:r>
            <a:endParaRPr/>
          </a:p>
        </p:txBody>
      </p:sp>
      <p:cxnSp>
        <p:nvCxnSpPr>
          <p:cNvPr id="244" name="Google Shape;244;p34"/>
          <p:cNvCxnSpPr/>
          <p:nvPr/>
        </p:nvCxnSpPr>
        <p:spPr>
          <a:xfrm>
            <a:off x="4011612" y="5768975"/>
            <a:ext cx="609600" cy="1587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8100">
              <a:srgbClr val="000000">
                <a:alpha val="42745"/>
              </a:srgbClr>
            </a:outerShdw>
          </a:effectLst>
        </p:spPr>
      </p:cxnSp>
      <p:pic>
        <p:nvPicPr>
          <p:cNvPr descr="http://www.forestry.gov.uk/images/cc_img_carbonoxygen.gif/$FILE/cc_img_carbonoxygen.gif" id="245" name="Google Shape;2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663950"/>
            <a:ext cx="8015287" cy="21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5791200" y="4935537"/>
            <a:ext cx="1371600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Glucose:  sugar</a:t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925512" y="4165600"/>
            <a:ext cx="6781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Sunlight=The energy to make this reaction to occur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idx="4294967295" type="title"/>
          </p:nvPr>
        </p:nvSpPr>
        <p:spPr>
          <a:xfrm>
            <a:off x="457200" y="4778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ct val="100000"/>
              <a:buFont typeface="Rockwell"/>
              <a:buNone/>
            </a:pPr>
            <a:r>
              <a:rPr b="1" i="0" lang="en-US" sz="48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Chemical </a:t>
            </a:r>
            <a:r>
              <a:rPr b="1" i="0" lang="en-US" sz="44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Equation</a:t>
            </a:r>
            <a:r>
              <a:rPr b="1" i="0" lang="en-US" sz="48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 of Photosynthesis.</a:t>
            </a:r>
            <a:endParaRPr b="0" i="0" sz="4600" u="none" cap="none" strike="noStrike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457200" y="16462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sng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Reactants </a:t>
            </a: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= substances at the beginning of a chemical reaction.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sng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Products </a:t>
            </a: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= substances produced by a chemical reaction</a:t>
            </a:r>
            <a:endParaRPr/>
          </a:p>
        </p:txBody>
      </p:sp>
      <p:pic>
        <p:nvPicPr>
          <p:cNvPr descr="Image result for label the chemical equation of photosynthesis" id="254" name="Google Shape;2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2" y="3657600"/>
            <a:ext cx="8348662" cy="292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152400" y="1143000"/>
            <a:ext cx="4914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Inside a chloroplast are stacks of membranes called </a:t>
            </a:r>
            <a:r>
              <a:rPr b="1" i="0" lang="en-US" sz="3200" u="sng" cap="none" strike="noStrike">
                <a:solidFill>
                  <a:srgbClr val="9D3232"/>
                </a:solidFill>
                <a:latin typeface="Rockwell"/>
                <a:ea typeface="Rockwell"/>
                <a:cs typeface="Rockwell"/>
                <a:sym typeface="Rockwell"/>
              </a:rPr>
              <a:t>Granum.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membranes are called </a:t>
            </a:r>
            <a:r>
              <a:rPr b="1" i="0" lang="en-US" sz="3200" u="sng" cap="none" strike="noStrik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Thylakoids</a:t>
            </a:r>
            <a:r>
              <a:rPr b="0" i="0" lang="en-US" sz="3200" u="none" cap="none" strike="noStrik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Rockwel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Contains </a:t>
            </a:r>
            <a:r>
              <a:rPr b="1" i="0" lang="en-US" sz="3200" u="sng" cap="none" strike="noStrike">
                <a:solidFill>
                  <a:srgbClr val="92D050"/>
                </a:solidFill>
                <a:latin typeface="Rockwell"/>
                <a:ea typeface="Rockwell"/>
                <a:cs typeface="Rockwell"/>
                <a:sym typeface="Rockwell"/>
              </a:rPr>
              <a:t>chlorophyl 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which is a pigment that absorbs light.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sng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Stroma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space outside the thylakoids</a:t>
            </a:r>
            <a:endParaRPr/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6857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Rockwel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6764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1" name="Google Shape;261;p36"/>
          <p:cNvSpPr txBox="1"/>
          <p:nvPr>
            <p:ph idx="4294967295" type="title"/>
          </p:nvPr>
        </p:nvSpPr>
        <p:spPr>
          <a:xfrm>
            <a:off x="457200" y="254000"/>
            <a:ext cx="822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Rockwell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How is light collected by the plant</a:t>
            </a:r>
            <a:r>
              <a:rPr b="0" i="0" lang="en-US" sz="36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 b="0" i="0" sz="3600" u="none" cap="none" strike="noStrik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www.daviddarling.info/images/chloroplast.jpg" id="262" name="Google Shape;262;p3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7300" y="1390650"/>
            <a:ext cx="39243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5067300" y="887412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Chloroplast Model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idx="4294967295" type="title"/>
          </p:nvPr>
        </p:nvSpPr>
        <p:spPr>
          <a:xfrm>
            <a:off x="471055" y="304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ckwel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Steps of Photosynthesis</a:t>
            </a:r>
            <a:endParaRPr b="1" i="0" sz="4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228600" y="12192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rPr b="0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Photosynthesis is divided into two stages:  </a:t>
            </a:r>
            <a:endParaRPr/>
          </a:p>
          <a:p>
            <a:pPr indent="-742949" lvl="1" marL="11541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240"/>
              <a:buFont typeface="Rockwell"/>
              <a:buAutoNum type="arabicPeriod"/>
            </a:pPr>
            <a:r>
              <a:rPr b="0" i="0" lang="en-US" sz="3600" u="sng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Light dependent reactions </a:t>
            </a: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– take place in thylakoid membranes</a:t>
            </a:r>
            <a:endParaRPr/>
          </a:p>
          <a:p>
            <a:pPr indent="-742949" lvl="1" marL="11541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3240"/>
              <a:buFont typeface="Rockwell"/>
              <a:buAutoNum type="arabicPeriod"/>
            </a:pPr>
            <a:r>
              <a:rPr b="0" i="0" lang="en-US" sz="3600" u="sng" cap="none" strike="noStrike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Light independent reactions </a:t>
            </a:r>
            <a:r>
              <a:rPr b="0" i="0" lang="en-US" sz="3600" u="none" cap="none" strike="noStrike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(Calvin Cycle)- </a:t>
            </a: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take place in the stroma.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4294967295" type="title"/>
          </p:nvPr>
        </p:nvSpPr>
        <p:spPr>
          <a:xfrm>
            <a:off x="190500" y="152400"/>
            <a:ext cx="87630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Rockwell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What is NADP+  &amp;  NADPH?</a:t>
            </a:r>
            <a:endParaRPr b="0" i="0" sz="4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457200" y="1016000"/>
            <a:ext cx="822960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none">
                <a:solidFill>
                  <a:srgbClr val="0000FF"/>
                </a:solidFill>
                <a:latin typeface="Rockwell"/>
                <a:ea typeface="Rockwell"/>
                <a:cs typeface="Rockwell"/>
                <a:sym typeface="Rockwell"/>
              </a:rPr>
              <a:t>NADP+ </a:t>
            </a: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a carrier molecule for energy.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When sunlight charges the thylakoid: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Rockwel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NADP+ picks up </a:t>
            </a:r>
            <a:r>
              <a:rPr b="1" i="0" lang="en-US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 electrons(e-)</a:t>
            </a:r>
            <a:r>
              <a:rPr b="1" i="0" lang="en-US" sz="3200" u="none" cap="none" strike="noStrike">
                <a:solidFill>
                  <a:srgbClr val="CF6868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a </a:t>
            </a:r>
            <a:r>
              <a:rPr b="0" i="0" lang="en-US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hydrogen ion(H+).  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Rockwel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It then becomes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NADPH.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NADPH carries the energy from light to areas in the chloroplast that need it.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32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			+ 		+ 	    = </a:t>
            </a:r>
            <a:r>
              <a:rPr b="1" i="0" lang="en-US" sz="3200" u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NADPH</a:t>
            </a:r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674687" y="5073650"/>
            <a:ext cx="15240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5277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None/>
            </a:pPr>
            <a:r>
              <a:rPr b="0" i="0" lang="en-US" sz="240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NADP+</a:t>
            </a:r>
            <a:endParaRPr/>
          </a:p>
        </p:txBody>
      </p:sp>
      <p:sp>
        <p:nvSpPr>
          <p:cNvPr id="279" name="Google Shape;279;p38"/>
          <p:cNvSpPr txBox="1"/>
          <p:nvPr/>
        </p:nvSpPr>
        <p:spPr>
          <a:xfrm>
            <a:off x="2743200" y="5143500"/>
            <a:ext cx="533400" cy="381000"/>
          </a:xfrm>
          <a:prstGeom prst="rect">
            <a:avLst/>
          </a:prstGeom>
          <a:solidFill>
            <a:srgbClr val="E8B7B7"/>
          </a:solidFill>
          <a:ln cap="flat" cmpd="sng" w="38100">
            <a:solidFill>
              <a:srgbClr val="AA868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e</a:t>
            </a:r>
            <a:r>
              <a:rPr b="0" baseline="30000" i="0" lang="en-US" sz="20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endParaRPr/>
          </a:p>
        </p:txBody>
      </p:sp>
      <p:sp>
        <p:nvSpPr>
          <p:cNvPr id="280" name="Google Shape;280;p38"/>
          <p:cNvSpPr txBox="1"/>
          <p:nvPr/>
        </p:nvSpPr>
        <p:spPr>
          <a:xfrm>
            <a:off x="3543300" y="5170487"/>
            <a:ext cx="533400" cy="381000"/>
          </a:xfrm>
          <a:prstGeom prst="rect">
            <a:avLst/>
          </a:prstGeom>
          <a:solidFill>
            <a:srgbClr val="E8B7B7"/>
          </a:solidFill>
          <a:ln cap="flat" cmpd="sng" w="38100">
            <a:solidFill>
              <a:srgbClr val="AA868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e</a:t>
            </a:r>
            <a:r>
              <a:rPr b="0" baseline="30000" i="0" lang="en-US" sz="20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endParaRPr/>
          </a:p>
        </p:txBody>
      </p:sp>
      <p:sp>
        <p:nvSpPr>
          <p:cNvPr id="281" name="Google Shape;281;p38"/>
          <p:cNvSpPr/>
          <p:nvPr/>
        </p:nvSpPr>
        <p:spPr>
          <a:xfrm>
            <a:off x="4621212" y="5081587"/>
            <a:ext cx="838200" cy="533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b="0" i="0" lang="en-US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30000" i="0" lang="en-US" sz="1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/>
        </p:nvSpPr>
        <p:spPr>
          <a:xfrm>
            <a:off x="260350" y="5257800"/>
            <a:ext cx="3962400" cy="830262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5277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Light reactions products: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ATP, &amp; NADPH</a:t>
            </a:r>
            <a:endParaRPr/>
          </a:p>
        </p:txBody>
      </p:sp>
      <p:sp>
        <p:nvSpPr>
          <p:cNvPr id="288" name="Google Shape;288;p39"/>
          <p:cNvSpPr txBox="1"/>
          <p:nvPr/>
        </p:nvSpPr>
        <p:spPr>
          <a:xfrm>
            <a:off x="5181600" y="5257800"/>
            <a:ext cx="3722687" cy="830262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Calvin Cycle products: 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glucose, NADP+, &amp; ADP</a:t>
            </a:r>
            <a:endParaRPr/>
          </a:p>
        </p:txBody>
      </p:sp>
      <p:sp>
        <p:nvSpPr>
          <p:cNvPr id="289" name="Google Shape;289;p39"/>
          <p:cNvSpPr txBox="1"/>
          <p:nvPr/>
        </p:nvSpPr>
        <p:spPr>
          <a:xfrm>
            <a:off x="228600" y="274637"/>
            <a:ext cx="4191000" cy="830262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5277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Light Reactions Reactants: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 and Water</a:t>
            </a:r>
            <a:endParaRPr/>
          </a:p>
        </p:txBody>
      </p:sp>
      <p:sp>
        <p:nvSpPr>
          <p:cNvPr id="290" name="Google Shape;290;p39"/>
          <p:cNvSpPr txBox="1"/>
          <p:nvPr/>
        </p:nvSpPr>
        <p:spPr>
          <a:xfrm>
            <a:off x="5257800" y="274637"/>
            <a:ext cx="3646487" cy="830262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Calvin Cycle Reactants: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CO2, ATP, &amp; NADPH</a:t>
            </a: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12" y="1104900"/>
            <a:ext cx="7412037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idx="4294967295" type="title"/>
          </p:nvPr>
        </p:nvSpPr>
        <p:spPr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4000"/>
              <a:buFont typeface="Rockwell"/>
              <a:buNone/>
            </a:pPr>
            <a:r>
              <a:rPr b="0" i="0" lang="en-US" sz="40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Light Dependent Reactions </a:t>
            </a:r>
            <a:endParaRPr b="0" i="0" sz="4000" u="none" cap="none" strike="noStrike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8" name="Google Shape;298;p40"/>
          <p:cNvSpPr txBox="1"/>
          <p:nvPr>
            <p:ph idx="1" type="body"/>
          </p:nvPr>
        </p:nvSpPr>
        <p:spPr>
          <a:xfrm>
            <a:off x="228600" y="9906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Light and water enters the </a:t>
            </a:r>
            <a:r>
              <a:rPr b="1" i="0" lang="en-US" sz="2400" u="sng">
                <a:solidFill>
                  <a:srgbClr val="92D050"/>
                </a:solidFill>
                <a:latin typeface="Rockwell"/>
                <a:ea typeface="Rockwell"/>
                <a:cs typeface="Rockwell"/>
                <a:sym typeface="Rockwell"/>
              </a:rPr>
              <a:t>thylakoid</a:t>
            </a:r>
            <a:r>
              <a:rPr b="0" i="0" lang="en-US" sz="2400" u="none">
                <a:solidFill>
                  <a:srgbClr val="92D050"/>
                </a:solidFill>
                <a:latin typeface="Rockwell"/>
                <a:ea typeface="Rockwell"/>
                <a:cs typeface="Rockwell"/>
                <a:sym typeface="Rockwell"/>
              </a:rPr>
              <a:t>.  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Rockwel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Water is split to two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H+ ions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Oxygen.  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Rockwel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Two </a:t>
            </a:r>
            <a:r>
              <a:rPr b="1" i="0" lang="en-US" sz="2400" u="sng" cap="none" strike="noStrike">
                <a:solidFill>
                  <a:srgbClr val="4F1919"/>
                </a:solidFill>
                <a:latin typeface="Rockwell"/>
                <a:ea typeface="Rockwell"/>
                <a:cs typeface="Rockwell"/>
                <a:sym typeface="Rockwell"/>
              </a:rPr>
              <a:t>electrons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are produced from chlorophyl absorbing light.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Oxygen is released into atmosphere.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en-US" sz="24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H+ ions </a:t>
            </a: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the </a:t>
            </a:r>
            <a:r>
              <a:rPr b="0" i="0" lang="en-US" sz="2400" u="none">
                <a:solidFill>
                  <a:srgbClr val="4F1919"/>
                </a:solidFill>
                <a:latin typeface="Rockwell"/>
                <a:ea typeface="Rockwell"/>
                <a:cs typeface="Rockwell"/>
                <a:sym typeface="Rockwell"/>
              </a:rPr>
              <a:t>electrons</a:t>
            </a: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are picked up by the NADP+ to make NADPH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NADPH is made from NADP+ and ATP is made from ADP.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NADPH and ATP are released into the stroma where the light -independent reactions take place.</a:t>
            </a:r>
            <a:endParaRPr/>
          </a:p>
          <a:p>
            <a:pPr indent="-18542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228600" y="5257800"/>
            <a:ext cx="86868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Summary:  </a:t>
            </a:r>
            <a:r>
              <a:rPr b="0" i="0" lang="en-US" sz="2000" u="non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light reactions convert solar energy to chemical energy</a:t>
            </a:r>
            <a:endParaRPr>
              <a:highlight>
                <a:srgbClr val="FFFF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Reactants:  </a:t>
            </a:r>
            <a:r>
              <a:rPr b="0" i="0" lang="en-US" sz="2000" u="none" cap="none" strike="noStrik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Sunlight, water           </a:t>
            </a:r>
            <a:r>
              <a:rPr b="1" i="0" lang="en-US" sz="2000" u="sng" cap="none" strike="noStrik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Products:  </a:t>
            </a:r>
            <a:r>
              <a:rPr b="0" i="0" lang="en-US" sz="2000" u="none" cap="none" strike="noStrike">
                <a:solidFill>
                  <a:srgbClr val="0000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ATP, NADPH,  Oxygen</a:t>
            </a:r>
            <a:endParaRPr>
              <a:highlight>
                <a:srgbClr val="FFFF00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idx="4294967295"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Light Independent Reactions</a:t>
            </a:r>
            <a:br>
              <a:rPr b="0" i="0" lang="en-US" sz="32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(Calvin Cycle)</a:t>
            </a:r>
            <a:endParaRPr b="1" i="0" sz="3200" u="none" cap="none" strike="noStrik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6" name="Google Shape;306;p41"/>
          <p:cNvSpPr txBox="1"/>
          <p:nvPr>
            <p:ph idx="1" type="body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b="1" i="0" lang="en-US" sz="280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Calvin Cycle </a:t>
            </a: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occurs in the </a:t>
            </a:r>
            <a:r>
              <a:rPr b="1" i="0" lang="en-US" sz="2800" u="none">
                <a:solidFill>
                  <a:srgbClr val="FF0000"/>
                </a:solidFill>
                <a:highlight>
                  <a:srgbClr val="FFFF00"/>
                </a:highlight>
                <a:latin typeface="Rockwell"/>
                <a:ea typeface="Rockwell"/>
                <a:cs typeface="Rockwell"/>
                <a:sym typeface="Rockwell"/>
              </a:rPr>
              <a:t>Stroma</a:t>
            </a: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b="1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Calvin cycle uses </a:t>
            </a:r>
            <a:r>
              <a:rPr b="1" i="0" lang="en-US" sz="2800" u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ATP and NADPH </a:t>
            </a:r>
            <a:r>
              <a:rPr b="1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from the light dependent reactions and </a:t>
            </a:r>
            <a:r>
              <a:rPr b="1" i="0" lang="en-US" sz="2800" u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CO</a:t>
            </a:r>
            <a:r>
              <a:rPr b="1" baseline="-25000" i="0" lang="en-US" sz="2800" u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1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to produce </a:t>
            </a:r>
            <a:r>
              <a:rPr b="1" i="0" lang="en-US" sz="2800" u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high-energy sugars (glucose).</a:t>
            </a:r>
            <a:endParaRPr/>
          </a:p>
          <a:p>
            <a:pPr indent="-22098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Calvin Cycle starts with six  CO</a:t>
            </a:r>
            <a:r>
              <a:rPr b="0" baseline="-2500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</a:t>
            </a: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molecules and cycles around rearranging the molecule to a 6 carbon sugar (glucose).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⦿"/>
            </a:pP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It uses the ATP &amp; NADPH to rearrange CO</a:t>
            </a:r>
            <a:r>
              <a:rPr b="0" baseline="-2500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2 .</a:t>
            </a:r>
            <a:r>
              <a:rPr b="0" i="0" lang="en-US" sz="28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Then ADP &amp; NADP+ are left to go back to the thylakoid to start over.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 b="5000" l="0" r="1503" t="2000"/>
          <a:stretch/>
        </p:blipFill>
        <p:spPr>
          <a:xfrm>
            <a:off x="3962400" y="152400"/>
            <a:ext cx="5057775" cy="538638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2"/>
          <p:cNvSpPr txBox="1"/>
          <p:nvPr/>
        </p:nvSpPr>
        <p:spPr>
          <a:xfrm>
            <a:off x="4419600" y="2286000"/>
            <a:ext cx="1447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/>
          </a:p>
        </p:txBody>
      </p:sp>
      <p:sp>
        <p:nvSpPr>
          <p:cNvPr id="314" name="Google Shape;314;p42"/>
          <p:cNvSpPr txBox="1"/>
          <p:nvPr/>
        </p:nvSpPr>
        <p:spPr>
          <a:xfrm>
            <a:off x="6934200" y="2209800"/>
            <a:ext cx="13716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/>
          </a:p>
        </p:txBody>
      </p:sp>
      <p:sp>
        <p:nvSpPr>
          <p:cNvPr id="315" name="Google Shape;315;p42"/>
          <p:cNvSpPr txBox="1"/>
          <p:nvPr/>
        </p:nvSpPr>
        <p:spPr>
          <a:xfrm>
            <a:off x="249237" y="431800"/>
            <a:ext cx="3886200" cy="247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Summary: Light reactions convert solar energy to chemical energy: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Produce ATP &amp; NADPH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0" y="2469300"/>
            <a:ext cx="4114800" cy="4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Calvin cycle makes sugar from carbon dioxide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ATP generated by the light reactions provides the energy for sugar synthesis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NADPH produced by the light reactions provides the electrons for the reduction of carbon dioxide to glucose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4294967295" type="title"/>
          </p:nvPr>
        </p:nvSpPr>
        <p:spPr>
          <a:xfrm>
            <a:off x="304800" y="0"/>
            <a:ext cx="8839200" cy="813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54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9C9"/>
              </a:buClr>
              <a:buSzPts val="3200"/>
              <a:buFont typeface="Rockwell"/>
              <a:buNone/>
            </a:pPr>
            <a:r>
              <a:t/>
            </a:r>
            <a:endParaRPr b="0" i="0" sz="3200" u="none" cap="none" strike="noStrike">
              <a:solidFill>
                <a:srgbClr val="E7E9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9" name="Google Shape;17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700" y="265200"/>
            <a:ext cx="3578100" cy="31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0" y="742950"/>
            <a:ext cx="579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3584050" y="457200"/>
            <a:ext cx="52509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i="0" lang="en-US" sz="2800" u="sng">
                <a:solidFill>
                  <a:schemeClr val="lt1"/>
                </a:solidFill>
              </a:rPr>
              <a:t>Autotrophs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organisms that can make their own	food.  Example:  Plants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i="0" lang="en-US" sz="2800" u="sng">
                <a:solidFill>
                  <a:schemeClr val="lt1"/>
                </a:solidFill>
              </a:rPr>
              <a:t>Heterotrophs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organisms that cannot make their</a:t>
            </a:r>
            <a:r>
              <a:rPr lang="en-US" sz="2800">
                <a:solidFill>
                  <a:schemeClr val="lt1"/>
                </a:solidFill>
              </a:rPr>
              <a:t>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own food.  They obtain energy from food	they	consume.  Examples:  Animals; mushrooms</a:t>
            </a:r>
            <a:r>
              <a:rPr lang="en-US" sz="2800">
                <a:solidFill>
                  <a:schemeClr val="lt1"/>
                </a:solidFill>
              </a:rPr>
              <a:t> 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energy from decomposing other organisms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hhe.com/biosci/esp/2001_gbio/folder_structure/ce/m6/s4/assets/images/cem6s4_1.jpg" id="322" name="Google Shape;32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825658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idx="4294967295" type="title"/>
          </p:nvPr>
        </p:nvSpPr>
        <p:spPr>
          <a:xfrm>
            <a:off x="228600" y="228600"/>
            <a:ext cx="86868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Rockwell"/>
              <a:buNone/>
            </a:pPr>
            <a:r>
              <a:rPr b="1" i="0" lang="en-US" sz="46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Factors Affecting Photosynthesis</a:t>
            </a:r>
            <a:endParaRPr b="1" i="0" sz="4600" u="none" cap="none" strike="noStrik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9" name="Google Shape;329;p44"/>
          <p:cNvSpPr txBox="1"/>
          <p:nvPr>
            <p:ph idx="1" type="body"/>
          </p:nvPr>
        </p:nvSpPr>
        <p:spPr>
          <a:xfrm>
            <a:off x="457200" y="889000"/>
            <a:ext cx="8229600" cy="5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Rockwell"/>
              <a:buAutoNum type="arabicPeriod"/>
            </a:pPr>
            <a:r>
              <a:rPr b="1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amount of </a:t>
            </a:r>
            <a:r>
              <a:rPr b="1" i="0" lang="en-US" sz="3600" u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water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Rockwell"/>
              <a:buAutoNum type="arabicPeriod"/>
            </a:pPr>
            <a:r>
              <a:rPr b="1" i="0" lang="en-US" sz="3600" u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Temperature</a:t>
            </a:r>
            <a:r>
              <a:rPr b="1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(0˚C-35˚C)- the enzymes of photosynthesis work best between these temperatures.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Rockwell"/>
              <a:buAutoNum type="arabicPeriod"/>
            </a:pPr>
            <a:r>
              <a:rPr b="1" i="0" lang="en-US" sz="3600" u="non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Intensity of light- </a:t>
            </a:r>
            <a:r>
              <a:rPr b="1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More intensity increases photosynthesis rate until it reaches too much then it will stop.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ctrTitle"/>
          </p:nvPr>
        </p:nvSpPr>
        <p:spPr>
          <a:xfrm>
            <a:off x="0" y="152400"/>
            <a:ext cx="9144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Cellular Respiration</a:t>
            </a:r>
            <a:endParaRPr/>
          </a:p>
        </p:txBody>
      </p:sp>
      <p:sp>
        <p:nvSpPr>
          <p:cNvPr id="336" name="Google Shape;336;p45"/>
          <p:cNvSpPr txBox="1"/>
          <p:nvPr>
            <p:ph idx="1" type="subTitle"/>
          </p:nvPr>
        </p:nvSpPr>
        <p:spPr>
          <a:xfrm>
            <a:off x="1676400" y="57912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</a:rPr>
              <a:t>Cells Making Energy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056" y="457200"/>
            <a:ext cx="6771343" cy="466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Calibri"/>
              <a:buNone/>
            </a:pPr>
            <a:r>
              <a:rPr lang="en-US"/>
              <a:t>Cell chemical energy comes from food.</a:t>
            </a:r>
            <a:endParaRPr/>
          </a:p>
        </p:txBody>
      </p:sp>
      <p:sp>
        <p:nvSpPr>
          <p:cNvPr id="344" name="Google Shape;344;p46"/>
          <p:cNvSpPr txBox="1"/>
          <p:nvPr>
            <p:ph idx="1" type="body"/>
          </p:nvPr>
        </p:nvSpPr>
        <p:spPr>
          <a:xfrm>
            <a:off x="457200" y="1554900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Food is where heterotrophs get their energy.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The food is broken down to glucose.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The </a:t>
            </a:r>
            <a:r>
              <a:rPr b="1" lang="en-US" u="sng">
                <a:solidFill>
                  <a:srgbClr val="FF0000"/>
                </a:solidFill>
              </a:rPr>
              <a:t>mitochondrion </a:t>
            </a:r>
            <a:r>
              <a:rPr lang="en-US"/>
              <a:t>converts glucose and oxygen to energy.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1g glucose with oxygen releases 3811 calories of heat energy.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Calorie- the amount of energy needed to raise the temperature of 1g of water 1 degree Celsius.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A kilocalorie (C)- 1000 calories.  This is the calories that is on food labels.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Calibri"/>
              <a:buNone/>
            </a:pPr>
            <a:r>
              <a:rPr lang="en-US"/>
              <a:t>Chemical equation of Cellular Respiration</a:t>
            </a:r>
            <a:endParaRPr/>
          </a:p>
        </p:txBody>
      </p:sp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457200" y="1600201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2419" lvl="0" marL="3429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⦿"/>
            </a:pPr>
            <a:r>
              <a:rPr b="1" lang="en-US">
                <a:solidFill>
                  <a:srgbClr val="0000FF"/>
                </a:solidFill>
              </a:rPr>
              <a:t>6O</a:t>
            </a:r>
            <a:r>
              <a:rPr b="1" baseline="-25000" lang="en-US">
                <a:solidFill>
                  <a:srgbClr val="0000FF"/>
                </a:solidFill>
              </a:rPr>
              <a:t>2</a:t>
            </a:r>
            <a:r>
              <a:rPr b="1" lang="en-US">
                <a:solidFill>
                  <a:srgbClr val="0000FF"/>
                </a:solidFill>
              </a:rPr>
              <a:t> + C</a:t>
            </a:r>
            <a:r>
              <a:rPr b="1" baseline="-25000" lang="en-US">
                <a:solidFill>
                  <a:srgbClr val="0000FF"/>
                </a:solidFill>
              </a:rPr>
              <a:t>6</a:t>
            </a:r>
            <a:r>
              <a:rPr b="1" lang="en-US">
                <a:solidFill>
                  <a:srgbClr val="0000FF"/>
                </a:solidFill>
              </a:rPr>
              <a:t>H</a:t>
            </a:r>
            <a:r>
              <a:rPr b="1" baseline="-25000" lang="en-US">
                <a:solidFill>
                  <a:srgbClr val="0000FF"/>
                </a:solidFill>
              </a:rPr>
              <a:t>12</a:t>
            </a:r>
            <a:r>
              <a:rPr b="1" lang="en-US">
                <a:solidFill>
                  <a:srgbClr val="0000FF"/>
                </a:solidFill>
              </a:rPr>
              <a:t>O</a:t>
            </a:r>
            <a:r>
              <a:rPr b="1" baseline="-25000" lang="en-US">
                <a:solidFill>
                  <a:srgbClr val="0000FF"/>
                </a:solidFill>
              </a:rPr>
              <a:t>6</a:t>
            </a:r>
            <a:r>
              <a:rPr b="1" lang="en-US">
                <a:solidFill>
                  <a:srgbClr val="0000FF"/>
                </a:solidFill>
              </a:rPr>
              <a:t>                   6CO</a:t>
            </a:r>
            <a:r>
              <a:rPr b="1" baseline="-25000" lang="en-US">
                <a:solidFill>
                  <a:srgbClr val="0000FF"/>
                </a:solidFill>
              </a:rPr>
              <a:t>2</a:t>
            </a:r>
            <a:r>
              <a:rPr b="1" lang="en-US">
                <a:solidFill>
                  <a:srgbClr val="0000FF"/>
                </a:solidFill>
              </a:rPr>
              <a:t> + 6H</a:t>
            </a:r>
            <a:r>
              <a:rPr b="1" baseline="-25000" lang="en-US">
                <a:solidFill>
                  <a:srgbClr val="0000FF"/>
                </a:solidFill>
              </a:rPr>
              <a:t>2</a:t>
            </a:r>
            <a:r>
              <a:rPr b="1" lang="en-US">
                <a:solidFill>
                  <a:srgbClr val="0000FF"/>
                </a:solidFill>
              </a:rPr>
              <a:t>O +Energy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/>
              <a:t>      </a:t>
            </a:r>
            <a:r>
              <a:rPr lang="en-US" sz="2400"/>
              <a:t>Oxygen + Glucose          🡪         Carbon dioxide + water+ Energy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318135" lvl="0" marL="34290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600"/>
              <a:t>Cellular Respiration must have oxygen to produce energy.  </a:t>
            </a:r>
            <a:endParaRPr/>
          </a:p>
          <a:p>
            <a:pPr indent="-318135" lvl="0" marL="34290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600"/>
              <a:t>Cells can produce a </a:t>
            </a:r>
            <a:r>
              <a:rPr b="1" lang="en-US" sz="2600" u="sng"/>
              <a:t>small</a:t>
            </a:r>
            <a:r>
              <a:rPr lang="en-US" sz="2600"/>
              <a:t> amount of energy without oxygen.</a:t>
            </a:r>
            <a:endParaRPr/>
          </a:p>
          <a:p>
            <a:pPr indent="-318135" lvl="0" marL="34290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600"/>
              <a:t>Most of Cellular respiration takes place in the mitochondrion.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cxnSp>
        <p:nvCxnSpPr>
          <p:cNvPr id="352" name="Google Shape;352;p47"/>
          <p:cNvCxnSpPr/>
          <p:nvPr/>
        </p:nvCxnSpPr>
        <p:spPr>
          <a:xfrm>
            <a:off x="3276600" y="1780068"/>
            <a:ext cx="1066800" cy="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http://www.obesity-news.com/graphics.htg/mito1.gif" id="353" name="Google Shape;3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8458" y="4267200"/>
            <a:ext cx="3835542" cy="220759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/>
        </p:nvSpPr>
        <p:spPr>
          <a:xfrm>
            <a:off x="457203" y="3962411"/>
            <a:ext cx="4876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Anaerobic respiration-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respiration</a:t>
            </a:r>
            <a:r>
              <a:rPr b="0" i="0" lang="en-US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with out oxygen</a:t>
            </a:r>
            <a:endParaRPr b="1" i="0" sz="3200" u="sng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respiration-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respiration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with oxygen</a:t>
            </a:r>
            <a:endParaRPr b="0" i="0" sz="32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Cellular Respiration</a:t>
            </a:r>
            <a:endParaRPr sz="3600"/>
          </a:p>
        </p:txBody>
      </p:sp>
      <p:sp>
        <p:nvSpPr>
          <p:cNvPr id="361" name="Google Shape;361;p48"/>
          <p:cNvSpPr txBox="1"/>
          <p:nvPr>
            <p:ph idx="1" type="body"/>
          </p:nvPr>
        </p:nvSpPr>
        <p:spPr>
          <a:xfrm>
            <a:off x="457200" y="10668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1242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Respiration starts outside the mitochondrion in the </a:t>
            </a:r>
            <a:r>
              <a:rPr lang="en-US" u="sng">
                <a:solidFill>
                  <a:srgbClr val="FF0000"/>
                </a:solidFill>
              </a:rPr>
              <a:t>cytoplasm</a:t>
            </a:r>
            <a:r>
              <a:rPr lang="en-US"/>
              <a:t> in a process called </a:t>
            </a:r>
            <a:r>
              <a:rPr lang="en-US">
                <a:solidFill>
                  <a:srgbClr val="0000FF"/>
                </a:solidFill>
              </a:rPr>
              <a:t>glycolysis</a:t>
            </a:r>
            <a:r>
              <a:rPr lang="en-US"/>
              <a:t>.</a:t>
            </a:r>
            <a:endParaRPr/>
          </a:p>
          <a:p>
            <a:pPr indent="-31242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After glycolysis, the path depends on whether oxygen is present or not.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304800" y="4953000"/>
            <a:ext cx="1600200" cy="609600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Glycolysis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8"/>
          <p:cNvSpPr/>
          <p:nvPr/>
        </p:nvSpPr>
        <p:spPr>
          <a:xfrm>
            <a:off x="3810000" y="4114800"/>
            <a:ext cx="2057400" cy="609600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Fermentation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8"/>
          <p:cNvSpPr/>
          <p:nvPr/>
        </p:nvSpPr>
        <p:spPr>
          <a:xfrm>
            <a:off x="3810000" y="5943600"/>
            <a:ext cx="2057400" cy="609600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Krebs Cycle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8"/>
          <p:cNvSpPr/>
          <p:nvPr/>
        </p:nvSpPr>
        <p:spPr>
          <a:xfrm>
            <a:off x="6172200" y="4953000"/>
            <a:ext cx="2667000" cy="609600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8"/>
          <p:cNvSpPr/>
          <p:nvPr/>
        </p:nvSpPr>
        <p:spPr>
          <a:xfrm>
            <a:off x="3124200" y="4114800"/>
            <a:ext cx="603600" cy="5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8"/>
          <p:cNvSpPr/>
          <p:nvPr/>
        </p:nvSpPr>
        <p:spPr>
          <a:xfrm>
            <a:off x="1524000" y="3962400"/>
            <a:ext cx="1447800" cy="914400"/>
          </a:xfrm>
          <a:prstGeom prst="flowChartAlternateProcess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8"/>
          <p:cNvSpPr/>
          <p:nvPr/>
        </p:nvSpPr>
        <p:spPr>
          <a:xfrm>
            <a:off x="1600200" y="5638800"/>
            <a:ext cx="1447800" cy="914400"/>
          </a:xfrm>
          <a:prstGeom prst="flowChartAlternateProcess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8"/>
          <p:cNvSpPr/>
          <p:nvPr/>
        </p:nvSpPr>
        <p:spPr>
          <a:xfrm>
            <a:off x="3124200" y="5867400"/>
            <a:ext cx="603600" cy="5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8"/>
          <p:cNvSpPr/>
          <p:nvPr/>
        </p:nvSpPr>
        <p:spPr>
          <a:xfrm rot="-1863099">
            <a:off x="6039996" y="5831894"/>
            <a:ext cx="603710" cy="5414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8"/>
          <p:cNvSpPr/>
          <p:nvPr/>
        </p:nvSpPr>
        <p:spPr>
          <a:xfrm rot="1781938">
            <a:off x="6114351" y="4304988"/>
            <a:ext cx="603702" cy="5412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Calibri"/>
              <a:buNone/>
            </a:pPr>
            <a:r>
              <a:rPr lang="en-US"/>
              <a:t>Cellular Respiration:  An Overview</a:t>
            </a:r>
            <a:endParaRPr/>
          </a:p>
        </p:txBody>
      </p:sp>
      <p:pic>
        <p:nvPicPr>
          <p:cNvPr id="378" name="Google Shape;3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990" y="1752600"/>
            <a:ext cx="9236990" cy="445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FF"/>
                </a:solidFill>
              </a:rPr>
              <a:t>Glycolysis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85" name="Google Shape;385;p50"/>
          <p:cNvSpPr txBox="1"/>
          <p:nvPr>
            <p:ph idx="1" type="body"/>
          </p:nvPr>
        </p:nvSpPr>
        <p:spPr>
          <a:xfrm>
            <a:off x="457200" y="990600"/>
            <a:ext cx="8229600" cy="5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Occurs in the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b="1" lang="en-US" u="sng">
                <a:solidFill>
                  <a:srgbClr val="FF0000"/>
                </a:solidFill>
              </a:rPr>
              <a:t>cytoplasm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 the cell.  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Oxygen is </a:t>
            </a:r>
            <a:r>
              <a:rPr b="1" lang="en-US" u="sng"/>
              <a:t>not </a:t>
            </a:r>
            <a:r>
              <a:rPr lang="en-US"/>
              <a:t>needed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Series of reactions which break the </a:t>
            </a:r>
            <a:r>
              <a:rPr b="1" lang="en-US"/>
              <a:t>6-carbon glucose</a:t>
            </a:r>
            <a:r>
              <a:rPr lang="en-US"/>
              <a:t> molecule down into two </a:t>
            </a:r>
            <a:r>
              <a:rPr b="1" lang="en-US"/>
              <a:t>3-carbon molecules </a:t>
            </a:r>
            <a:r>
              <a:rPr lang="en-US"/>
              <a:t>called </a:t>
            </a:r>
            <a:r>
              <a:rPr b="1" lang="en-US" u="sng">
                <a:solidFill>
                  <a:srgbClr val="0000FF"/>
                </a:solidFill>
              </a:rPr>
              <a:t>pyruvate</a:t>
            </a:r>
            <a:endParaRPr b="1" u="sng">
              <a:solidFill>
                <a:srgbClr val="0000FF"/>
              </a:solidFill>
            </a:endParaRPr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Energy is needed to start, so 2 ATP are borrowed to start glycolysis.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4 ATP are made by glycolysis, but the </a:t>
            </a:r>
            <a:r>
              <a:rPr lang="en-US">
                <a:solidFill>
                  <a:srgbClr val="FF0000"/>
                </a:solidFill>
              </a:rPr>
              <a:t>net gain is only 2 </a:t>
            </a:r>
            <a:r>
              <a:rPr lang="en-US"/>
              <a:t>ATP because the 2 borrowed must be given back.</a:t>
            </a:r>
            <a:endParaRPr/>
          </a:p>
          <a:p>
            <a:pPr indent="-327660" lvl="0" marL="342900" rtl="0" algn="l">
              <a:spcBef>
                <a:spcPts val="544"/>
              </a:spcBef>
              <a:spcAft>
                <a:spcPts val="0"/>
              </a:spcAft>
              <a:buClr>
                <a:schemeClr val="lt1"/>
              </a:buClr>
              <a:buSzPct val="100000"/>
              <a:buChar char="⦿"/>
            </a:pPr>
            <a:r>
              <a:rPr lang="en-US"/>
              <a:t>Produces an energy carrying molecule called NAD+.</a:t>
            </a:r>
            <a:endParaRPr/>
          </a:p>
          <a:p>
            <a:pPr indent="-272414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7692"/>
              <a:buChar char="•"/>
            </a:pPr>
            <a:r>
              <a:rPr lang="en-US"/>
              <a:t>It picks up a pair of high energy electrons becoming NADH. </a:t>
            </a:r>
            <a:r>
              <a:rPr lang="en-US" sz="2400"/>
              <a:t>(just like NADP+ becoming NADPH in photosynthesis)</a:t>
            </a:r>
            <a:r>
              <a:rPr lang="en-US" sz="2000"/>
              <a:t> </a:t>
            </a:r>
            <a:endParaRPr/>
          </a:p>
          <a:p>
            <a:pPr indent="-322897" lvl="0" marL="342900" rtl="0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4200"/>
              <a:t>Produces a net of 2 ATP, 2 NADH</a:t>
            </a:r>
            <a:endParaRPr/>
          </a:p>
          <a:p>
            <a:pPr indent="-156209" lvl="1" marL="74295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ycolysis" id="391" name="Google Shape;3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47800"/>
            <a:ext cx="8915400" cy="4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1"/>
          <p:cNvSpPr txBox="1"/>
          <p:nvPr/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Glycolysis</a:t>
            </a:r>
            <a:endParaRPr b="0" i="0" sz="4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/>
          <p:nvPr/>
        </p:nvSpPr>
        <p:spPr>
          <a:xfrm>
            <a:off x="2286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2"/>
          <p:cNvSpPr/>
          <p:nvPr/>
        </p:nvSpPr>
        <p:spPr>
          <a:xfrm>
            <a:off x="5334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2"/>
          <p:cNvSpPr/>
          <p:nvPr/>
        </p:nvSpPr>
        <p:spPr>
          <a:xfrm>
            <a:off x="8382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11430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2"/>
          <p:cNvSpPr/>
          <p:nvPr/>
        </p:nvSpPr>
        <p:spPr>
          <a:xfrm>
            <a:off x="14478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2"/>
          <p:cNvSpPr/>
          <p:nvPr/>
        </p:nvSpPr>
        <p:spPr>
          <a:xfrm>
            <a:off x="7239000" y="31242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2"/>
          <p:cNvSpPr/>
          <p:nvPr/>
        </p:nvSpPr>
        <p:spPr>
          <a:xfrm>
            <a:off x="6934200" y="31242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2"/>
          <p:cNvSpPr/>
          <p:nvPr/>
        </p:nvSpPr>
        <p:spPr>
          <a:xfrm>
            <a:off x="6629400" y="31242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2"/>
          <p:cNvSpPr/>
          <p:nvPr/>
        </p:nvSpPr>
        <p:spPr>
          <a:xfrm>
            <a:off x="7239000" y="2514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6934200" y="2514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6629400" y="2514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3733800" y="3276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3429000" y="3276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4038600" y="3276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2"/>
          <p:cNvSpPr/>
          <p:nvPr/>
        </p:nvSpPr>
        <p:spPr>
          <a:xfrm>
            <a:off x="3733800" y="26670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2"/>
          <p:cNvSpPr/>
          <p:nvPr/>
        </p:nvSpPr>
        <p:spPr>
          <a:xfrm>
            <a:off x="3429000" y="26670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1752600" y="2895600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2286000" y="2819400"/>
            <a:ext cx="9144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4724400" y="2743200"/>
            <a:ext cx="12954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2286000" y="2362200"/>
            <a:ext cx="682800" cy="426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1752600" y="1905000"/>
            <a:ext cx="1828800" cy="646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ATP       2 ADP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5029200" y="2286000"/>
            <a:ext cx="682800" cy="4266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4572000" y="1828800"/>
            <a:ext cx="1828800" cy="646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ADP        4ATP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4876800" y="3352800"/>
            <a:ext cx="911400" cy="426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4343400" y="3962400"/>
            <a:ext cx="20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2NAD+          2NADH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5562600" y="4343400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go to the electron transport chain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6477000" y="3505200"/>
            <a:ext cx="17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Pyruvic acid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457200" y="3276600"/>
            <a:ext cx="160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228600" y="4800600"/>
            <a:ext cx="28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gain of ATP is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2"/>
          <p:cNvSpPr/>
          <p:nvPr/>
        </p:nvSpPr>
        <p:spPr>
          <a:xfrm>
            <a:off x="2971800" y="304800"/>
            <a:ext cx="298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latin typeface="Calibri"/>
                <a:ea typeface="Calibri"/>
                <a:cs typeface="Calibri"/>
                <a:sym typeface="Calibri"/>
              </a:rPr>
              <a:t>Glycolysis</a:t>
            </a:r>
            <a:endParaRPr b="1" sz="540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457200" y="3810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Forms of energy- light, heat, electricity,  solar, chemical energy (stored in the bonds of the compound).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sng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ATP (adenosine triphosphate)- 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energy compound of living organisms.</a:t>
            </a:r>
            <a:endParaRPr/>
          </a:p>
          <a:p>
            <a:pPr indent="-22859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Consist of a nitrogen compound called adenine, a 5-carbon sugar called ribose, and 3 phosphate groups.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4533900"/>
            <a:ext cx="45910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/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/>
              <a:t>Anaerobic: No Oxygen present:  Fermentation</a:t>
            </a:r>
            <a:endParaRPr sz="3600"/>
          </a:p>
        </p:txBody>
      </p:sp>
      <p:sp>
        <p:nvSpPr>
          <p:cNvPr id="435" name="Google Shape;435;p53"/>
          <p:cNvSpPr txBox="1"/>
          <p:nvPr>
            <p:ph idx="1" type="body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400"/>
              <a:t>Fermentation is Anaerobic.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b="1" lang="en-US" sz="2400" u="sng"/>
              <a:t>2 ATP- made only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400"/>
              <a:t>During fermentation, cells recycle the NADH made in glycolysis.  This produces a bad waste which is alcohol or lactic acid.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400"/>
              <a:t>Two kinds of Fermentation:  Alcoholic Fermentation &amp; Lactic acid fermentation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ct val="100000"/>
              <a:buChar char="⦿"/>
            </a:pPr>
            <a:r>
              <a:rPr lang="en-US" sz="2400">
                <a:solidFill>
                  <a:srgbClr val="FF0000"/>
                </a:solidFill>
              </a:rPr>
              <a:t>Alcoholic Fermentation: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Yeast and some microorganisms use alcoholic fermentation.  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Pyruvic acid + NADH            Alcohol + CO</a:t>
            </a:r>
            <a:r>
              <a:rPr baseline="-25000" lang="en-US" sz="2400"/>
              <a:t>2</a:t>
            </a:r>
            <a:r>
              <a:rPr lang="en-US" sz="2400"/>
              <a:t> + NAD</a:t>
            </a:r>
            <a:r>
              <a:rPr baseline="30000" lang="en-US" sz="2400"/>
              <a:t>+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aseline="30000" sz="2400"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ct val="100000"/>
              <a:buChar char="⦿"/>
            </a:pPr>
            <a:r>
              <a:rPr lang="en-US" sz="2400">
                <a:solidFill>
                  <a:srgbClr val="FF0000"/>
                </a:solidFill>
              </a:rPr>
              <a:t>Lactic Acid Fermentation: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Pyruvic acid + NADH        lactic acid + NAD</a:t>
            </a:r>
            <a:r>
              <a:rPr baseline="30000" lang="en-US" sz="2400"/>
              <a:t>+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Produced in muscles during rapid exercise when the body cannot supply enough oxygen to the tissues.  This causes muscle soreness</a:t>
            </a:r>
            <a:endParaRPr sz="2400"/>
          </a:p>
        </p:txBody>
      </p:sp>
      <p:cxnSp>
        <p:nvCxnSpPr>
          <p:cNvPr id="436" name="Google Shape;436;p53"/>
          <p:cNvCxnSpPr/>
          <p:nvPr/>
        </p:nvCxnSpPr>
        <p:spPr>
          <a:xfrm>
            <a:off x="3581400" y="4267200"/>
            <a:ext cx="304800" cy="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37" name="Google Shape;437;p53"/>
          <p:cNvCxnSpPr/>
          <p:nvPr/>
        </p:nvCxnSpPr>
        <p:spPr>
          <a:xfrm>
            <a:off x="3429000" y="5334000"/>
            <a:ext cx="304800" cy="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yruvateInCatabolism" id="443" name="Google Shape;44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685799"/>
            <a:ext cx="6781800" cy="579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4"/>
          <p:cNvSpPr txBox="1"/>
          <p:nvPr/>
        </p:nvSpPr>
        <p:spPr>
          <a:xfrm>
            <a:off x="609600" y="152400"/>
            <a:ext cx="792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pathway depends on if there is </a:t>
            </a:r>
            <a:r>
              <a:rPr b="1"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Aerobic Cellular Respiration </a:t>
            </a:r>
            <a:endParaRPr/>
          </a:p>
        </p:txBody>
      </p:sp>
      <p:sp>
        <p:nvSpPr>
          <p:cNvPr id="451" name="Google Shape;451;p55"/>
          <p:cNvSpPr txBox="1"/>
          <p:nvPr>
            <p:ph idx="1" type="body"/>
          </p:nvPr>
        </p:nvSpPr>
        <p:spPr>
          <a:xfrm>
            <a:off x="457200" y="16462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Occurs in the </a:t>
            </a:r>
            <a:r>
              <a:rPr b="1" lang="en-US" u="sng">
                <a:solidFill>
                  <a:srgbClr val="FF0000"/>
                </a:solidFill>
              </a:rPr>
              <a:t>mitochondria</a:t>
            </a:r>
            <a:r>
              <a:rPr lang="en-US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Requires </a:t>
            </a:r>
            <a:r>
              <a:rPr b="1" lang="en-US" u="sng">
                <a:solidFill>
                  <a:srgbClr val="0000FF"/>
                </a:solidFill>
              </a:rPr>
              <a:t>oxygen </a:t>
            </a:r>
            <a:r>
              <a:rPr lang="en-US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2 reactions occur: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1.  Kreb’s Cycle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2.  Electron Transport Chain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Krebs Cycle</a:t>
            </a:r>
            <a:endParaRPr b="1" sz="3600"/>
          </a:p>
        </p:txBody>
      </p:sp>
      <p:sp>
        <p:nvSpPr>
          <p:cNvPr id="458" name="Google Shape;458;p56"/>
          <p:cNvSpPr txBox="1"/>
          <p:nvPr>
            <p:ph idx="1" type="body"/>
          </p:nvPr>
        </p:nvSpPr>
        <p:spPr>
          <a:xfrm>
            <a:off x="457200" y="1143000"/>
            <a:ext cx="82296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312419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Pyruvic acid is broken down into CO</a:t>
            </a:r>
            <a:r>
              <a:rPr baseline="-25000" lang="en-US"/>
              <a:t>2</a:t>
            </a:r>
            <a:r>
              <a:rPr lang="en-US"/>
              <a:t> and energy.</a:t>
            </a:r>
            <a:endParaRPr/>
          </a:p>
          <a:p>
            <a:pPr indent="-312419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Krebs cycle starts when pyruvic acid enters the </a:t>
            </a:r>
            <a:r>
              <a:rPr lang="en-US">
                <a:solidFill>
                  <a:srgbClr val="FF0000"/>
                </a:solidFill>
              </a:rPr>
              <a:t>mitochondrion.</a:t>
            </a:r>
            <a:endParaRPr/>
          </a:p>
          <a:p>
            <a:pPr indent="-312419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Before the cycle starts, pyruvic acid is converted to a 6 carbon compound called citric acid.  </a:t>
            </a:r>
            <a:endParaRPr/>
          </a:p>
          <a:p>
            <a:pPr indent="-312419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It cycles around breaking down the molecule releasing carbon dioxide and energy.</a:t>
            </a:r>
            <a:endParaRPr/>
          </a:p>
          <a:p>
            <a:pPr indent="-312419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/>
              <a:t>Another Energy carrier molecule used FAD which picks up electrons and becomes FADH</a:t>
            </a:r>
            <a:r>
              <a:rPr baseline="-25000" lang="en-US"/>
              <a:t>2</a:t>
            </a:r>
            <a:endParaRPr/>
          </a:p>
          <a:p>
            <a:pPr indent="-312419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33333"/>
              <a:buChar char="⦿"/>
            </a:pPr>
            <a:r>
              <a:rPr lang="en-US"/>
              <a:t>From one molecule of pyruvic acid the products are </a:t>
            </a:r>
            <a:r>
              <a:rPr b="1" lang="en-US"/>
              <a:t>4NADH, 2 FADH</a:t>
            </a:r>
            <a:r>
              <a:rPr b="1" baseline="-25000" lang="en-US"/>
              <a:t>2,</a:t>
            </a:r>
            <a:r>
              <a:rPr b="1" lang="en-US"/>
              <a:t> 2 ATP, 2NADH </a:t>
            </a:r>
            <a:r>
              <a:rPr lang="en-US" sz="2400"/>
              <a:t>(from citric acid production)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emc.maricopa.edu/faculty/farabee/BIOBK/enyld2.gif" id="464" name="Google Shape;4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38200"/>
            <a:ext cx="7306141" cy="478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/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Krebs Cycle</a:t>
            </a:r>
            <a:endParaRPr/>
          </a:p>
        </p:txBody>
      </p:sp>
      <p:pic>
        <p:nvPicPr>
          <p:cNvPr descr="krebs" id="471" name="Google Shape;4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90599"/>
            <a:ext cx="8763000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Electron Transport Chain</a:t>
            </a:r>
            <a:endParaRPr sz="3600"/>
          </a:p>
        </p:txBody>
      </p:sp>
      <p:sp>
        <p:nvSpPr>
          <p:cNvPr id="478" name="Google Shape;478;p59"/>
          <p:cNvSpPr txBox="1"/>
          <p:nvPr>
            <p:ph idx="1" type="body"/>
          </p:nvPr>
        </p:nvSpPr>
        <p:spPr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⦿"/>
            </a:pPr>
            <a:r>
              <a:rPr lang="en-US" sz="2800"/>
              <a:t>This occurs in the membrane of the mitochondrion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⦿"/>
            </a:pPr>
            <a:r>
              <a:rPr lang="en-US" sz="2800"/>
              <a:t>All NADH and FADH</a:t>
            </a:r>
            <a:r>
              <a:rPr baseline="-25000" lang="en-US" sz="2800"/>
              <a:t>2 </a:t>
            </a:r>
            <a:r>
              <a:rPr lang="en-US" sz="2800"/>
              <a:t>come to the ETC. 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⦿"/>
            </a:pPr>
            <a:r>
              <a:rPr lang="en-US" sz="2800"/>
              <a:t>Electrons are passed from 1 electron carrier protein to another causing hydrogen ions to move into the mitochondrion.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⦿"/>
            </a:pPr>
            <a:r>
              <a:rPr lang="en-US" sz="2800"/>
              <a:t>This causes a build up of H+ ions inside the mitochondrion.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⦿"/>
            </a:pPr>
            <a:r>
              <a:rPr lang="en-US" sz="2800"/>
              <a:t>The Hydrogen ions diffuse through ATP synthase converting ADP to ATP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Calibri"/>
              <a:buNone/>
            </a:pPr>
            <a:r>
              <a:rPr lang="en-US"/>
              <a:t>Electron Transport Chain (ETC)</a:t>
            </a:r>
            <a:endParaRPr/>
          </a:p>
        </p:txBody>
      </p:sp>
      <p:sp>
        <p:nvSpPr>
          <p:cNvPr id="484" name="Google Shape;484;p60"/>
          <p:cNvSpPr txBox="1"/>
          <p:nvPr>
            <p:ph idx="1" type="body"/>
          </p:nvPr>
        </p:nvSpPr>
        <p:spPr>
          <a:xfrm>
            <a:off x="457200" y="16462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Electron carriers loaded with electrons and protons from the Kreb’s cycle move to this chain-like a series of steps (staircase).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As electrons drop down stairs, energy released to </a:t>
            </a:r>
            <a:r>
              <a:rPr b="1" lang="en-US"/>
              <a:t>form a total of 32 ATP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/>
              <a:t>Oxygen waits at bottom of staircase, picks up electrons and protons and in doing so becomes water       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1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Electron Transport Chain</a:t>
            </a:r>
            <a:endParaRPr/>
          </a:p>
        </p:txBody>
      </p:sp>
      <p:pic>
        <p:nvPicPr>
          <p:cNvPr descr="cellrespoverview" id="491" name="Google Shape;49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092231"/>
            <a:ext cx="8763000" cy="555466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1"/>
          <p:cNvSpPr txBox="1"/>
          <p:nvPr/>
        </p:nvSpPr>
        <p:spPr>
          <a:xfrm>
            <a:off x="6248400" y="2895600"/>
            <a:ext cx="1981200" cy="14316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/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The ATP Totals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grpSp>
        <p:nvGrpSpPr>
          <p:cNvPr id="499" name="Google Shape;499;p62"/>
          <p:cNvGrpSpPr/>
          <p:nvPr/>
        </p:nvGrpSpPr>
        <p:grpSpPr>
          <a:xfrm>
            <a:off x="1060726" y="1600201"/>
            <a:ext cx="6779419" cy="4523038"/>
            <a:chOff x="603526" y="1"/>
            <a:chExt cx="6779419" cy="4523038"/>
          </a:xfrm>
        </p:grpSpPr>
        <p:sp>
          <p:nvSpPr>
            <p:cNvPr id="500" name="Google Shape;500;p62"/>
            <p:cNvSpPr/>
            <p:nvPr/>
          </p:nvSpPr>
          <p:spPr>
            <a:xfrm rot="5400000">
              <a:off x="845722" y="-62120"/>
              <a:ext cx="1032000" cy="15162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2"/>
            <p:cNvSpPr txBox="1"/>
            <p:nvPr/>
          </p:nvSpPr>
          <p:spPr>
            <a:xfrm>
              <a:off x="603661" y="179980"/>
              <a:ext cx="1516200" cy="1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Glycolysis</a:t>
              </a:r>
              <a:endParaRPr b="1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2"/>
            <p:cNvSpPr/>
            <p:nvPr/>
          </p:nvSpPr>
          <p:spPr>
            <a:xfrm rot="5400000">
              <a:off x="3283940" y="-1245599"/>
              <a:ext cx="1025400" cy="3516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2"/>
            <p:cNvSpPr txBox="1"/>
            <p:nvPr/>
          </p:nvSpPr>
          <p:spPr>
            <a:xfrm>
              <a:off x="2038455" y="50051"/>
              <a:ext cx="3466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2NADH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= 4ATP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2ATP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	 = 2ATP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2"/>
            <p:cNvSpPr/>
            <p:nvPr/>
          </p:nvSpPr>
          <p:spPr>
            <a:xfrm rot="5400000">
              <a:off x="941528" y="892625"/>
              <a:ext cx="1032000" cy="17076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2"/>
            <p:cNvSpPr txBox="1"/>
            <p:nvPr/>
          </p:nvSpPr>
          <p:spPr>
            <a:xfrm>
              <a:off x="603662" y="1230425"/>
              <a:ext cx="1707600" cy="1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Krebs Cycle</a:t>
              </a:r>
              <a:endParaRPr b="1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2"/>
            <p:cNvSpPr/>
            <p:nvPr/>
          </p:nvSpPr>
          <p:spPr>
            <a:xfrm rot="5400000">
              <a:off x="3329859" y="-190103"/>
              <a:ext cx="951900" cy="346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2"/>
            <p:cNvSpPr txBox="1"/>
            <p:nvPr/>
          </p:nvSpPr>
          <p:spPr>
            <a:xfrm>
              <a:off x="2075616" y="1110660"/>
              <a:ext cx="34140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2NADH 	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6 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2"/>
            <p:cNvSpPr/>
            <p:nvPr/>
          </p:nvSpPr>
          <p:spPr>
            <a:xfrm rot="5400000">
              <a:off x="877977" y="2080782"/>
              <a:ext cx="1032000" cy="15807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2"/>
            <p:cNvSpPr txBox="1"/>
            <p:nvPr/>
          </p:nvSpPr>
          <p:spPr>
            <a:xfrm>
              <a:off x="603662" y="2355132"/>
              <a:ext cx="1580700" cy="103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ETC</a:t>
              </a:r>
              <a:endParaRPr b="1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2"/>
            <p:cNvSpPr/>
            <p:nvPr/>
          </p:nvSpPr>
          <p:spPr>
            <a:xfrm rot="5400000">
              <a:off x="3880329" y="234451"/>
              <a:ext cx="1100400" cy="4746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2"/>
            <p:cNvSpPr txBox="1"/>
            <p:nvPr/>
          </p:nvSpPr>
          <p:spPr>
            <a:xfrm>
              <a:off x="2057391" y="2111116"/>
              <a:ext cx="46926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6NADH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=18 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B050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2 FADH</a:t>
              </a:r>
              <a:r>
                <a:rPr b="0" baseline="-25000" i="0" lang="en-US" sz="18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b="0" baseline="-2500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4ATP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2ATP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=  2ATP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2"/>
            <p:cNvSpPr/>
            <p:nvPr/>
          </p:nvSpPr>
          <p:spPr>
            <a:xfrm rot="5400000">
              <a:off x="814426" y="3280139"/>
              <a:ext cx="1032000" cy="1453800"/>
            </a:xfrm>
            <a:prstGeom prst="star6">
              <a:avLst>
                <a:gd fmla="val 28868" name="adj"/>
                <a:gd fmla="val 115470" name="hf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2"/>
            <p:cNvSpPr txBox="1"/>
            <p:nvPr/>
          </p:nvSpPr>
          <p:spPr>
            <a:xfrm>
              <a:off x="967071" y="3663057"/>
              <a:ext cx="726900" cy="6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rgbClr val="002060"/>
                  </a:solidFill>
                  <a:latin typeface="Aharoni"/>
                  <a:ea typeface="Aharoni"/>
                  <a:cs typeface="Aharoni"/>
                  <a:sym typeface="Aharoni"/>
                </a:rPr>
                <a:t>Totals</a:t>
              </a:r>
              <a:endParaRPr b="1" sz="1700">
                <a:solidFill>
                  <a:srgbClr val="002060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sp>
          <p:nvSpPr>
            <p:cNvPr id="514" name="Google Shape;514;p62"/>
            <p:cNvSpPr/>
            <p:nvPr/>
          </p:nvSpPr>
          <p:spPr>
            <a:xfrm rot="5400000">
              <a:off x="4182695" y="1180322"/>
              <a:ext cx="1122600" cy="5277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0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2"/>
            <p:cNvSpPr txBox="1"/>
            <p:nvPr/>
          </p:nvSpPr>
          <p:spPr>
            <a:xfrm>
              <a:off x="2105067" y="3312780"/>
              <a:ext cx="5223000" cy="10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84475" spcFirstLastPara="1" rIns="25400" wrap="square" tIns="25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Char char="•"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36 ATP</a:t>
              </a:r>
              <a:endPara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idx="4294967295" type="title"/>
          </p:nvPr>
        </p:nvSpPr>
        <p:spPr>
          <a:xfrm>
            <a:off x="457200" y="254000"/>
            <a:ext cx="82296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Rockwell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How is energy released from ATP?</a:t>
            </a:r>
            <a:endParaRPr b="1" i="0" sz="3600" u="none" cap="none" strike="noStrike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457200" y="8382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1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⦿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Energy is stored in the bonds of the phosphate groups</a:t>
            </a:r>
            <a:r>
              <a:rPr lang="en-US"/>
              <a:t>→chemical bond breaks→Energy released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When the phosphate group is released , </a:t>
            </a:r>
            <a:r>
              <a:rPr b="1" i="0" lang="en-US" sz="2600" u="none" cap="none" strike="noStrike">
                <a:solidFill>
                  <a:srgbClr val="4F1919"/>
                </a:solidFill>
                <a:latin typeface="Rockwell"/>
                <a:ea typeface="Rockwell"/>
                <a:cs typeface="Rockwell"/>
                <a:sym typeface="Rockwell"/>
              </a:rPr>
              <a:t>ATP becomes ADP 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(adenosine diphosphate).</a:t>
            </a:r>
            <a:endParaRPr/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ADP can gain a phosphate group and become ATP.  It now is recharged with energy .  </a:t>
            </a:r>
            <a:endParaRPr/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92100" lvl="1" marL="292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76530" lvl="0" marL="292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4648200"/>
            <a:ext cx="3540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4648200"/>
            <a:ext cx="3786187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7"/>
          <p:cNvCxnSpPr/>
          <p:nvPr/>
        </p:nvCxnSpPr>
        <p:spPr>
          <a:xfrm>
            <a:off x="4114800" y="5105400"/>
            <a:ext cx="914400" cy="1587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38100">
              <a:srgbClr val="000000">
                <a:alpha val="42745"/>
              </a:srgbClr>
            </a:outerShdw>
          </a:effectLst>
        </p:spPr>
      </p:cxnSp>
      <p:sp>
        <p:nvSpPr>
          <p:cNvPr id="199" name="Google Shape;199;p27"/>
          <p:cNvSpPr txBox="1"/>
          <p:nvPr/>
        </p:nvSpPr>
        <p:spPr>
          <a:xfrm rot="-2400000">
            <a:off x="4029075" y="4852987"/>
            <a:ext cx="174625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ater"/>
              <a:buNone/>
            </a:pPr>
            <a:r>
              <a:rPr b="1" i="0" lang="en-US" sz="3200" u="none">
                <a:solidFill>
                  <a:schemeClr val="lt1"/>
                </a:solidFill>
                <a:latin typeface="Eater"/>
                <a:ea typeface="Eater"/>
                <a:cs typeface="Eater"/>
                <a:sym typeface="Eater"/>
              </a:rPr>
              <a:t>Energy released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9731" y="274638"/>
            <a:ext cx="6014400" cy="6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3"/>
          <p:cNvSpPr txBox="1"/>
          <p:nvPr/>
        </p:nvSpPr>
        <p:spPr>
          <a:xfrm>
            <a:off x="457200" y="457200"/>
            <a:ext cx="2819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Respiration recycles what is produced by photosynthesis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52"/>
              <a:buFont typeface="Calibri"/>
              <a:buNone/>
            </a:pPr>
            <a:r>
              <a:rPr lang="en-US"/>
              <a:t>Comparing Photosynthesis to Respiration</a:t>
            </a:r>
            <a:endParaRPr/>
          </a:p>
        </p:txBody>
      </p:sp>
      <p:sp>
        <p:nvSpPr>
          <p:cNvPr id="528" name="Google Shape;528;p64"/>
          <p:cNvSpPr txBox="1"/>
          <p:nvPr>
            <p:ph idx="1" type="body"/>
          </p:nvPr>
        </p:nvSpPr>
        <p:spPr>
          <a:xfrm>
            <a:off x="457200" y="12192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US">
                <a:solidFill>
                  <a:srgbClr val="00B050"/>
                </a:solidFill>
                <a:highlight>
                  <a:srgbClr val="92D050"/>
                </a:highlight>
              </a:rPr>
              <a:t>Photosynthesis</a:t>
            </a:r>
            <a:endParaRPr>
              <a:solidFill>
                <a:srgbClr val="00B050"/>
              </a:solidFill>
              <a:highlight>
                <a:srgbClr val="92D050"/>
              </a:highlight>
            </a:endParaRPr>
          </a:p>
        </p:txBody>
      </p:sp>
      <p:sp>
        <p:nvSpPr>
          <p:cNvPr id="529" name="Google Shape;529;p64"/>
          <p:cNvSpPr txBox="1"/>
          <p:nvPr>
            <p:ph idx="2" type="body"/>
          </p:nvPr>
        </p:nvSpPr>
        <p:spPr>
          <a:xfrm>
            <a:off x="457200" y="1828800"/>
            <a:ext cx="40401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Produces energy storage molecule (glucose)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Occurs in chloroplast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Reactants = carbon dioxide &amp; water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Products = glucose &amp; oxygen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Equation: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6CO</a:t>
            </a:r>
            <a:r>
              <a:rPr baseline="-25000" lang="en-US"/>
              <a:t>2</a:t>
            </a:r>
            <a:r>
              <a:rPr lang="en-US"/>
              <a:t> + 6H</a:t>
            </a:r>
            <a:r>
              <a:rPr baseline="-25000" lang="en-US"/>
              <a:t>2</a:t>
            </a:r>
            <a:r>
              <a:rPr lang="en-US"/>
              <a:t>O +Energy         6O</a:t>
            </a:r>
            <a:r>
              <a:rPr baseline="-25000" lang="en-US"/>
              <a:t>2</a:t>
            </a:r>
            <a:r>
              <a:rPr lang="en-US"/>
              <a:t> + C</a:t>
            </a:r>
            <a:r>
              <a:rPr baseline="-25000" lang="en-US"/>
              <a:t>6</a:t>
            </a:r>
            <a:r>
              <a:rPr lang="en-US"/>
              <a:t>H</a:t>
            </a:r>
            <a:r>
              <a:rPr baseline="-25000" lang="en-US"/>
              <a:t>12</a:t>
            </a:r>
            <a:r>
              <a:rPr lang="en-US"/>
              <a:t>O</a:t>
            </a:r>
            <a:r>
              <a:rPr baseline="-25000" lang="en-US"/>
              <a:t>6</a:t>
            </a:r>
            <a:r>
              <a:rPr lang="en-US"/>
              <a:t>   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Plant cells do this only</a:t>
            </a:r>
            <a:endParaRPr/>
          </a:p>
        </p:txBody>
      </p:sp>
      <p:sp>
        <p:nvSpPr>
          <p:cNvPr id="530" name="Google Shape;530;p64"/>
          <p:cNvSpPr txBox="1"/>
          <p:nvPr>
            <p:ph idx="3" type="body"/>
          </p:nvPr>
        </p:nvSpPr>
        <p:spPr>
          <a:xfrm>
            <a:off x="4648200" y="12192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  <a:highlight>
                  <a:srgbClr val="F4CCCC"/>
                </a:highlight>
              </a:rPr>
              <a:t>Respiration</a:t>
            </a:r>
            <a:endParaRPr>
              <a:solidFill>
                <a:srgbClr val="FF0000"/>
              </a:solidFill>
              <a:highlight>
                <a:srgbClr val="F4CCCC"/>
              </a:highlight>
            </a:endParaRPr>
          </a:p>
        </p:txBody>
      </p:sp>
      <p:sp>
        <p:nvSpPr>
          <p:cNvPr id="531" name="Google Shape;531;p64"/>
          <p:cNvSpPr txBox="1"/>
          <p:nvPr>
            <p:ph idx="4" type="body"/>
          </p:nvPr>
        </p:nvSpPr>
        <p:spPr>
          <a:xfrm>
            <a:off x="4645025" y="1752600"/>
            <a:ext cx="4041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Uses glucose to produce energy release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Occurs in mitochondrion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Reactants= glucose &amp; oxygen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Products= carbon dioxide and water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/>
              <a:t>Equation: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6O</a:t>
            </a:r>
            <a:r>
              <a:rPr baseline="-25000" lang="en-US"/>
              <a:t>2</a:t>
            </a:r>
            <a:r>
              <a:rPr lang="en-US"/>
              <a:t> + C</a:t>
            </a:r>
            <a:r>
              <a:rPr baseline="-25000" lang="en-US"/>
              <a:t>6</a:t>
            </a:r>
            <a:r>
              <a:rPr lang="en-US"/>
              <a:t>H</a:t>
            </a:r>
            <a:r>
              <a:rPr baseline="-25000" lang="en-US"/>
              <a:t>12</a:t>
            </a:r>
            <a:r>
              <a:rPr lang="en-US"/>
              <a:t>O</a:t>
            </a:r>
            <a:r>
              <a:rPr baseline="-25000" lang="en-US"/>
              <a:t>6    —&gt;</a:t>
            </a:r>
            <a:r>
              <a:rPr lang="en-US"/>
              <a:t>6</a:t>
            </a:r>
            <a:r>
              <a:rPr lang="en-US"/>
              <a:t>CO</a:t>
            </a:r>
            <a:r>
              <a:rPr baseline="-25000" lang="en-US"/>
              <a:t>2</a:t>
            </a:r>
            <a:r>
              <a:rPr lang="en-US"/>
              <a:t> + 6H</a:t>
            </a:r>
            <a:r>
              <a:rPr baseline="-25000" lang="en-US"/>
              <a:t>2</a:t>
            </a:r>
            <a:r>
              <a:rPr lang="en-US"/>
              <a:t>O +Energy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Plant cells and animals cells do this</a:t>
            </a:r>
            <a:endParaRPr/>
          </a:p>
        </p:txBody>
      </p:sp>
      <p:cxnSp>
        <p:nvCxnSpPr>
          <p:cNvPr id="532" name="Google Shape;532;p64"/>
          <p:cNvCxnSpPr/>
          <p:nvPr/>
        </p:nvCxnSpPr>
        <p:spPr>
          <a:xfrm>
            <a:off x="3276600" y="5410200"/>
            <a:ext cx="381000" cy="1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3" name="Google Shape;533;p64"/>
          <p:cNvCxnSpPr/>
          <p:nvPr/>
        </p:nvCxnSpPr>
        <p:spPr>
          <a:xfrm>
            <a:off x="6553200" y="5257800"/>
            <a:ext cx="381000" cy="1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4" name="Google Shape;534;p64"/>
          <p:cNvCxnSpPr/>
          <p:nvPr/>
        </p:nvCxnSpPr>
        <p:spPr>
          <a:xfrm rot="5400000">
            <a:off x="1866944" y="4000544"/>
            <a:ext cx="4953000" cy="1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304800" y="13716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Char char="⦿"/>
            </a:pPr>
            <a:r>
              <a:rPr b="0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Only a small amount of ATP in cells.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Char char="⦿"/>
            </a:pPr>
            <a:r>
              <a:rPr b="0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One glucose molecule has 90 times the stored energy than ATP.  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Char char="⦿"/>
            </a:pPr>
            <a:r>
              <a:rPr b="0" i="0" lang="en-US" sz="3600" u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Cells keep glucose molecules ready to recharge ADP to ATP.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0" l="8570" r="8572" t="30158"/>
          <a:stretch/>
        </p:blipFill>
        <p:spPr>
          <a:xfrm>
            <a:off x="17462" y="1295400"/>
            <a:ext cx="879792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914400" y="304800"/>
            <a:ext cx="7620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ATP 🡪 ADP Cycle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idx="4294967295" type="title"/>
          </p:nvPr>
        </p:nvSpPr>
        <p:spPr>
          <a:xfrm>
            <a:off x="0" y="381000"/>
            <a:ext cx="38862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ts val="5400"/>
              <a:buFont typeface="Rockwell"/>
              <a:buNone/>
            </a:pPr>
            <a:br>
              <a:rPr b="1" i="0" lang="en-US" sz="54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b="1" i="0" lang="en-US" sz="54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Overview</a:t>
            </a:r>
            <a:endParaRPr b="1" i="0" sz="5400" u="none" cap="none" strike="noStrike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0"/>
            <a:ext cx="53832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idx="4294967295" type="title"/>
          </p:nvPr>
        </p:nvSpPr>
        <p:spPr>
          <a:xfrm>
            <a:off x="152400" y="254000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53975" lvl="0" marL="539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ACB"/>
              </a:buClr>
              <a:buSzPct val="100000"/>
              <a:buFont typeface="Rockwell"/>
              <a:buNone/>
            </a:pPr>
            <a:r>
              <a:rPr b="1" i="0" lang="en-US" sz="4600" u="none" cap="none" strike="noStrike">
                <a:solidFill>
                  <a:srgbClr val="E7EACB"/>
                </a:solidFill>
                <a:latin typeface="Rockwell"/>
                <a:ea typeface="Rockwell"/>
                <a:cs typeface="Rockwell"/>
                <a:sym typeface="Rockwell"/>
              </a:rPr>
              <a:t>Where on the plant does photosynthesis take place?</a:t>
            </a:r>
            <a:endParaRPr b="1" i="0" sz="4600" u="none" cap="none" strike="noStrike">
              <a:solidFill>
                <a:srgbClr val="E7EAC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3" name="Google Shape;22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6362"/>
            <a:ext cx="79216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/>
        </p:nvSpPr>
        <p:spPr>
          <a:xfrm>
            <a:off x="152400" y="5826125"/>
            <a:ext cx="87630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Chloroplast in the cells of the leaf is where the reaction of photosynthesis takes place.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457200" y="228600"/>
            <a:ext cx="8372475" cy="2646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</a:pPr>
            <a:r>
              <a:rPr b="1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Stoma is made of 2 cells called guard cells that that will open and close releasing Oxygen and taking in Carbon dioxide during photosynthesis.</a:t>
            </a:r>
            <a:endParaRPr/>
          </a:p>
        </p:txBody>
      </p:sp>
      <p:pic>
        <p:nvPicPr>
          <p:cNvPr id="230" name="Google Shape;230;p3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14600"/>
            <a:ext cx="59563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