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F0804-1CB0-4DC5-96EF-9E44C169F9F1}" v="453" dt="2021-12-03T16:42:25.928"/>
    <p1510:client id="{2F23934B-B447-2B0D-35BE-A50E2312C020}" v="1721" dt="2021-12-01T17:57:57.697"/>
    <p1510:client id="{A7B19BED-23B0-5DC9-C30D-64EBE297C700}" v="795" dt="2021-12-01T17:57:49.941"/>
    <p1510:client id="{B1CA682F-9C51-4954-A554-101DA5858892}" v="39" dt="2021-12-03T17:55:28.105"/>
    <p1510:client id="{DE7D4982-8A59-4D83-8464-D93C54C2B383}" v="13" dt="2021-12-01T17:19:31.121"/>
    <p1510:client id="{DE906D90-A8F0-4E7F-BD28-501728F970A9}" v="1134" dt="2021-12-02T17:55:58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D0710-FFFE-4F76-81C8-EA1AA4FA8D03}" type="datetimeFigureOut">
              <a:rPr lang="en-US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AA3FB-6D78-4CF9-9BD5-89EE74110B7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swag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know why bonds form, that it takes energy to break and form bonds, and that bonds have different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64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know the difference between ionic and covalent bonds and their basic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0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know how to read the graph and to understand bond energy and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9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know what q and r are and the bottom bullet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19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understand when molecules are polar or nonpolar and what it means to be polar/nonpolar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95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know what electronegativity is and understand the periodic trend and why it happens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7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know that if the atomic radii is larger, the internuclear distance should also be larger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6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They should be able to tell the difference between ionic bonds and covalent bonds and how polar a bond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AA3FB-6D78-4CF9-9BD5-89EE74110B7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rystal lattice grid">
            <a:extLst>
              <a:ext uri="{FF2B5EF4-FFF2-40B4-BE49-F238E27FC236}">
                <a16:creationId xmlns:a16="http://schemas.microsoft.com/office/drawing/2014/main" id="{F49DA8B2-2823-499C-8BC0-1781DBD349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-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cs typeface="Calibri Light"/>
              </a:rPr>
              <a:t>Overview of Bonding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By: Francis W, Ashton W, Edward N, Max S, Janna 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4C347-5197-45E2-A33F-FE9CAB638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cs typeface="Calibri Light"/>
              </a:rPr>
              <a:t>Bonding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8BDF8-F929-4501-A440-1062DFFB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cs typeface="Calibri"/>
              </a:rPr>
              <a:t>Atoms bond together to have lower potential energy.</a:t>
            </a:r>
          </a:p>
          <a:p>
            <a:r>
              <a:rPr lang="en-US" sz="2400">
                <a:cs typeface="Calibri"/>
              </a:rPr>
              <a:t>Atoms love to have full valence shells, and bonding is an easy way to achieve this.</a:t>
            </a:r>
          </a:p>
          <a:p>
            <a:r>
              <a:rPr lang="en-US" sz="2400">
                <a:ea typeface="+mn-lt"/>
                <a:cs typeface="+mn-lt"/>
              </a:rPr>
              <a:t>There are 3 types of bonding: covalent, ionic, and metallic.</a:t>
            </a:r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Molecules have specific molecular and electron shape geometry.</a:t>
            </a:r>
          </a:p>
          <a:p>
            <a:r>
              <a:rPr lang="en-US" sz="2400">
                <a:cs typeface="Calibri"/>
              </a:rPr>
              <a:t>Energy is released when bonds are formed and is absorbed when bonds are broken.</a:t>
            </a:r>
          </a:p>
          <a:p>
            <a:r>
              <a:rPr lang="en-US" sz="2400">
                <a:cs typeface="Calibri"/>
              </a:rPr>
              <a:t>The more energy it takes to form a bond, the stronger the bond is.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318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85BE-A557-4CEE-BCAB-C476D897B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Ionic vs Covalent Bonding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2940EC41-1566-40BC-ADCF-E42E5AD2C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98E9-0EF8-4F0D-91CE-C62318602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Calibri"/>
              </a:rPr>
              <a:t>Ionic bonds are formed between oppositely charged ions of two or more different atoms. This would be between metals and nonmetals.</a:t>
            </a:r>
          </a:p>
          <a:p>
            <a:r>
              <a:rPr lang="en-US">
                <a:cs typeface="Calibri"/>
              </a:rPr>
              <a:t>Covalent bonds are formed when electrons are shared between atoms. This bond forms between nonmetals. </a:t>
            </a:r>
          </a:p>
        </p:txBody>
      </p:sp>
    </p:spTree>
    <p:extLst>
      <p:ext uri="{BB962C8B-B14F-4D97-AF65-F5344CB8AC3E}">
        <p14:creationId xmlns:p14="http://schemas.microsoft.com/office/powerpoint/2010/main" val="179659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DDF4-3D29-4480-B00D-8B68AAC6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Bond Length and Energy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21EA0-53E0-404A-8F33-A21873954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872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Bond length is the distance between two atoms when they are bonded.</a:t>
            </a:r>
          </a:p>
          <a:p>
            <a:r>
              <a:rPr lang="en-US" dirty="0">
                <a:cs typeface="Calibri"/>
              </a:rPr>
              <a:t>Dissociation and association energy, or bond energy, is the energy required to break or form a bond.</a:t>
            </a:r>
          </a:p>
          <a:p>
            <a:r>
              <a:rPr lang="en-US" dirty="0">
                <a:cs typeface="Calibri"/>
              </a:rPr>
              <a:t>The larger an atom's atomic radius is, the larger the bond length.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pic>
        <p:nvPicPr>
          <p:cNvPr id="4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F1417C31-3508-416F-A1EC-D2D47E533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265" y="1493774"/>
            <a:ext cx="5576886" cy="38961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92A263-722A-4823-9F5E-189B13B7A219}"/>
              </a:ext>
            </a:extLst>
          </p:cNvPr>
          <p:cNvSpPr txBox="1"/>
          <p:nvPr/>
        </p:nvSpPr>
        <p:spPr>
          <a:xfrm>
            <a:off x="5578249" y="5282293"/>
            <a:ext cx="659572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This is a potential energy curve. It shows potential energy vs bond length. When the curve and potential energy is at its lowest, the bond length is the most optimal. The line, </a:t>
            </a:r>
            <a:r>
              <a:rPr lang="en-US" sz="2000" i="1">
                <a:cs typeface="Calibri"/>
              </a:rPr>
              <a:t>r, </a:t>
            </a:r>
            <a:r>
              <a:rPr lang="en-US" sz="2000">
                <a:cs typeface="Calibri"/>
              </a:rPr>
              <a:t>is the potential energy required for the bond to break.</a:t>
            </a:r>
          </a:p>
        </p:txBody>
      </p:sp>
    </p:spTree>
    <p:extLst>
      <p:ext uri="{BB962C8B-B14F-4D97-AF65-F5344CB8AC3E}">
        <p14:creationId xmlns:p14="http://schemas.microsoft.com/office/powerpoint/2010/main" val="275632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F7EE-0473-4BFF-8815-1565227E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Bond Energy Equation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A64AB-9B0A-41A1-971E-87BCB52BC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cs typeface="Calibri" panose="020F0502020204030204"/>
              </a:rPr>
              <a:t>E = kq</a:t>
            </a:r>
            <a:r>
              <a:rPr lang="en-US" sz="6000" baseline="-25000" dirty="0">
                <a:cs typeface="Calibri" panose="020F0502020204030204"/>
              </a:rPr>
              <a:t>1</a:t>
            </a:r>
            <a:r>
              <a:rPr lang="en-US" sz="6000" dirty="0">
                <a:cs typeface="Calibri" panose="020F0502020204030204"/>
              </a:rPr>
              <a:t>q</a:t>
            </a:r>
            <a:r>
              <a:rPr lang="en-US" sz="6000" baseline="-25000" dirty="0">
                <a:cs typeface="Calibri" panose="020F0502020204030204"/>
              </a:rPr>
              <a:t>2</a:t>
            </a:r>
            <a:endParaRPr lang="en-US" sz="60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6000" dirty="0">
                <a:cs typeface="Calibri" panose="020F0502020204030204"/>
              </a:rPr>
              <a:t>       r</a:t>
            </a:r>
            <a:r>
              <a:rPr lang="en-US" sz="6000" baseline="30000" dirty="0">
                <a:cs typeface="Calibri" panose="020F0502020204030204"/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B022484-0648-42FE-801D-0E8E060F72AA}"/>
              </a:ext>
            </a:extLst>
          </p:cNvPr>
          <p:cNvCxnSpPr/>
          <p:nvPr/>
        </p:nvCxnSpPr>
        <p:spPr>
          <a:xfrm flipV="1">
            <a:off x="5812872" y="2854118"/>
            <a:ext cx="1767416" cy="1"/>
          </a:xfrm>
          <a:prstGeom prst="straightConnector1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67EAEB5-74F8-415C-83B2-4293A00CC9DC}"/>
              </a:ext>
            </a:extLst>
          </p:cNvPr>
          <p:cNvSpPr txBox="1"/>
          <p:nvPr/>
        </p:nvSpPr>
        <p:spPr>
          <a:xfrm>
            <a:off x="1445227" y="2626768"/>
            <a:ext cx="955507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q is the ionic charge                                             r is the bond length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805CE3-1598-4BDB-9C76-74626B1A85A6}"/>
              </a:ext>
            </a:extLst>
          </p:cNvPr>
          <p:cNvSpPr txBox="1"/>
          <p:nvPr/>
        </p:nvSpPr>
        <p:spPr>
          <a:xfrm>
            <a:off x="3713692" y="3522561"/>
            <a:ext cx="4775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k is a constant, but the value is not important right now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6C2443-D9D0-4BF6-BC2E-569672A3B909}"/>
              </a:ext>
            </a:extLst>
          </p:cNvPr>
          <p:cNvSpPr txBox="1"/>
          <p:nvPr/>
        </p:nvSpPr>
        <p:spPr>
          <a:xfrm>
            <a:off x="1574042" y="4917742"/>
            <a:ext cx="839564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/>
              </a:rPr>
              <a:t>Bonds have more energy if the bond length is shorter and the ionic charges are greater.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olecules">
            <a:extLst>
              <a:ext uri="{FF2B5EF4-FFF2-40B4-BE49-F238E27FC236}">
                <a16:creationId xmlns:a16="http://schemas.microsoft.com/office/drawing/2014/main" id="{5557921D-C0A6-442D-A9CB-655D37EA75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7865" b="7865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D3B0B9-0297-405C-97C0-D554F705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en-US" sz="5000">
                <a:cs typeface="Calibri Light"/>
              </a:rPr>
              <a:t>Polarity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855E-4B5B-4F6D-AC60-B42FFF285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Calibri"/>
              </a:rPr>
              <a:t>Polarity is the distribution of electrical charge over the atoms joined in a bond. </a:t>
            </a:r>
          </a:p>
          <a:p>
            <a:r>
              <a:rPr lang="en-US" sz="2400" dirty="0">
                <a:cs typeface="Calibri"/>
              </a:rPr>
              <a:t>A polar bond has an uneven distribution of electron density, this means that in a polar bond, one atom will be more negative or more positive than the others. Ionic bonds are always polar. </a:t>
            </a:r>
          </a:p>
          <a:p>
            <a:r>
              <a:rPr lang="en-US" sz="2400" dirty="0">
                <a:cs typeface="Calibri"/>
              </a:rPr>
              <a:t>In a nonpolar bond, the atoms will have an even distribution of charge. Covalent bonds can be either polar or nonpolar.</a:t>
            </a:r>
          </a:p>
        </p:txBody>
      </p:sp>
    </p:spTree>
    <p:extLst>
      <p:ext uri="{BB962C8B-B14F-4D97-AF65-F5344CB8AC3E}">
        <p14:creationId xmlns:p14="http://schemas.microsoft.com/office/powerpoint/2010/main" val="724818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olecules">
            <a:extLst>
              <a:ext uri="{FF2B5EF4-FFF2-40B4-BE49-F238E27FC236}">
                <a16:creationId xmlns:a16="http://schemas.microsoft.com/office/drawing/2014/main" id="{ED35278F-8919-45C3-B550-6134541FB0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07" t="9090" r="14702" b="8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270958-F57B-449B-A497-96B8042C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4831175" cy="1124712"/>
          </a:xfrm>
        </p:spPr>
        <p:txBody>
          <a:bodyPr anchor="b">
            <a:normAutofit/>
          </a:bodyPr>
          <a:lstStyle/>
          <a:p>
            <a:r>
              <a:rPr lang="en-US" sz="4000" dirty="0">
                <a:cs typeface="Calibri Light"/>
              </a:rPr>
              <a:t>Electronegativity</a:t>
            </a:r>
            <a:endParaRPr lang="en-US" sz="4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F8CB3-A06A-4DF2-B542-6C8B190E4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7014293" cy="39930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cs typeface="Calibri"/>
              </a:rPr>
              <a:t> </a:t>
            </a:r>
            <a:r>
              <a:rPr lang="en-US" sz="2400" dirty="0">
                <a:ea typeface="+mn-lt"/>
                <a:cs typeface="+mn-lt"/>
              </a:rPr>
              <a:t>Electronegativity is a chemical property that describes the ability to attract electrons in a bond toward the nucleus.</a:t>
            </a:r>
          </a:p>
          <a:p>
            <a:r>
              <a:rPr lang="en-US" sz="2400" dirty="0">
                <a:cs typeface="Calibri"/>
              </a:rPr>
              <a:t>Electronegativity is illustrated on a scale, from 4 to 0.7.</a:t>
            </a:r>
          </a:p>
          <a:p>
            <a:r>
              <a:rPr lang="en-US" sz="2400" dirty="0">
                <a:cs typeface="Calibri"/>
              </a:rPr>
              <a:t>Fluorine has the highest electronegativity, 4, and Francium has the lowest, 0.7.</a:t>
            </a:r>
          </a:p>
          <a:p>
            <a:r>
              <a:rPr lang="en-US" sz="2400" dirty="0">
                <a:cs typeface="Calibri"/>
              </a:rPr>
              <a:t>Electronegativity increases in a period and decreases in a family due to atomic radii.</a:t>
            </a:r>
          </a:p>
        </p:txBody>
      </p:sp>
    </p:spTree>
    <p:extLst>
      <p:ext uri="{BB962C8B-B14F-4D97-AF65-F5344CB8AC3E}">
        <p14:creationId xmlns:p14="http://schemas.microsoft.com/office/powerpoint/2010/main" val="3715369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2D6A-BB57-414C-9762-8475DB2D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 Examples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2F1935-3FA0-4D6A-BB02-DCC6F5189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4520" t="18904" r="12055" b="30137"/>
          <a:stretch/>
        </p:blipFill>
        <p:spPr>
          <a:xfrm>
            <a:off x="277019" y="1849438"/>
            <a:ext cx="4885650" cy="339611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681547-8EBC-46FA-97BD-5EAA54BEDD88}"/>
              </a:ext>
            </a:extLst>
          </p:cNvPr>
          <p:cNvSpPr txBox="1"/>
          <p:nvPr/>
        </p:nvSpPr>
        <p:spPr>
          <a:xfrm>
            <a:off x="5216525" y="2849826"/>
            <a:ext cx="566023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600" dirty="0">
              <a:cs typeface="Calibri"/>
            </a:endParaRPr>
          </a:p>
          <a:p>
            <a:r>
              <a:rPr lang="en-US" sz="3600" dirty="0">
                <a:cs typeface="Calibri"/>
              </a:rPr>
              <a:t>Draw the bond length graph for Se</a:t>
            </a:r>
            <a:r>
              <a:rPr lang="en-US" sz="3600" baseline="-25000" dirty="0">
                <a:cs typeface="Calibri"/>
              </a:rPr>
              <a:t>2</a:t>
            </a:r>
            <a:r>
              <a:rPr lang="en-US" sz="3600" dirty="0">
                <a:cs typeface="Calibri"/>
              </a:rPr>
              <a:t>, relative to the graph of O</a:t>
            </a:r>
            <a:r>
              <a:rPr lang="en-US" sz="3600" baseline="-25000" dirty="0">
                <a:cs typeface="Calibri"/>
              </a:rPr>
              <a:t>2</a:t>
            </a:r>
            <a:r>
              <a:rPr lang="en-US" sz="3600" dirty="0">
                <a:cs typeface="Calibri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97AE6D-0169-42ED-B8C5-DB8561352F16}"/>
              </a:ext>
            </a:extLst>
          </p:cNvPr>
          <p:cNvSpPr txBox="1"/>
          <p:nvPr/>
        </p:nvSpPr>
        <p:spPr>
          <a:xfrm>
            <a:off x="1402556" y="5249597"/>
            <a:ext cx="307110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O</a:t>
            </a:r>
            <a:r>
              <a:rPr lang="en-US" sz="2400" baseline="-25000" dirty="0"/>
              <a:t>2</a:t>
            </a:r>
            <a:r>
              <a:rPr lang="en-US" sz="2400" dirty="0"/>
              <a:t> Bond Length Graph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55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1693-FAD0-453E-A214-0E7E2A04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/>
              </a:rPr>
              <a:t>Question Examples</a:t>
            </a:r>
            <a:r>
              <a:rPr lang="en-US" dirty="0">
                <a:latin typeface="Calibri Light"/>
                <a:ea typeface="Calibri Light"/>
                <a:cs typeface="Calibri Light"/>
              </a:rPr>
              <a:t>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A393-5C81-4366-9657-C84B6847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283" y="1825625"/>
            <a:ext cx="713951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Which of these molecules is the most ionic? Which is the most covalent? Explain.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11597C-0ED9-426A-BB9D-8908214D1C56}"/>
              </a:ext>
            </a:extLst>
          </p:cNvPr>
          <p:cNvSpPr txBox="1"/>
          <p:nvPr/>
        </p:nvSpPr>
        <p:spPr>
          <a:xfrm>
            <a:off x="1284817" y="3200400"/>
            <a:ext cx="190711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>
                <a:cs typeface="Calibri"/>
              </a:rPr>
              <a:t>ClF</a:t>
            </a:r>
            <a:r>
              <a:rPr lang="en-US" sz="3600" dirty="0">
                <a:cs typeface="Calibri"/>
              </a:rPr>
              <a:t>, </a:t>
            </a:r>
            <a:r>
              <a:rPr lang="en-US" sz="3600" dirty="0" err="1">
                <a:cs typeface="Calibri"/>
              </a:rPr>
              <a:t>CaO</a:t>
            </a:r>
            <a:r>
              <a:rPr lang="en-US" sz="3600" dirty="0">
                <a:cs typeface="Calibri"/>
              </a:rPr>
              <a:t>, LiF, HF</a:t>
            </a:r>
          </a:p>
        </p:txBody>
      </p:sp>
    </p:spTree>
    <p:extLst>
      <p:ext uri="{BB962C8B-B14F-4D97-AF65-F5344CB8AC3E}">
        <p14:creationId xmlns:p14="http://schemas.microsoft.com/office/powerpoint/2010/main" val="141124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Overview of Bonding</vt:lpstr>
      <vt:lpstr>Bonding</vt:lpstr>
      <vt:lpstr>Ionic vs Covalent Bonding</vt:lpstr>
      <vt:lpstr>Bond Length and Energy</vt:lpstr>
      <vt:lpstr>Bond Energy Equation</vt:lpstr>
      <vt:lpstr>Polarity</vt:lpstr>
      <vt:lpstr>Electronegativity</vt:lpstr>
      <vt:lpstr>Question Examples</vt:lpstr>
      <vt:lpstr>Question Examples​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226</cp:revision>
  <dcterms:created xsi:type="dcterms:W3CDTF">2021-12-01T17:16:36Z</dcterms:created>
  <dcterms:modified xsi:type="dcterms:W3CDTF">2021-12-06T17:16:22Z</dcterms:modified>
</cp:coreProperties>
</file>