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6"/>
  </p:notesMasterIdLst>
  <p:sldIdLst>
    <p:sldId id="31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10515600" cy="73152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000000"/>
          </p15:clr>
        </p15:guide>
        <p15:guide id="2" pos="3312">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1284" y="48"/>
      </p:cViewPr>
      <p:guideLst>
        <p:guide orient="horz" pos="2304"/>
        <p:guide pos="3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2900" tIns="46450" rIns="92900" bIns="4645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2900" tIns="46450" rIns="92900" bIns="4645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8537" y="696912"/>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2900" tIns="46450" rIns="92900" bIns="46450" anchor="b"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100" name="Google Shape;100;p1: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1: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0: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0: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11: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1: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12: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2: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3: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3: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4: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4: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5: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5: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6: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6: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7: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7: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p18: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8: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p19: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9: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2: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20: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0: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21: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1: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22: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22: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4" name="Google Shape;324;p23: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3: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4: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24: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4: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5: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25: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5: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6: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26: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6: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27: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27: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8: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5" name="Google Shape;365;p28: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8: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3" name="Google Shape;373;p29: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29: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22" name="Google Shape;122;p3: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3: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30: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30: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1: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0" name="Google Shape;390;p31: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1: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p32: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2: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
        <p:nvSpPr>
          <p:cNvPr id="406" name="Google Shape;406;p33: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7" name="Google Shape;407;p33: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4: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
        <p:nvSpPr>
          <p:cNvPr id="428" name="Google Shape;428;p34: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p34: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5: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3" name="Google Shape;443;p35: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35: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6: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1" name="Google Shape;451;p36: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36: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7: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9" name="Google Shape;459;p37: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37: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8: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p38: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38: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9: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5" name="Google Shape;475;p39: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39: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35" name="Google Shape;135;p4: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4: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0: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3" name="Google Shape;483;p40: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40: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1: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
        <p:nvSpPr>
          <p:cNvPr id="491" name="Google Shape;491;p41: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2" name="Google Shape;492;p41: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6" name="Google Shape;506;p42: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42: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3: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4" name="Google Shape;514;p43: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43: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4: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2" name="Google Shape;522;p44: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44: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5: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0" name="Google Shape;530;p45: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45: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6: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
        <p:nvSpPr>
          <p:cNvPr id="538" name="Google Shape;538;p46: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p46: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7: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9" name="Google Shape;549;p47: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47: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8: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7" name="Google Shape;557;p48: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48: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9: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0" name="Google Shape;570;p49: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49: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5: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5: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0: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8" name="Google Shape;578;p50: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50: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1: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6" name="Google Shape;586;p51: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51: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2: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4" name="Google Shape;594;p52: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52: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53: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
        <p:nvSpPr>
          <p:cNvPr id="602" name="Google Shape;602;p53: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53: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4: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
        <p:nvSpPr>
          <p:cNvPr id="614" name="Google Shape;614;p54: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5" name="Google Shape;615;p54: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5: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9" name="Google Shape;629;p55: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55: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6: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7" name="Google Shape;637;p56: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638" name="Google Shape;638;p56: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7: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
        <p:nvSpPr>
          <p:cNvPr id="645" name="Google Shape;645;p57: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6" name="Google Shape;646;p57: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8: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9" name="Google Shape;659;p58: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58: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9: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7" name="Google Shape;667;p59: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668" name="Google Shape;668;p59: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62" name="Google Shape;162;p6: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6: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60: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5" name="Google Shape;675;p60: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676" name="Google Shape;676;p60: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61: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3" name="Google Shape;683;p61: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
        <p:nvSpPr>
          <p:cNvPr id="684" name="Google Shape;684;p61: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2: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63</a:t>
            </a:fld>
            <a:endParaRPr sz="1400" b="0" i="0" u="none" strike="noStrike" cap="none">
              <a:solidFill>
                <a:srgbClr val="000000"/>
              </a:solidFill>
              <a:latin typeface="Arial"/>
              <a:ea typeface="Arial"/>
              <a:cs typeface="Arial"/>
              <a:sym typeface="Arial"/>
            </a:endParaRPr>
          </a:p>
        </p:txBody>
      </p:sp>
      <p:sp>
        <p:nvSpPr>
          <p:cNvPr id="691" name="Google Shape;691;p62: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2" name="Google Shape;692;p62: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63: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64</a:t>
            </a:fld>
            <a:endParaRPr sz="1400" b="0" i="0" u="none" strike="noStrike" cap="none">
              <a:solidFill>
                <a:srgbClr val="000000"/>
              </a:solidFill>
              <a:latin typeface="Arial"/>
              <a:ea typeface="Arial"/>
              <a:cs typeface="Arial"/>
              <a:sym typeface="Arial"/>
            </a:endParaRPr>
          </a:p>
        </p:txBody>
      </p:sp>
      <p:sp>
        <p:nvSpPr>
          <p:cNvPr id="705" name="Google Shape;705;p63: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6" name="Google Shape;706;p63: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79" name="Google Shape;179;p7: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7: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95" name="Google Shape;195;p8: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8: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p:nvPr/>
        </p:nvSpPr>
        <p:spPr>
          <a:xfrm>
            <a:off x="3970337" y="8829675"/>
            <a:ext cx="3038475" cy="465137"/>
          </a:xfrm>
          <a:prstGeom prst="rect">
            <a:avLst/>
          </a:prstGeom>
          <a:noFill/>
          <a:ln>
            <a:noFill/>
          </a:ln>
        </p:spPr>
        <p:txBody>
          <a:bodyPr spcFirstLastPara="1" wrap="square" lIns="92900" tIns="46450" rIns="92900" bIns="464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205" name="Google Shape;205;p9:notes"/>
          <p:cNvSpPr>
            <a:spLocks noGrp="1" noRot="1" noChangeAspect="1"/>
          </p:cNvSpPr>
          <p:nvPr>
            <p:ph type="sldImg" idx="2"/>
          </p:nvPr>
        </p:nvSpPr>
        <p:spPr>
          <a:xfrm>
            <a:off x="998538" y="696913"/>
            <a:ext cx="5013325"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9:notes"/>
          <p:cNvSpPr txBox="1">
            <a:spLocks noGrp="1"/>
          </p:cNvSpPr>
          <p:nvPr>
            <p:ph type="body" idx="1"/>
          </p:nvPr>
        </p:nvSpPr>
        <p:spPr>
          <a:xfrm>
            <a:off x="701675" y="4416425"/>
            <a:ext cx="5607050" cy="4183062"/>
          </a:xfrm>
          <a:prstGeom prst="rect">
            <a:avLst/>
          </a:prstGeom>
          <a:noFill/>
          <a:ln>
            <a:noFill/>
          </a:ln>
        </p:spPr>
        <p:txBody>
          <a:bodyPr spcFirstLastPara="1" wrap="square" lIns="92900" tIns="46450" rIns="92900" bIns="46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lvl1pPr marL="457200" lvl="0" indent="-331470" algn="l">
              <a:lnSpc>
                <a:spcPct val="100000"/>
              </a:lnSpc>
              <a:spcBef>
                <a:spcPts val="360"/>
              </a:spcBef>
              <a:spcAft>
                <a:spcPts val="0"/>
              </a:spcAft>
              <a:buSzPts val="1620"/>
              <a:buChar char="■"/>
              <a:defRPr/>
            </a:lvl1pPr>
            <a:lvl2pPr marL="914400" lvl="1" indent="-314325" algn="l">
              <a:lnSpc>
                <a:spcPct val="100000"/>
              </a:lnSpc>
              <a:spcBef>
                <a:spcPts val="360"/>
              </a:spcBef>
              <a:spcAft>
                <a:spcPts val="0"/>
              </a:spcAft>
              <a:buSzPts val="1350"/>
              <a:buChar char="■"/>
              <a:defRPr/>
            </a:lvl2pPr>
            <a:lvl3pPr marL="1371600" lvl="2" indent="-291464" algn="l">
              <a:lnSpc>
                <a:spcPct val="100000"/>
              </a:lnSpc>
              <a:spcBef>
                <a:spcPts val="360"/>
              </a:spcBef>
              <a:spcAft>
                <a:spcPts val="0"/>
              </a:spcAft>
              <a:buSzPts val="99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2"/>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525463" y="293688"/>
            <a:ext cx="9464675" cy="1219200"/>
          </a:xfrm>
          <a:prstGeom prst="rect">
            <a:avLst/>
          </a:prstGeom>
          <a:noFill/>
          <a:ln>
            <a:noFill/>
          </a:ln>
        </p:spPr>
        <p:txBody>
          <a:bodyPr spcFirstLastPara="1" wrap="square" lIns="101850" tIns="50925" rIns="101850" bIns="5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body" idx="1"/>
          </p:nvPr>
        </p:nvSpPr>
        <p:spPr>
          <a:xfrm>
            <a:off x="525463" y="1636713"/>
            <a:ext cx="4646612" cy="682625"/>
          </a:xfrm>
          <a:prstGeom prst="rect">
            <a:avLst/>
          </a:prstGeom>
          <a:noFill/>
          <a:ln>
            <a:noFill/>
          </a:ln>
        </p:spPr>
        <p:txBody>
          <a:bodyPr spcFirstLastPara="1" wrap="square" lIns="101850" tIns="50925" rIns="101850" bIns="50925" anchor="b" anchorCtr="0">
            <a:noAutofit/>
          </a:bodyPr>
          <a:lstStyle>
            <a:lvl1pPr marL="457200" lvl="0" indent="-228600" algn="l">
              <a:lnSpc>
                <a:spcPct val="100000"/>
              </a:lnSpc>
              <a:spcBef>
                <a:spcPts val="480"/>
              </a:spcBef>
              <a:spcAft>
                <a:spcPts val="0"/>
              </a:spcAft>
              <a:buSzPts val="2160"/>
              <a:buNone/>
              <a:defRPr sz="2400" b="1"/>
            </a:lvl1pPr>
            <a:lvl2pPr marL="914400" lvl="1" indent="-228600" algn="l">
              <a:lnSpc>
                <a:spcPct val="100000"/>
              </a:lnSpc>
              <a:spcBef>
                <a:spcPts val="400"/>
              </a:spcBef>
              <a:spcAft>
                <a:spcPts val="0"/>
              </a:spcAft>
              <a:buSzPts val="1500"/>
              <a:buNone/>
              <a:defRPr sz="2000" b="1"/>
            </a:lvl2pPr>
            <a:lvl3pPr marL="1371600" lvl="2" indent="-228600" algn="l">
              <a:lnSpc>
                <a:spcPct val="100000"/>
              </a:lnSpc>
              <a:spcBef>
                <a:spcPts val="360"/>
              </a:spcBef>
              <a:spcAft>
                <a:spcPts val="0"/>
              </a:spcAft>
              <a:buSzPts val="99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79" name="Google Shape;79;p11"/>
          <p:cNvSpPr txBox="1">
            <a:spLocks noGrp="1"/>
          </p:cNvSpPr>
          <p:nvPr>
            <p:ph type="body" idx="2"/>
          </p:nvPr>
        </p:nvSpPr>
        <p:spPr>
          <a:xfrm>
            <a:off x="525463" y="2319338"/>
            <a:ext cx="4646612" cy="4214812"/>
          </a:xfrm>
          <a:prstGeom prst="rect">
            <a:avLst/>
          </a:prstGeom>
          <a:noFill/>
          <a:ln>
            <a:noFill/>
          </a:ln>
        </p:spPr>
        <p:txBody>
          <a:bodyPr spcFirstLastPara="1" wrap="square" lIns="101850" tIns="50925" rIns="101850" bIns="50925" anchor="t" anchorCtr="0">
            <a:noAutofit/>
          </a:bodyPr>
          <a:lstStyle>
            <a:lvl1pPr marL="457200" lvl="0" indent="-365760" algn="l">
              <a:lnSpc>
                <a:spcPct val="100000"/>
              </a:lnSpc>
              <a:spcBef>
                <a:spcPts val="480"/>
              </a:spcBef>
              <a:spcAft>
                <a:spcPts val="0"/>
              </a:spcAft>
              <a:buSzPts val="2160"/>
              <a:buChar char="■"/>
              <a:defRPr sz="2400"/>
            </a:lvl1pPr>
            <a:lvl2pPr marL="914400" lvl="1" indent="-323850" algn="l">
              <a:lnSpc>
                <a:spcPct val="100000"/>
              </a:lnSpc>
              <a:spcBef>
                <a:spcPts val="400"/>
              </a:spcBef>
              <a:spcAft>
                <a:spcPts val="0"/>
              </a:spcAft>
              <a:buSzPts val="1500"/>
              <a:buChar char="■"/>
              <a:defRPr sz="2000"/>
            </a:lvl2pPr>
            <a:lvl3pPr marL="1371600" lvl="2" indent="-291464" algn="l">
              <a:lnSpc>
                <a:spcPct val="100000"/>
              </a:lnSpc>
              <a:spcBef>
                <a:spcPts val="360"/>
              </a:spcBef>
              <a:spcAft>
                <a:spcPts val="0"/>
              </a:spcAft>
              <a:buSzPts val="99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80" name="Google Shape;80;p11"/>
          <p:cNvSpPr txBox="1">
            <a:spLocks noGrp="1"/>
          </p:cNvSpPr>
          <p:nvPr>
            <p:ph type="body" idx="3"/>
          </p:nvPr>
        </p:nvSpPr>
        <p:spPr>
          <a:xfrm>
            <a:off x="5341938" y="1636713"/>
            <a:ext cx="4648200" cy="682625"/>
          </a:xfrm>
          <a:prstGeom prst="rect">
            <a:avLst/>
          </a:prstGeom>
          <a:noFill/>
          <a:ln>
            <a:noFill/>
          </a:ln>
        </p:spPr>
        <p:txBody>
          <a:bodyPr spcFirstLastPara="1" wrap="square" lIns="101850" tIns="50925" rIns="101850" bIns="50925" anchor="b" anchorCtr="0">
            <a:noAutofit/>
          </a:bodyPr>
          <a:lstStyle>
            <a:lvl1pPr marL="457200" lvl="0" indent="-228600" algn="l">
              <a:lnSpc>
                <a:spcPct val="100000"/>
              </a:lnSpc>
              <a:spcBef>
                <a:spcPts val="480"/>
              </a:spcBef>
              <a:spcAft>
                <a:spcPts val="0"/>
              </a:spcAft>
              <a:buSzPts val="2160"/>
              <a:buNone/>
              <a:defRPr sz="2400" b="1"/>
            </a:lvl1pPr>
            <a:lvl2pPr marL="914400" lvl="1" indent="-228600" algn="l">
              <a:lnSpc>
                <a:spcPct val="100000"/>
              </a:lnSpc>
              <a:spcBef>
                <a:spcPts val="400"/>
              </a:spcBef>
              <a:spcAft>
                <a:spcPts val="0"/>
              </a:spcAft>
              <a:buSzPts val="1500"/>
              <a:buNone/>
              <a:defRPr sz="2000" b="1"/>
            </a:lvl2pPr>
            <a:lvl3pPr marL="1371600" lvl="2" indent="-228600" algn="l">
              <a:lnSpc>
                <a:spcPct val="100000"/>
              </a:lnSpc>
              <a:spcBef>
                <a:spcPts val="360"/>
              </a:spcBef>
              <a:spcAft>
                <a:spcPts val="0"/>
              </a:spcAft>
              <a:buSzPts val="99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81" name="Google Shape;81;p11"/>
          <p:cNvSpPr txBox="1">
            <a:spLocks noGrp="1"/>
          </p:cNvSpPr>
          <p:nvPr>
            <p:ph type="body" idx="4"/>
          </p:nvPr>
        </p:nvSpPr>
        <p:spPr>
          <a:xfrm>
            <a:off x="5341938" y="2319338"/>
            <a:ext cx="4648200" cy="4214812"/>
          </a:xfrm>
          <a:prstGeom prst="rect">
            <a:avLst/>
          </a:prstGeom>
          <a:noFill/>
          <a:ln>
            <a:noFill/>
          </a:ln>
        </p:spPr>
        <p:txBody>
          <a:bodyPr spcFirstLastPara="1" wrap="square" lIns="101850" tIns="50925" rIns="101850" bIns="50925" anchor="t" anchorCtr="0">
            <a:noAutofit/>
          </a:bodyPr>
          <a:lstStyle>
            <a:lvl1pPr marL="457200" lvl="0" indent="-365760" algn="l">
              <a:lnSpc>
                <a:spcPct val="100000"/>
              </a:lnSpc>
              <a:spcBef>
                <a:spcPts val="480"/>
              </a:spcBef>
              <a:spcAft>
                <a:spcPts val="0"/>
              </a:spcAft>
              <a:buSzPts val="2160"/>
              <a:buChar char="■"/>
              <a:defRPr sz="2400"/>
            </a:lvl1pPr>
            <a:lvl2pPr marL="914400" lvl="1" indent="-323850" algn="l">
              <a:lnSpc>
                <a:spcPct val="100000"/>
              </a:lnSpc>
              <a:spcBef>
                <a:spcPts val="400"/>
              </a:spcBef>
              <a:spcAft>
                <a:spcPts val="0"/>
              </a:spcAft>
              <a:buSzPts val="1500"/>
              <a:buChar char="■"/>
              <a:defRPr sz="2000"/>
            </a:lvl2pPr>
            <a:lvl3pPr marL="1371600" lvl="2" indent="-291464" algn="l">
              <a:lnSpc>
                <a:spcPct val="100000"/>
              </a:lnSpc>
              <a:spcBef>
                <a:spcPts val="360"/>
              </a:spcBef>
              <a:spcAft>
                <a:spcPts val="0"/>
              </a:spcAft>
              <a:buSzPts val="99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82" name="Google Shape;82;p11"/>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1050925" y="1706563"/>
            <a:ext cx="4392613" cy="4832350"/>
          </a:xfrm>
          <a:prstGeom prst="rect">
            <a:avLst/>
          </a:prstGeom>
          <a:noFill/>
          <a:ln>
            <a:noFill/>
          </a:ln>
        </p:spPr>
        <p:txBody>
          <a:bodyPr spcFirstLastPara="1" wrap="square" lIns="101850" tIns="50925" rIns="101850" bIns="50925" anchor="t" anchorCtr="0">
            <a:noAutofit/>
          </a:bodyPr>
          <a:lstStyle>
            <a:lvl1pPr marL="457200" lvl="0" indent="-388620" algn="l">
              <a:lnSpc>
                <a:spcPct val="100000"/>
              </a:lnSpc>
              <a:spcBef>
                <a:spcPts val="560"/>
              </a:spcBef>
              <a:spcAft>
                <a:spcPts val="0"/>
              </a:spcAft>
              <a:buSzPts val="2520"/>
              <a:buChar char="■"/>
              <a:defRPr sz="2800"/>
            </a:lvl1pPr>
            <a:lvl2pPr marL="914400" lvl="1" indent="-342900" algn="l">
              <a:lnSpc>
                <a:spcPct val="100000"/>
              </a:lnSpc>
              <a:spcBef>
                <a:spcPts val="480"/>
              </a:spcBef>
              <a:spcAft>
                <a:spcPts val="0"/>
              </a:spcAft>
              <a:buSzPts val="1800"/>
              <a:buChar char="■"/>
              <a:defRPr sz="2400"/>
            </a:lvl2pPr>
            <a:lvl3pPr marL="1371600" lvl="2" indent="-298450" algn="l">
              <a:lnSpc>
                <a:spcPct val="100000"/>
              </a:lnSpc>
              <a:spcBef>
                <a:spcPts val="400"/>
              </a:spcBef>
              <a:spcAft>
                <a:spcPts val="0"/>
              </a:spcAft>
              <a:buSzPts val="11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88" name="Google Shape;88;p12"/>
          <p:cNvSpPr txBox="1">
            <a:spLocks noGrp="1"/>
          </p:cNvSpPr>
          <p:nvPr>
            <p:ph type="body" idx="2"/>
          </p:nvPr>
        </p:nvSpPr>
        <p:spPr>
          <a:xfrm>
            <a:off x="5595938" y="1706563"/>
            <a:ext cx="4394200" cy="4832350"/>
          </a:xfrm>
          <a:prstGeom prst="rect">
            <a:avLst/>
          </a:prstGeom>
          <a:noFill/>
          <a:ln>
            <a:noFill/>
          </a:ln>
        </p:spPr>
        <p:txBody>
          <a:bodyPr spcFirstLastPara="1" wrap="square" lIns="101850" tIns="50925" rIns="101850" bIns="50925" anchor="t" anchorCtr="0">
            <a:noAutofit/>
          </a:bodyPr>
          <a:lstStyle>
            <a:lvl1pPr marL="457200" lvl="0" indent="-388620" algn="l">
              <a:lnSpc>
                <a:spcPct val="100000"/>
              </a:lnSpc>
              <a:spcBef>
                <a:spcPts val="560"/>
              </a:spcBef>
              <a:spcAft>
                <a:spcPts val="0"/>
              </a:spcAft>
              <a:buSzPts val="2520"/>
              <a:buChar char="■"/>
              <a:defRPr sz="2800"/>
            </a:lvl1pPr>
            <a:lvl2pPr marL="914400" lvl="1" indent="-342900" algn="l">
              <a:lnSpc>
                <a:spcPct val="100000"/>
              </a:lnSpc>
              <a:spcBef>
                <a:spcPts val="480"/>
              </a:spcBef>
              <a:spcAft>
                <a:spcPts val="0"/>
              </a:spcAft>
              <a:buSzPts val="1800"/>
              <a:buChar char="■"/>
              <a:defRPr sz="2400"/>
            </a:lvl2pPr>
            <a:lvl3pPr marL="1371600" lvl="2" indent="-298450" algn="l">
              <a:lnSpc>
                <a:spcPct val="100000"/>
              </a:lnSpc>
              <a:spcBef>
                <a:spcPts val="400"/>
              </a:spcBef>
              <a:spcAft>
                <a:spcPts val="0"/>
              </a:spcAft>
              <a:buSzPts val="11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89" name="Google Shape;89;p12"/>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30263" y="4700588"/>
            <a:ext cx="8939212" cy="14525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body" idx="1"/>
          </p:nvPr>
        </p:nvSpPr>
        <p:spPr>
          <a:xfrm>
            <a:off x="830263" y="3100388"/>
            <a:ext cx="8939212" cy="1600200"/>
          </a:xfrm>
          <a:prstGeom prst="rect">
            <a:avLst/>
          </a:prstGeom>
          <a:noFill/>
          <a:ln>
            <a:noFill/>
          </a:ln>
        </p:spPr>
        <p:txBody>
          <a:bodyPr spcFirstLastPara="1" wrap="square" lIns="101850" tIns="50925" rIns="101850" bIns="50925" anchor="b" anchorCtr="0">
            <a:noAutofit/>
          </a:bodyPr>
          <a:lstStyle>
            <a:lvl1pPr marL="457200" lvl="0" indent="-228600" algn="l">
              <a:lnSpc>
                <a:spcPct val="100000"/>
              </a:lnSpc>
              <a:spcBef>
                <a:spcPts val="400"/>
              </a:spcBef>
              <a:spcAft>
                <a:spcPts val="0"/>
              </a:spcAft>
              <a:buSzPts val="1800"/>
              <a:buNone/>
              <a:defRPr sz="2000"/>
            </a:lvl1pPr>
            <a:lvl2pPr marL="914400" lvl="1" indent="-228600" algn="l">
              <a:lnSpc>
                <a:spcPct val="100000"/>
              </a:lnSpc>
              <a:spcBef>
                <a:spcPts val="360"/>
              </a:spcBef>
              <a:spcAft>
                <a:spcPts val="0"/>
              </a:spcAft>
              <a:buSzPts val="1350"/>
              <a:buNone/>
              <a:defRPr sz="1800"/>
            </a:lvl2pPr>
            <a:lvl3pPr marL="1371600" lvl="2" indent="-228600" algn="l">
              <a:lnSpc>
                <a:spcPct val="100000"/>
              </a:lnSpc>
              <a:spcBef>
                <a:spcPts val="320"/>
              </a:spcBef>
              <a:spcAft>
                <a:spcPts val="0"/>
              </a:spcAft>
              <a:buSzPts val="880"/>
              <a:buNone/>
              <a:defRPr sz="1600"/>
            </a:lvl3pPr>
            <a:lvl4pPr marL="1828800" lvl="3" indent="-228600" algn="l">
              <a:lnSpc>
                <a:spcPct val="100000"/>
              </a:lnSpc>
              <a:spcBef>
                <a:spcPts val="280"/>
              </a:spcBef>
              <a:spcAft>
                <a:spcPts val="0"/>
              </a:spcAft>
              <a:buSzPts val="1400"/>
              <a:buNone/>
              <a:defRPr sz="1400"/>
            </a:lvl4pPr>
            <a:lvl5pPr marL="2286000" lvl="4" indent="-228600" algn="l">
              <a:lnSpc>
                <a:spcPct val="100000"/>
              </a:lnSpc>
              <a:spcBef>
                <a:spcPts val="280"/>
              </a:spcBef>
              <a:spcAft>
                <a:spcPts val="0"/>
              </a:spcAft>
              <a:buSzPts val="1400"/>
              <a:buNone/>
              <a:defRPr sz="1400"/>
            </a:lvl5pPr>
            <a:lvl6pPr marL="2743200" lvl="5" indent="-228600" algn="l">
              <a:lnSpc>
                <a:spcPct val="100000"/>
              </a:lnSpc>
              <a:spcBef>
                <a:spcPts val="280"/>
              </a:spcBef>
              <a:spcAft>
                <a:spcPts val="0"/>
              </a:spcAft>
              <a:buSzPts val="1400"/>
              <a:buNone/>
              <a:defRPr sz="1400"/>
            </a:lvl6pPr>
            <a:lvl7pPr marL="3200400" lvl="6" indent="-228600" algn="l">
              <a:lnSpc>
                <a:spcPct val="100000"/>
              </a:lnSpc>
              <a:spcBef>
                <a:spcPts val="280"/>
              </a:spcBef>
              <a:spcAft>
                <a:spcPts val="0"/>
              </a:spcAft>
              <a:buSzPts val="1400"/>
              <a:buNone/>
              <a:defRPr sz="1400"/>
            </a:lvl7pPr>
            <a:lvl8pPr marL="3657600" lvl="7" indent="-228600" algn="l">
              <a:lnSpc>
                <a:spcPct val="100000"/>
              </a:lnSpc>
              <a:spcBef>
                <a:spcPts val="280"/>
              </a:spcBef>
              <a:spcAft>
                <a:spcPts val="0"/>
              </a:spcAft>
              <a:buSzPts val="1400"/>
              <a:buNone/>
              <a:defRPr sz="1400"/>
            </a:lvl8pPr>
            <a:lvl9pPr marL="4114800" lvl="8" indent="-228600" algn="l">
              <a:lnSpc>
                <a:spcPct val="100000"/>
              </a:lnSpc>
              <a:spcBef>
                <a:spcPts val="280"/>
              </a:spcBef>
              <a:spcAft>
                <a:spcPts val="0"/>
              </a:spcAft>
              <a:buSzPts val="1400"/>
              <a:buNone/>
              <a:defRPr sz="1400"/>
            </a:lvl9pPr>
          </a:lstStyle>
          <a:p>
            <a:endParaRPr/>
          </a:p>
        </p:txBody>
      </p:sp>
      <p:sp>
        <p:nvSpPr>
          <p:cNvPr id="95" name="Google Shape;95;p13"/>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27"/>
        <p:cNvGrpSpPr/>
        <p:nvPr/>
      </p:nvGrpSpPr>
      <p:grpSpPr>
        <a:xfrm>
          <a:off x="0" y="0"/>
          <a:ext cx="0" cy="0"/>
          <a:chOff x="0" y="0"/>
          <a:chExt cx="0" cy="0"/>
        </a:xfrm>
      </p:grpSpPr>
      <p:sp>
        <p:nvSpPr>
          <p:cNvPr id="28" name="Google Shape;28;p3"/>
          <p:cNvSpPr txBox="1">
            <a:spLocks noGrp="1"/>
          </p:cNvSpPr>
          <p:nvPr>
            <p:ph type="body" idx="1"/>
          </p:nvPr>
        </p:nvSpPr>
        <p:spPr>
          <a:xfrm>
            <a:off x="1050925" y="296863"/>
            <a:ext cx="8939213" cy="6242050"/>
          </a:xfrm>
          <a:prstGeom prst="rect">
            <a:avLst/>
          </a:prstGeom>
          <a:noFill/>
          <a:ln>
            <a:noFill/>
          </a:ln>
        </p:spPr>
        <p:txBody>
          <a:bodyPr spcFirstLastPara="1" wrap="square" lIns="101850" tIns="50925" rIns="101850" bIns="50925" anchor="t" anchorCtr="0">
            <a:noAutofit/>
          </a:bodyPr>
          <a:lstStyle>
            <a:lvl1pPr marL="457200" lvl="0" indent="-331470" algn="l">
              <a:lnSpc>
                <a:spcPct val="100000"/>
              </a:lnSpc>
              <a:spcBef>
                <a:spcPts val="360"/>
              </a:spcBef>
              <a:spcAft>
                <a:spcPts val="0"/>
              </a:spcAft>
              <a:buSzPts val="1620"/>
              <a:buChar char="■"/>
              <a:defRPr/>
            </a:lvl1pPr>
            <a:lvl2pPr marL="914400" lvl="1" indent="-314325" algn="l">
              <a:lnSpc>
                <a:spcPct val="100000"/>
              </a:lnSpc>
              <a:spcBef>
                <a:spcPts val="360"/>
              </a:spcBef>
              <a:spcAft>
                <a:spcPts val="0"/>
              </a:spcAft>
              <a:buSzPts val="1350"/>
              <a:buChar char="■"/>
              <a:defRPr/>
            </a:lvl2pPr>
            <a:lvl3pPr marL="1371600" lvl="2" indent="-291464" algn="l">
              <a:lnSpc>
                <a:spcPct val="100000"/>
              </a:lnSpc>
              <a:spcBef>
                <a:spcPts val="360"/>
              </a:spcBef>
              <a:spcAft>
                <a:spcPts val="0"/>
              </a:spcAft>
              <a:buSzPts val="99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3"/>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1050925" y="296863"/>
            <a:ext cx="8939213" cy="1219200"/>
          </a:xfrm>
          <a:prstGeom prst="rect">
            <a:avLst/>
          </a:prstGeom>
          <a:noFill/>
          <a:ln>
            <a:noFill/>
          </a:ln>
        </p:spPr>
        <p:txBody>
          <a:bodyPr spcFirstLastPara="1" wrap="square" lIns="101850" tIns="50925" rIns="101850" bIns="5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050925" y="1706563"/>
            <a:ext cx="4392613" cy="2339975"/>
          </a:xfrm>
          <a:prstGeom prst="rect">
            <a:avLst/>
          </a:prstGeom>
          <a:noFill/>
          <a:ln>
            <a:noFill/>
          </a:ln>
        </p:spPr>
        <p:txBody>
          <a:bodyPr spcFirstLastPara="1" wrap="square" lIns="101850" tIns="50925" rIns="101850" bIns="50925" anchor="t" anchorCtr="0">
            <a:noAutofit/>
          </a:bodyPr>
          <a:lstStyle>
            <a:lvl1pPr marL="457200" lvl="0" indent="-331470" algn="l">
              <a:lnSpc>
                <a:spcPct val="100000"/>
              </a:lnSpc>
              <a:spcBef>
                <a:spcPts val="360"/>
              </a:spcBef>
              <a:spcAft>
                <a:spcPts val="0"/>
              </a:spcAft>
              <a:buSzPts val="1620"/>
              <a:buChar char="■"/>
              <a:defRPr/>
            </a:lvl1pPr>
            <a:lvl2pPr marL="914400" lvl="1" indent="-314325" algn="l">
              <a:lnSpc>
                <a:spcPct val="100000"/>
              </a:lnSpc>
              <a:spcBef>
                <a:spcPts val="360"/>
              </a:spcBef>
              <a:spcAft>
                <a:spcPts val="0"/>
              </a:spcAft>
              <a:buSzPts val="1350"/>
              <a:buChar char="■"/>
              <a:defRPr/>
            </a:lvl2pPr>
            <a:lvl3pPr marL="1371600" lvl="2" indent="-291464" algn="l">
              <a:lnSpc>
                <a:spcPct val="100000"/>
              </a:lnSpc>
              <a:spcBef>
                <a:spcPts val="360"/>
              </a:spcBef>
              <a:spcAft>
                <a:spcPts val="0"/>
              </a:spcAft>
              <a:buSzPts val="99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4"/>
          <p:cNvSpPr txBox="1">
            <a:spLocks noGrp="1"/>
          </p:cNvSpPr>
          <p:nvPr>
            <p:ph type="body" idx="2"/>
          </p:nvPr>
        </p:nvSpPr>
        <p:spPr>
          <a:xfrm>
            <a:off x="5595938" y="1706563"/>
            <a:ext cx="4394200" cy="2339975"/>
          </a:xfrm>
          <a:prstGeom prst="rect">
            <a:avLst/>
          </a:prstGeom>
          <a:noFill/>
          <a:ln>
            <a:noFill/>
          </a:ln>
        </p:spPr>
        <p:txBody>
          <a:bodyPr spcFirstLastPara="1" wrap="square" lIns="101850" tIns="50925" rIns="101850" bIns="50925" anchor="t" anchorCtr="0">
            <a:noAutofit/>
          </a:bodyPr>
          <a:lstStyle>
            <a:lvl1pPr marL="457200" lvl="0" indent="-331470" algn="l">
              <a:lnSpc>
                <a:spcPct val="100000"/>
              </a:lnSpc>
              <a:spcBef>
                <a:spcPts val="360"/>
              </a:spcBef>
              <a:spcAft>
                <a:spcPts val="0"/>
              </a:spcAft>
              <a:buSzPts val="1620"/>
              <a:buChar char="■"/>
              <a:defRPr/>
            </a:lvl1pPr>
            <a:lvl2pPr marL="914400" lvl="1" indent="-314325" algn="l">
              <a:lnSpc>
                <a:spcPct val="100000"/>
              </a:lnSpc>
              <a:spcBef>
                <a:spcPts val="360"/>
              </a:spcBef>
              <a:spcAft>
                <a:spcPts val="0"/>
              </a:spcAft>
              <a:buSzPts val="1350"/>
              <a:buChar char="■"/>
              <a:defRPr/>
            </a:lvl2pPr>
            <a:lvl3pPr marL="1371600" lvl="2" indent="-291464" algn="l">
              <a:lnSpc>
                <a:spcPct val="100000"/>
              </a:lnSpc>
              <a:spcBef>
                <a:spcPts val="360"/>
              </a:spcBef>
              <a:spcAft>
                <a:spcPts val="0"/>
              </a:spcAft>
              <a:buSzPts val="99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6" name="Google Shape;36;p4"/>
          <p:cNvSpPr txBox="1">
            <a:spLocks noGrp="1"/>
          </p:cNvSpPr>
          <p:nvPr>
            <p:ph type="body" idx="3"/>
          </p:nvPr>
        </p:nvSpPr>
        <p:spPr>
          <a:xfrm>
            <a:off x="1050925" y="4198938"/>
            <a:ext cx="4392613" cy="2339975"/>
          </a:xfrm>
          <a:prstGeom prst="rect">
            <a:avLst/>
          </a:prstGeom>
          <a:noFill/>
          <a:ln>
            <a:noFill/>
          </a:ln>
        </p:spPr>
        <p:txBody>
          <a:bodyPr spcFirstLastPara="1" wrap="square" lIns="101850" tIns="50925" rIns="101850" bIns="50925" anchor="t" anchorCtr="0">
            <a:noAutofit/>
          </a:bodyPr>
          <a:lstStyle>
            <a:lvl1pPr marL="457200" lvl="0" indent="-331470" algn="l">
              <a:lnSpc>
                <a:spcPct val="100000"/>
              </a:lnSpc>
              <a:spcBef>
                <a:spcPts val="360"/>
              </a:spcBef>
              <a:spcAft>
                <a:spcPts val="0"/>
              </a:spcAft>
              <a:buSzPts val="1620"/>
              <a:buChar char="■"/>
              <a:defRPr/>
            </a:lvl1pPr>
            <a:lvl2pPr marL="914400" lvl="1" indent="-314325" algn="l">
              <a:lnSpc>
                <a:spcPct val="100000"/>
              </a:lnSpc>
              <a:spcBef>
                <a:spcPts val="360"/>
              </a:spcBef>
              <a:spcAft>
                <a:spcPts val="0"/>
              </a:spcAft>
              <a:buSzPts val="1350"/>
              <a:buChar char="■"/>
              <a:defRPr/>
            </a:lvl2pPr>
            <a:lvl3pPr marL="1371600" lvl="2" indent="-291464" algn="l">
              <a:lnSpc>
                <a:spcPct val="100000"/>
              </a:lnSpc>
              <a:spcBef>
                <a:spcPts val="360"/>
              </a:spcBef>
              <a:spcAft>
                <a:spcPts val="0"/>
              </a:spcAft>
              <a:buSzPts val="99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4"/>
          <p:cNvSpPr txBox="1">
            <a:spLocks noGrp="1"/>
          </p:cNvSpPr>
          <p:nvPr>
            <p:ph type="body" idx="4"/>
          </p:nvPr>
        </p:nvSpPr>
        <p:spPr>
          <a:xfrm>
            <a:off x="5595938" y="4198938"/>
            <a:ext cx="4394200" cy="2339975"/>
          </a:xfrm>
          <a:prstGeom prst="rect">
            <a:avLst/>
          </a:prstGeom>
          <a:noFill/>
          <a:ln>
            <a:noFill/>
          </a:ln>
        </p:spPr>
        <p:txBody>
          <a:bodyPr spcFirstLastPara="1" wrap="square" lIns="101850" tIns="50925" rIns="101850" bIns="50925" anchor="t" anchorCtr="0">
            <a:noAutofit/>
          </a:bodyPr>
          <a:lstStyle>
            <a:lvl1pPr marL="457200" lvl="0" indent="-331470" algn="l">
              <a:lnSpc>
                <a:spcPct val="100000"/>
              </a:lnSpc>
              <a:spcBef>
                <a:spcPts val="360"/>
              </a:spcBef>
              <a:spcAft>
                <a:spcPts val="0"/>
              </a:spcAft>
              <a:buSzPts val="1620"/>
              <a:buChar char="■"/>
              <a:defRPr/>
            </a:lvl1pPr>
            <a:lvl2pPr marL="914400" lvl="1" indent="-314325" algn="l">
              <a:lnSpc>
                <a:spcPct val="100000"/>
              </a:lnSpc>
              <a:spcBef>
                <a:spcPts val="360"/>
              </a:spcBef>
              <a:spcAft>
                <a:spcPts val="0"/>
              </a:spcAft>
              <a:buSzPts val="1350"/>
              <a:buChar char="■"/>
              <a:defRPr/>
            </a:lvl2pPr>
            <a:lvl3pPr marL="1371600" lvl="2" indent="-291464" algn="l">
              <a:lnSpc>
                <a:spcPct val="100000"/>
              </a:lnSpc>
              <a:spcBef>
                <a:spcPts val="360"/>
              </a:spcBef>
              <a:spcAft>
                <a:spcPts val="0"/>
              </a:spcAft>
              <a:buSzPts val="99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4"/>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rot="5400000">
            <a:off x="5752307" y="2301081"/>
            <a:ext cx="6242050" cy="2233613"/>
          </a:xfrm>
          <a:prstGeom prst="rect">
            <a:avLst/>
          </a:prstGeom>
          <a:noFill/>
          <a:ln>
            <a:noFill/>
          </a:ln>
        </p:spPr>
        <p:txBody>
          <a:bodyPr spcFirstLastPara="1" wrap="square" lIns="101850" tIns="50925" rIns="101850" bIns="5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rot="5400000">
            <a:off x="1206500" y="141288"/>
            <a:ext cx="6242050" cy="6553200"/>
          </a:xfrm>
          <a:prstGeom prst="rect">
            <a:avLst/>
          </a:prstGeom>
          <a:noFill/>
          <a:ln>
            <a:noFill/>
          </a:ln>
        </p:spPr>
        <p:txBody>
          <a:bodyPr spcFirstLastPara="1" wrap="square" lIns="101850" tIns="50925" rIns="101850" bIns="50925" anchor="t" anchorCtr="0">
            <a:noAutofit/>
          </a:bodyPr>
          <a:lstStyle>
            <a:lvl1pPr marL="457200" lvl="0" indent="-331470" algn="l">
              <a:lnSpc>
                <a:spcPct val="100000"/>
              </a:lnSpc>
              <a:spcBef>
                <a:spcPts val="360"/>
              </a:spcBef>
              <a:spcAft>
                <a:spcPts val="0"/>
              </a:spcAft>
              <a:buSzPts val="1620"/>
              <a:buChar char="■"/>
              <a:defRPr/>
            </a:lvl1pPr>
            <a:lvl2pPr marL="914400" lvl="1" indent="-314325" algn="l">
              <a:lnSpc>
                <a:spcPct val="100000"/>
              </a:lnSpc>
              <a:spcBef>
                <a:spcPts val="360"/>
              </a:spcBef>
              <a:spcAft>
                <a:spcPts val="0"/>
              </a:spcAft>
              <a:buSzPts val="1350"/>
              <a:buChar char="■"/>
              <a:defRPr/>
            </a:lvl2pPr>
            <a:lvl3pPr marL="1371600" lvl="2" indent="-291464" algn="l">
              <a:lnSpc>
                <a:spcPct val="100000"/>
              </a:lnSpc>
              <a:spcBef>
                <a:spcPts val="360"/>
              </a:spcBef>
              <a:spcAft>
                <a:spcPts val="0"/>
              </a:spcAft>
              <a:buSzPts val="99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p5"/>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body" idx="1"/>
          </p:nvPr>
        </p:nvSpPr>
        <p:spPr>
          <a:xfrm rot="5400000">
            <a:off x="3104356" y="-346869"/>
            <a:ext cx="4832350" cy="8939212"/>
          </a:xfrm>
          <a:prstGeom prst="rect">
            <a:avLst/>
          </a:prstGeom>
          <a:noFill/>
          <a:ln>
            <a:noFill/>
          </a:ln>
        </p:spPr>
        <p:txBody>
          <a:bodyPr spcFirstLastPara="1" wrap="square" lIns="101850" tIns="50925" rIns="101850" bIns="50925" anchor="t" anchorCtr="0">
            <a:noAutofit/>
          </a:bodyPr>
          <a:lstStyle>
            <a:lvl1pPr marL="457200" lvl="0" indent="-331470" algn="l">
              <a:lnSpc>
                <a:spcPct val="100000"/>
              </a:lnSpc>
              <a:spcBef>
                <a:spcPts val="360"/>
              </a:spcBef>
              <a:spcAft>
                <a:spcPts val="0"/>
              </a:spcAft>
              <a:buSzPts val="1620"/>
              <a:buChar char="■"/>
              <a:defRPr/>
            </a:lvl1pPr>
            <a:lvl2pPr marL="914400" lvl="1" indent="-314325" algn="l">
              <a:lnSpc>
                <a:spcPct val="100000"/>
              </a:lnSpc>
              <a:spcBef>
                <a:spcPts val="360"/>
              </a:spcBef>
              <a:spcAft>
                <a:spcPts val="0"/>
              </a:spcAft>
              <a:buSzPts val="1350"/>
              <a:buChar char="■"/>
              <a:defRPr/>
            </a:lvl2pPr>
            <a:lvl3pPr marL="1371600" lvl="2" indent="-291464" algn="l">
              <a:lnSpc>
                <a:spcPct val="100000"/>
              </a:lnSpc>
              <a:spcBef>
                <a:spcPts val="360"/>
              </a:spcBef>
              <a:spcAft>
                <a:spcPts val="0"/>
              </a:spcAft>
              <a:buSzPts val="99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0" name="Google Shape;50;p6"/>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2060575" y="5121275"/>
            <a:ext cx="6310313" cy="603250"/>
          </a:xfrm>
          <a:prstGeom prst="rect">
            <a:avLst/>
          </a:prstGeom>
          <a:noFill/>
          <a:ln>
            <a:noFill/>
          </a:ln>
        </p:spPr>
        <p:txBody>
          <a:bodyPr spcFirstLastPara="1" wrap="square" lIns="101850" tIns="50925" rIns="101850" bIns="50925"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a:spLocks noGrp="1"/>
          </p:cNvSpPr>
          <p:nvPr>
            <p:ph type="pic" idx="2"/>
          </p:nvPr>
        </p:nvSpPr>
        <p:spPr>
          <a:xfrm>
            <a:off x="2060575" y="654050"/>
            <a:ext cx="6310313" cy="4389438"/>
          </a:xfrm>
          <a:prstGeom prst="rect">
            <a:avLst/>
          </a:prstGeom>
          <a:noFill/>
          <a:ln>
            <a:noFill/>
          </a:ln>
        </p:spPr>
      </p:sp>
      <p:sp>
        <p:nvSpPr>
          <p:cNvPr id="56" name="Google Shape;56;p7"/>
          <p:cNvSpPr txBox="1">
            <a:spLocks noGrp="1"/>
          </p:cNvSpPr>
          <p:nvPr>
            <p:ph type="body" idx="1"/>
          </p:nvPr>
        </p:nvSpPr>
        <p:spPr>
          <a:xfrm>
            <a:off x="2060575" y="5724525"/>
            <a:ext cx="6310313" cy="858838"/>
          </a:xfrm>
          <a:prstGeom prst="rect">
            <a:avLst/>
          </a:prstGeom>
          <a:noFill/>
          <a:ln>
            <a:noFill/>
          </a:ln>
        </p:spPr>
        <p:txBody>
          <a:bodyPr spcFirstLastPara="1" wrap="square" lIns="101850" tIns="50925" rIns="101850" bIns="50925" anchor="t" anchorCtr="0">
            <a:noAutofit/>
          </a:bodyPr>
          <a:lstStyle>
            <a:lvl1pPr marL="457200" lvl="0" indent="-228600" algn="l">
              <a:lnSpc>
                <a:spcPct val="100000"/>
              </a:lnSpc>
              <a:spcBef>
                <a:spcPts val="280"/>
              </a:spcBef>
              <a:spcAft>
                <a:spcPts val="0"/>
              </a:spcAft>
              <a:buSzPts val="1260"/>
              <a:buNone/>
              <a:defRPr sz="1400"/>
            </a:lvl1pPr>
            <a:lvl2pPr marL="914400" lvl="1" indent="-228600" algn="l">
              <a:lnSpc>
                <a:spcPct val="100000"/>
              </a:lnSpc>
              <a:spcBef>
                <a:spcPts val="240"/>
              </a:spcBef>
              <a:spcAft>
                <a:spcPts val="0"/>
              </a:spcAft>
              <a:buSzPts val="900"/>
              <a:buNone/>
              <a:defRPr sz="1200"/>
            </a:lvl2pPr>
            <a:lvl3pPr marL="1371600" lvl="2" indent="-228600" algn="l">
              <a:lnSpc>
                <a:spcPct val="100000"/>
              </a:lnSpc>
              <a:spcBef>
                <a:spcPts val="200"/>
              </a:spcBef>
              <a:spcAft>
                <a:spcPts val="0"/>
              </a:spcAft>
              <a:buSzPts val="55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57" name="Google Shape;57;p7"/>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525463" y="290513"/>
            <a:ext cx="3459162" cy="1239837"/>
          </a:xfrm>
          <a:prstGeom prst="rect">
            <a:avLst/>
          </a:prstGeom>
          <a:noFill/>
          <a:ln>
            <a:noFill/>
          </a:ln>
        </p:spPr>
        <p:txBody>
          <a:bodyPr spcFirstLastPara="1" wrap="square" lIns="101850" tIns="50925" rIns="101850" bIns="50925"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4111625" y="290513"/>
            <a:ext cx="5878513" cy="6243637"/>
          </a:xfrm>
          <a:prstGeom prst="rect">
            <a:avLst/>
          </a:prstGeom>
          <a:noFill/>
          <a:ln>
            <a:noFill/>
          </a:ln>
        </p:spPr>
        <p:txBody>
          <a:bodyPr spcFirstLastPara="1" wrap="square" lIns="101850" tIns="50925" rIns="101850" bIns="50925" anchor="t" anchorCtr="0">
            <a:noAutofit/>
          </a:bodyPr>
          <a:lstStyle>
            <a:lvl1pPr marL="457200" lvl="0" indent="-411480" algn="l">
              <a:lnSpc>
                <a:spcPct val="100000"/>
              </a:lnSpc>
              <a:spcBef>
                <a:spcPts val="640"/>
              </a:spcBef>
              <a:spcAft>
                <a:spcPts val="0"/>
              </a:spcAft>
              <a:buSzPts val="2880"/>
              <a:buChar char="■"/>
              <a:defRPr sz="3200"/>
            </a:lvl1pPr>
            <a:lvl2pPr marL="914400" lvl="1" indent="-361950" algn="l">
              <a:lnSpc>
                <a:spcPct val="100000"/>
              </a:lnSpc>
              <a:spcBef>
                <a:spcPts val="560"/>
              </a:spcBef>
              <a:spcAft>
                <a:spcPts val="0"/>
              </a:spcAft>
              <a:buSzPts val="2100"/>
              <a:buChar char="■"/>
              <a:defRPr sz="2800"/>
            </a:lvl2pPr>
            <a:lvl3pPr marL="1371600" lvl="2" indent="-312419" algn="l">
              <a:lnSpc>
                <a:spcPct val="100000"/>
              </a:lnSpc>
              <a:spcBef>
                <a:spcPts val="480"/>
              </a:spcBef>
              <a:spcAft>
                <a:spcPts val="0"/>
              </a:spcAft>
              <a:buSzPts val="132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63" name="Google Shape;63;p8"/>
          <p:cNvSpPr txBox="1">
            <a:spLocks noGrp="1"/>
          </p:cNvSpPr>
          <p:nvPr>
            <p:ph type="body" idx="2"/>
          </p:nvPr>
        </p:nvSpPr>
        <p:spPr>
          <a:xfrm>
            <a:off x="525463" y="1530350"/>
            <a:ext cx="3459162" cy="5003800"/>
          </a:xfrm>
          <a:prstGeom prst="rect">
            <a:avLst/>
          </a:prstGeom>
          <a:noFill/>
          <a:ln>
            <a:noFill/>
          </a:ln>
        </p:spPr>
        <p:txBody>
          <a:bodyPr spcFirstLastPara="1" wrap="square" lIns="101850" tIns="50925" rIns="101850" bIns="50925" anchor="t" anchorCtr="0">
            <a:noAutofit/>
          </a:bodyPr>
          <a:lstStyle>
            <a:lvl1pPr marL="457200" lvl="0" indent="-228600" algn="l">
              <a:lnSpc>
                <a:spcPct val="100000"/>
              </a:lnSpc>
              <a:spcBef>
                <a:spcPts val="280"/>
              </a:spcBef>
              <a:spcAft>
                <a:spcPts val="0"/>
              </a:spcAft>
              <a:buSzPts val="1260"/>
              <a:buNone/>
              <a:defRPr sz="1400"/>
            </a:lvl1pPr>
            <a:lvl2pPr marL="914400" lvl="1" indent="-228600" algn="l">
              <a:lnSpc>
                <a:spcPct val="100000"/>
              </a:lnSpc>
              <a:spcBef>
                <a:spcPts val="240"/>
              </a:spcBef>
              <a:spcAft>
                <a:spcPts val="0"/>
              </a:spcAft>
              <a:buSzPts val="900"/>
              <a:buNone/>
              <a:defRPr sz="1200"/>
            </a:lvl2pPr>
            <a:lvl3pPr marL="1371600" lvl="2" indent="-228600" algn="l">
              <a:lnSpc>
                <a:spcPct val="100000"/>
              </a:lnSpc>
              <a:spcBef>
                <a:spcPts val="200"/>
              </a:spcBef>
              <a:spcAft>
                <a:spcPts val="0"/>
              </a:spcAft>
              <a:buSzPts val="55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4" name="Google Shape;64;p8"/>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9"/>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9990137" cy="5202237"/>
            <a:chOff x="0" y="0"/>
            <a:chExt cx="5472" cy="3072"/>
          </a:xfrm>
        </p:grpSpPr>
        <p:sp>
          <p:nvSpPr>
            <p:cNvPr id="11" name="Google Shape;11;p1"/>
            <p:cNvSpPr txBox="1"/>
            <p:nvPr/>
          </p:nvSpPr>
          <p:spPr>
            <a:xfrm>
              <a:off x="0" y="0"/>
              <a:ext cx="384" cy="3072"/>
            </a:xfrm>
            <a:prstGeom prst="rect">
              <a:avLst/>
            </a:prstGeom>
            <a:solidFill>
              <a:schemeClr val="accent1"/>
            </a:solidFill>
            <a:ln>
              <a:noFill/>
            </a:ln>
          </p:spPr>
          <p:txBody>
            <a:bodyPr spcFirstLastPara="1" wrap="square" lIns="101850" tIns="50925" rIns="101850" bIns="509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grpSp>
          <p:nvGrpSpPr>
            <p:cNvPr id="12" name="Google Shape;12;p1"/>
            <p:cNvGrpSpPr/>
            <p:nvPr/>
          </p:nvGrpSpPr>
          <p:grpSpPr>
            <a:xfrm>
              <a:off x="240" y="893"/>
              <a:ext cx="5232" cy="112"/>
              <a:chOff x="240" y="893"/>
              <a:chExt cx="5232" cy="112"/>
            </a:xfrm>
          </p:grpSpPr>
          <p:sp>
            <p:nvSpPr>
              <p:cNvPr id="13" name="Google Shape;13;p1"/>
              <p:cNvSpPr txBox="1"/>
              <p:nvPr/>
            </p:nvSpPr>
            <p:spPr>
              <a:xfrm>
                <a:off x="4320" y="893"/>
                <a:ext cx="1152" cy="112"/>
              </a:xfrm>
              <a:prstGeom prst="rect">
                <a:avLst/>
              </a:prstGeom>
              <a:solidFill>
                <a:schemeClr val="folHlink"/>
              </a:solidFill>
              <a:ln>
                <a:noFill/>
              </a:ln>
            </p:spPr>
            <p:txBody>
              <a:bodyPr spcFirstLastPara="1" wrap="square" lIns="101850" tIns="50925" rIns="101850" bIns="509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14" name="Google Shape;14;p1"/>
              <p:cNvCxnSpPr/>
              <p:nvPr/>
            </p:nvCxnSpPr>
            <p:spPr>
              <a:xfrm>
                <a:off x="240" y="941"/>
                <a:ext cx="5232" cy="0"/>
              </a:xfrm>
              <a:prstGeom prst="straightConnector1">
                <a:avLst/>
              </a:prstGeom>
              <a:noFill/>
              <a:ln w="19050" cap="flat" cmpd="sng">
                <a:solidFill>
                  <a:schemeClr val="lt2"/>
                </a:solidFill>
                <a:prstDash val="solid"/>
                <a:miter lim="800000"/>
                <a:headEnd type="none" w="sm" len="sm"/>
                <a:tailEnd type="none" w="sm" len="sm"/>
              </a:ln>
            </p:spPr>
          </p:cxnSp>
        </p:grpSp>
      </p:grpSp>
      <p:sp>
        <p:nvSpPr>
          <p:cNvPr id="15" name="Google Shape;15;p1"/>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lvl1pPr marR="0" lvl="0" algn="l" rtl="0">
              <a:lnSpc>
                <a:spcPct val="100000"/>
              </a:lnSpc>
              <a:spcBef>
                <a:spcPts val="0"/>
              </a:spcBef>
              <a:spcAft>
                <a:spcPts val="0"/>
              </a:spcAft>
              <a:buClr>
                <a:srgbClr val="000000"/>
              </a:buClr>
              <a:buSzPts val="1400"/>
              <a:buFont typeface="Arial"/>
              <a:buNone/>
              <a:defRPr sz="4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7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7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7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7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7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7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7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700" b="0" i="0" u="none" strike="noStrike" cap="none">
                <a:solidFill>
                  <a:schemeClr val="dk2"/>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lvl1pPr marL="457200" marR="0" lvl="0" indent="-411480" algn="l" rtl="0">
              <a:lnSpc>
                <a:spcPct val="100000"/>
              </a:lnSpc>
              <a:spcBef>
                <a:spcPts val="640"/>
              </a:spcBef>
              <a:spcAft>
                <a:spcPts val="0"/>
              </a:spcAft>
              <a:buClr>
                <a:schemeClr val="folHlink"/>
              </a:buClr>
              <a:buSzPts val="2880"/>
              <a:buFont typeface="Noto Sans Symbols"/>
              <a:buChar char="■"/>
              <a:defRPr sz="3200" b="1" i="0" u="none" strike="noStrike" cap="none">
                <a:solidFill>
                  <a:schemeClr val="dk1"/>
                </a:solidFill>
                <a:latin typeface="Arial"/>
                <a:ea typeface="Arial"/>
                <a:cs typeface="Arial"/>
                <a:sym typeface="Arial"/>
              </a:defRPr>
            </a:lvl1pPr>
            <a:lvl2pPr marL="914400" marR="0" lvl="1" indent="-381000" algn="l" rtl="0">
              <a:lnSpc>
                <a:spcPct val="100000"/>
              </a:lnSpc>
              <a:spcBef>
                <a:spcPts val="640"/>
              </a:spcBef>
              <a:spcAft>
                <a:spcPts val="0"/>
              </a:spcAft>
              <a:buClr>
                <a:schemeClr val="accent1"/>
              </a:buClr>
              <a:buSzPts val="2400"/>
              <a:buFont typeface="Noto Sans Symbols"/>
              <a:buChar char="■"/>
              <a:defRPr sz="3200" b="1" i="0" u="none" strike="noStrike" cap="none">
                <a:solidFill>
                  <a:schemeClr val="dk1"/>
                </a:solidFill>
                <a:latin typeface="Arial"/>
                <a:ea typeface="Arial"/>
                <a:cs typeface="Arial"/>
                <a:sym typeface="Arial"/>
              </a:defRPr>
            </a:lvl2pPr>
            <a:lvl3pPr marL="1371600" marR="0" lvl="2" indent="-340360" algn="l" rtl="0">
              <a:lnSpc>
                <a:spcPct val="100000"/>
              </a:lnSpc>
              <a:spcBef>
                <a:spcPts val="640"/>
              </a:spcBef>
              <a:spcAft>
                <a:spcPts val="0"/>
              </a:spcAft>
              <a:buClr>
                <a:schemeClr val="folHlink"/>
              </a:buClr>
              <a:buSzPts val="1760"/>
              <a:buFont typeface="Noto Sans Symbols"/>
              <a:buChar char="■"/>
              <a:defRPr sz="3200" b="1"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accent1"/>
              </a:buClr>
              <a:buSzPts val="3200"/>
              <a:buFont typeface="Noto Sans Symbols"/>
              <a:buChar char="▪"/>
              <a:defRPr sz="3200" b="1"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accent1"/>
              </a:buClr>
              <a:buSzPts val="3200"/>
              <a:buFont typeface="Noto Sans Symbols"/>
              <a:buChar char="▪"/>
              <a:defRPr sz="3200" b="1"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accent1"/>
              </a:buClr>
              <a:buSzPts val="3200"/>
              <a:buFont typeface="Noto Sans Symbols"/>
              <a:buChar char="▪"/>
              <a:defRPr sz="3200" b="1"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accent1"/>
              </a:buClr>
              <a:buSzPts val="3200"/>
              <a:buFont typeface="Noto Sans Symbols"/>
              <a:buChar char="▪"/>
              <a:defRPr sz="3200" b="1"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accent1"/>
              </a:buClr>
              <a:buSzPts val="3200"/>
              <a:buFont typeface="Noto Sans Symbols"/>
              <a:buChar char="▪"/>
              <a:defRPr sz="3200" b="1"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accent1"/>
              </a:buClr>
              <a:buSzPts val="3200"/>
              <a:buFont typeface="Noto Sans Symbols"/>
              <a:buChar char="▪"/>
              <a:defRPr sz="3200" b="1"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dt" idx="10"/>
          </p:nvPr>
        </p:nvSpPr>
        <p:spPr>
          <a:xfrm>
            <a:off x="1050925" y="6669087"/>
            <a:ext cx="2279650" cy="487362"/>
          </a:xfrm>
          <a:prstGeom prst="rect">
            <a:avLst/>
          </a:prstGeom>
          <a:noFill/>
          <a:ln>
            <a:noFill/>
          </a:ln>
        </p:spPr>
        <p:txBody>
          <a:bodyPr spcFirstLastPara="1" wrap="square" lIns="101850" tIns="50925" rIns="101850" bIns="50925"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Google Shape;18;p1"/>
          <p:cNvSpPr txBox="1">
            <a:spLocks noGrp="1"/>
          </p:cNvSpPr>
          <p:nvPr>
            <p:ph type="ftr" idx="11"/>
          </p:nvPr>
        </p:nvSpPr>
        <p:spPr>
          <a:xfrm>
            <a:off x="3856037" y="6664325"/>
            <a:ext cx="3417887" cy="488950"/>
          </a:xfrm>
          <a:prstGeom prst="rect">
            <a:avLst/>
          </a:prstGeom>
          <a:noFill/>
          <a:ln>
            <a:noFill/>
          </a:ln>
        </p:spPr>
        <p:txBody>
          <a:bodyPr spcFirstLastPara="1" wrap="square" lIns="101850" tIns="50925" rIns="101850" bIns="50925"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9" name="Google Shape;19;p1"/>
          <p:cNvSpPr txBox="1">
            <a:spLocks noGrp="1"/>
          </p:cNvSpPr>
          <p:nvPr>
            <p:ph type="sldNum" idx="12"/>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lvl1pPr marL="0" marR="0" lvl="0" indent="0" algn="r"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cxnSp>
        <p:nvCxnSpPr>
          <p:cNvPr id="20" name="Google Shape;20;p1"/>
          <p:cNvCxnSpPr/>
          <p:nvPr/>
        </p:nvCxnSpPr>
        <p:spPr>
          <a:xfrm>
            <a:off x="0" y="5202237"/>
            <a:ext cx="701675" cy="0"/>
          </a:xfrm>
          <a:prstGeom prst="straightConnector1">
            <a:avLst/>
          </a:prstGeom>
          <a:noFill/>
          <a:ln w="44450" cap="flat" cmpd="sng">
            <a:solidFill>
              <a:schemeClr val="lt2"/>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about:blank"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biologygmh.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image" Target="../media/image33.png"/><Relationship Id="rId4" Type="http://schemas.openxmlformats.org/officeDocument/2006/relationships/image" Target="../media/image32.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A9788-4BBF-62FA-E805-A60FC34700E6}"/>
              </a:ext>
            </a:extLst>
          </p:cNvPr>
          <p:cNvSpPr>
            <a:spLocks noGrp="1"/>
          </p:cNvSpPr>
          <p:nvPr>
            <p:ph type="title"/>
          </p:nvPr>
        </p:nvSpPr>
        <p:spPr/>
        <p:txBody>
          <a:bodyPr/>
          <a:lstStyle/>
          <a:p>
            <a:r>
              <a:rPr lang="en-US" dirty="0"/>
              <a:t>Unit 1: Cells </a:t>
            </a:r>
            <a:br>
              <a:rPr lang="en-US" dirty="0"/>
            </a:br>
            <a:r>
              <a:rPr lang="en-US" sz="3600" dirty="0"/>
              <a:t>Part II: Cellular Structure and Function</a:t>
            </a:r>
          </a:p>
        </p:txBody>
      </p:sp>
      <p:sp>
        <p:nvSpPr>
          <p:cNvPr id="3" name="Text Placeholder 2">
            <a:extLst>
              <a:ext uri="{FF2B5EF4-FFF2-40B4-BE49-F238E27FC236}">
                <a16:creationId xmlns:a16="http://schemas.microsoft.com/office/drawing/2014/main" id="{EA133327-0FFD-56B6-DF77-960E7F9F0875}"/>
              </a:ext>
            </a:extLst>
          </p:cNvPr>
          <p:cNvSpPr>
            <a:spLocks noGrp="1"/>
          </p:cNvSpPr>
          <p:nvPr>
            <p:ph type="body" idx="1"/>
          </p:nvPr>
        </p:nvSpPr>
        <p:spPr/>
        <p:txBody>
          <a:bodyPr/>
          <a:lstStyle/>
          <a:p>
            <a:r>
              <a:rPr lang="en-US" b="0" i="0" dirty="0">
                <a:solidFill>
                  <a:srgbClr val="202124"/>
                </a:solidFill>
                <a:effectLst/>
                <a:latin typeface="Google Sans"/>
              </a:rPr>
              <a:t>WHY ARE CELLS SO SPECIAL?</a:t>
            </a:r>
          </a:p>
          <a:p>
            <a:r>
              <a:rPr lang="en-US" b="0" i="0" dirty="0">
                <a:solidFill>
                  <a:srgbClr val="202124"/>
                </a:solidFill>
                <a:effectLst/>
                <a:latin typeface="Google Sans"/>
              </a:rPr>
              <a:t>Cells </a:t>
            </a:r>
            <a:r>
              <a:rPr lang="en-US" b="0" i="0" dirty="0">
                <a:solidFill>
                  <a:srgbClr val="040C28"/>
                </a:solidFill>
                <a:effectLst/>
                <a:latin typeface="Google Sans"/>
              </a:rPr>
              <a:t>provide structure and function for all living things, from microorganisms to humans</a:t>
            </a:r>
            <a:r>
              <a:rPr lang="en-US" b="0" i="0" dirty="0">
                <a:solidFill>
                  <a:srgbClr val="202124"/>
                </a:solidFill>
                <a:effectLst/>
                <a:latin typeface="Google Sans"/>
              </a:rPr>
              <a:t>. Scientists consider them the smallest form of life. Cells house the biological machinery that makes the proteins, chemicals, and signals responsible for everything that happens inside our bodies.</a:t>
            </a:r>
            <a:endParaRPr lang="en-US" dirty="0"/>
          </a:p>
        </p:txBody>
      </p:sp>
      <p:sp>
        <p:nvSpPr>
          <p:cNvPr id="4" name="Slide Number Placeholder 3">
            <a:extLst>
              <a:ext uri="{FF2B5EF4-FFF2-40B4-BE49-F238E27FC236}">
                <a16:creationId xmlns:a16="http://schemas.microsoft.com/office/drawing/2014/main" id="{1E18D32E-2211-B4A2-A51E-C37756177A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1513269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209" name="Google Shape;209;p22"/>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210" name="Google Shape;210;p22"/>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7.3 Structures and Organelles</a:t>
            </a:r>
            <a:endParaRPr sz="1400" b="0" i="0" u="none" strike="noStrike" cap="none">
              <a:solidFill>
                <a:srgbClr val="000000"/>
              </a:solidFill>
              <a:latin typeface="Arial"/>
              <a:ea typeface="Arial"/>
              <a:cs typeface="Arial"/>
              <a:sym typeface="Arial"/>
            </a:endParaRPr>
          </a:p>
        </p:txBody>
      </p:sp>
      <p:sp>
        <p:nvSpPr>
          <p:cNvPr id="211" name="Google Shape;211;p22"/>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pic>
        <p:nvPicPr>
          <p:cNvPr id="212" name="Google Shape;212;p22" descr="ch 7 im 21"/>
          <p:cNvPicPr preferRelativeResize="0"/>
          <p:nvPr/>
        </p:nvPicPr>
        <p:blipFill rotWithShape="1">
          <a:blip r:embed="rId3">
            <a:alphaModFix/>
          </a:blip>
          <a:srcRect/>
          <a:stretch/>
        </p:blipFill>
        <p:spPr>
          <a:xfrm>
            <a:off x="1516062" y="1720850"/>
            <a:ext cx="7627937" cy="5137150"/>
          </a:xfrm>
          <a:prstGeom prst="rect">
            <a:avLst/>
          </a:prstGeom>
          <a:noFill/>
          <a:ln w="38100" cap="flat" cmpd="sng">
            <a:solidFill>
              <a:srgbClr val="0000FF"/>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219" name="Google Shape;219;p23"/>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685800" lvl="0" indent="-685800" algn="l" rtl="0">
              <a:lnSpc>
                <a:spcPct val="90000"/>
              </a:lnSpc>
              <a:spcBef>
                <a:spcPts val="0"/>
              </a:spcBef>
              <a:spcAft>
                <a:spcPts val="0"/>
              </a:spcAft>
              <a:buClr>
                <a:schemeClr val="folHlink"/>
              </a:buClr>
              <a:buSzPts val="2880"/>
              <a:buAutoNum type="arabicPeriod"/>
            </a:pPr>
            <a:r>
              <a:rPr lang="en-US" sz="3200" b="1" i="0" u="none" dirty="0">
                <a:solidFill>
                  <a:schemeClr val="dk1"/>
                </a:solidFill>
                <a:latin typeface="Arial"/>
                <a:ea typeface="Arial"/>
                <a:cs typeface="Arial"/>
                <a:sym typeface="Arial"/>
              </a:rPr>
              <a:t>Cell Wall:</a:t>
            </a:r>
            <a:br>
              <a:rPr lang="en-US" sz="3200" b="1" i="0" u="none" dirty="0">
                <a:solidFill>
                  <a:schemeClr val="dk1"/>
                </a:solidFill>
                <a:latin typeface="Arial"/>
                <a:ea typeface="Arial"/>
                <a:cs typeface="Arial"/>
                <a:sym typeface="Arial"/>
              </a:rPr>
            </a:br>
            <a:r>
              <a:rPr lang="en-US" sz="3200" b="1" i="0" u="none" dirty="0" err="1">
                <a:solidFill>
                  <a:schemeClr val="dk1"/>
                </a:solidFill>
                <a:latin typeface="Arial"/>
                <a:ea typeface="Arial"/>
                <a:cs typeface="Arial"/>
                <a:sym typeface="Arial"/>
              </a:rPr>
              <a:t>a.Location</a:t>
            </a:r>
            <a:r>
              <a:rPr lang="en-US" sz="3200" b="1" i="0" u="none" dirty="0">
                <a:solidFill>
                  <a:schemeClr val="dk1"/>
                </a:solidFill>
                <a:latin typeface="Arial"/>
                <a:ea typeface="Arial"/>
                <a:cs typeface="Arial"/>
                <a:sym typeface="Arial"/>
              </a:rPr>
              <a:t>:  outside the </a:t>
            </a:r>
            <a:r>
              <a:rPr lang="en-US" sz="3200" b="1" i="0" u="none" dirty="0">
                <a:solidFill>
                  <a:srgbClr val="0066FF"/>
                </a:solidFill>
                <a:latin typeface="Arial"/>
                <a:ea typeface="Arial"/>
                <a:cs typeface="Arial"/>
                <a:sym typeface="Arial"/>
              </a:rPr>
              <a:t>plasma (cell)  </a:t>
            </a:r>
            <a:br>
              <a:rPr lang="en-US" sz="3200" b="1" i="0" u="none" dirty="0">
                <a:solidFill>
                  <a:srgbClr val="0066FF"/>
                </a:solidFill>
                <a:latin typeface="Arial"/>
                <a:ea typeface="Arial"/>
                <a:cs typeface="Arial"/>
                <a:sym typeface="Arial"/>
              </a:rPr>
            </a:br>
            <a:r>
              <a:rPr lang="en-US" sz="3200" b="1" i="0" u="none" dirty="0">
                <a:solidFill>
                  <a:srgbClr val="0066FF"/>
                </a:solidFill>
                <a:latin typeface="Arial"/>
                <a:ea typeface="Arial"/>
                <a:cs typeface="Arial"/>
                <a:sym typeface="Arial"/>
              </a:rPr>
              <a:t> 	membrane.</a:t>
            </a:r>
            <a:br>
              <a:rPr lang="en-US" sz="3200" b="1" i="0" u="none" dirty="0">
                <a:solidFill>
                  <a:srgbClr val="0066FF"/>
                </a:solidFill>
                <a:latin typeface="Arial"/>
                <a:ea typeface="Arial"/>
                <a:cs typeface="Arial"/>
                <a:sym typeface="Arial"/>
              </a:rPr>
            </a:br>
            <a:r>
              <a:rPr lang="en-US" sz="3200" b="1" i="0" u="none" dirty="0" err="1">
                <a:solidFill>
                  <a:schemeClr val="dk1"/>
                </a:solidFill>
                <a:latin typeface="Arial"/>
                <a:ea typeface="Arial"/>
                <a:cs typeface="Arial"/>
                <a:sym typeface="Arial"/>
              </a:rPr>
              <a:t>b.Function</a:t>
            </a:r>
            <a:r>
              <a:rPr lang="en-US" sz="3200" b="1" i="0" u="none" dirty="0">
                <a:solidFill>
                  <a:schemeClr val="dk1"/>
                </a:solidFill>
                <a:latin typeface="Arial"/>
                <a:ea typeface="Arial"/>
                <a:cs typeface="Arial"/>
                <a:sym typeface="Arial"/>
              </a:rPr>
              <a:t>:  </a:t>
            </a:r>
            <a:r>
              <a:rPr lang="en-US" sz="3200" b="1" i="0" u="none" dirty="0">
                <a:solidFill>
                  <a:srgbClr val="0066FF"/>
                </a:solidFill>
                <a:latin typeface="Arial"/>
                <a:ea typeface="Arial"/>
                <a:cs typeface="Arial"/>
                <a:sym typeface="Arial"/>
              </a:rPr>
              <a:t>protects and supports </a:t>
            </a:r>
            <a:br>
              <a:rPr lang="en-US" sz="3200" b="1" i="0" u="none" dirty="0">
                <a:solidFill>
                  <a:srgbClr val="0066FF"/>
                </a:solidFill>
                <a:latin typeface="Arial"/>
                <a:ea typeface="Arial"/>
                <a:cs typeface="Arial"/>
                <a:sym typeface="Arial"/>
              </a:rPr>
            </a:br>
            <a:r>
              <a:rPr lang="en-US" sz="3200" b="1" i="0" u="none" dirty="0">
                <a:solidFill>
                  <a:srgbClr val="0066FF"/>
                </a:solidFill>
                <a:latin typeface="Arial"/>
                <a:ea typeface="Arial"/>
                <a:cs typeface="Arial"/>
                <a:sym typeface="Arial"/>
              </a:rPr>
              <a:t> 	the cell.</a:t>
            </a:r>
            <a:br>
              <a:rPr lang="en-US" sz="3200" b="1" i="0" u="none" dirty="0">
                <a:solidFill>
                  <a:srgbClr val="0066FF"/>
                </a:solidFill>
                <a:latin typeface="Arial"/>
                <a:ea typeface="Arial"/>
                <a:cs typeface="Arial"/>
                <a:sym typeface="Arial"/>
              </a:rPr>
            </a:br>
            <a:r>
              <a:rPr lang="en-US" sz="3200" b="1" i="0" u="none" dirty="0" err="1">
                <a:solidFill>
                  <a:schemeClr val="dk1"/>
                </a:solidFill>
                <a:latin typeface="Arial"/>
                <a:ea typeface="Arial"/>
                <a:cs typeface="Arial"/>
                <a:sym typeface="Arial"/>
              </a:rPr>
              <a:t>c.</a:t>
            </a:r>
            <a:r>
              <a:rPr lang="en-US" sz="3200" b="1" i="0" u="none" dirty="0" err="1">
                <a:solidFill>
                  <a:srgbClr val="0066FF"/>
                </a:solidFill>
                <a:latin typeface="Arial"/>
                <a:ea typeface="Arial"/>
                <a:cs typeface="Arial"/>
                <a:sym typeface="Arial"/>
              </a:rPr>
              <a:t>Not</a:t>
            </a:r>
            <a:r>
              <a:rPr lang="en-US" sz="3200" b="1" i="0" u="none" dirty="0">
                <a:solidFill>
                  <a:srgbClr val="0066FF"/>
                </a:solidFill>
                <a:latin typeface="Arial"/>
                <a:ea typeface="Arial"/>
                <a:cs typeface="Arial"/>
                <a:sym typeface="Arial"/>
              </a:rPr>
              <a:t> found in all cells.  Found in </a:t>
            </a:r>
            <a:br>
              <a:rPr lang="en-US" sz="3200" b="1" i="0" u="none" dirty="0">
                <a:solidFill>
                  <a:srgbClr val="0066FF"/>
                </a:solidFill>
                <a:latin typeface="Arial"/>
                <a:ea typeface="Arial"/>
                <a:cs typeface="Arial"/>
                <a:sym typeface="Arial"/>
              </a:rPr>
            </a:br>
            <a:r>
              <a:rPr lang="en-US" sz="3200" b="1" i="0" u="none" dirty="0">
                <a:solidFill>
                  <a:srgbClr val="0066FF"/>
                </a:solidFill>
                <a:latin typeface="Arial"/>
                <a:ea typeface="Arial"/>
                <a:cs typeface="Arial"/>
                <a:sym typeface="Arial"/>
              </a:rPr>
              <a:t> 	plant, bacteria, fungus and some </a:t>
            </a:r>
            <a:br>
              <a:rPr lang="en-US" sz="3200" b="1" i="0" u="none" dirty="0">
                <a:solidFill>
                  <a:srgbClr val="0066FF"/>
                </a:solidFill>
                <a:latin typeface="Arial"/>
                <a:ea typeface="Arial"/>
                <a:cs typeface="Arial"/>
                <a:sym typeface="Arial"/>
              </a:rPr>
            </a:br>
            <a:r>
              <a:rPr lang="en-US" sz="3200" b="1" i="0" u="none" dirty="0">
                <a:solidFill>
                  <a:srgbClr val="0066FF"/>
                </a:solidFill>
                <a:latin typeface="Arial"/>
                <a:ea typeface="Arial"/>
                <a:cs typeface="Arial"/>
                <a:sym typeface="Arial"/>
              </a:rPr>
              <a:t> 	protist cells.</a:t>
            </a:r>
            <a:r>
              <a:rPr lang="en-US" sz="3200" b="1" i="0" u="none" dirty="0">
                <a:solidFill>
                  <a:schemeClr val="dk1"/>
                </a:solidFill>
                <a:latin typeface="Arial"/>
                <a:ea typeface="Arial"/>
                <a:cs typeface="Arial"/>
                <a:sym typeface="Arial"/>
              </a:rPr>
              <a:t> </a:t>
            </a:r>
            <a:endParaRPr dirty="0"/>
          </a:p>
        </p:txBody>
      </p:sp>
      <p:sp>
        <p:nvSpPr>
          <p:cNvPr id="220" name="Google Shape;220;p23"/>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7.3 Structures and Organelles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227" name="Google Shape;227;p24"/>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Cell Wall, cont.</a:t>
            </a:r>
            <a:endParaRPr/>
          </a:p>
        </p:txBody>
      </p:sp>
      <p:pic>
        <p:nvPicPr>
          <p:cNvPr id="228" name="Google Shape;228;p24" descr="0001"/>
          <p:cNvPicPr preferRelativeResize="0"/>
          <p:nvPr/>
        </p:nvPicPr>
        <p:blipFill rotWithShape="1">
          <a:blip r:embed="rId3">
            <a:alphaModFix/>
          </a:blip>
          <a:srcRect/>
          <a:stretch/>
        </p:blipFill>
        <p:spPr>
          <a:xfrm>
            <a:off x="2454275" y="1951037"/>
            <a:ext cx="5432425" cy="4494212"/>
          </a:xfrm>
          <a:prstGeom prst="rect">
            <a:avLst/>
          </a:prstGeom>
          <a:noFill/>
          <a:ln>
            <a:noFill/>
          </a:ln>
        </p:spPr>
      </p:pic>
      <p:cxnSp>
        <p:nvCxnSpPr>
          <p:cNvPr id="229" name="Google Shape;229;p24"/>
          <p:cNvCxnSpPr/>
          <p:nvPr/>
        </p:nvCxnSpPr>
        <p:spPr>
          <a:xfrm rot="10800000" flipH="1">
            <a:off x="2016125" y="4225925"/>
            <a:ext cx="1663700" cy="731837"/>
          </a:xfrm>
          <a:prstGeom prst="straightConnector1">
            <a:avLst/>
          </a:prstGeom>
          <a:noFill/>
          <a:ln w="28575" cap="flat" cmpd="sng">
            <a:solidFill>
              <a:schemeClr val="dk1"/>
            </a:solidFill>
            <a:prstDash val="solid"/>
            <a:miter lim="800000"/>
            <a:headEnd type="none" w="sm" len="sm"/>
            <a:tailEnd type="triangle" w="lg" len="lg"/>
          </a:ln>
        </p:spPr>
      </p:cxnSp>
      <p:cxnSp>
        <p:nvCxnSpPr>
          <p:cNvPr id="230" name="Google Shape;230;p24"/>
          <p:cNvCxnSpPr/>
          <p:nvPr/>
        </p:nvCxnSpPr>
        <p:spPr>
          <a:xfrm flipH="1">
            <a:off x="7185025" y="3576637"/>
            <a:ext cx="1928812" cy="161925"/>
          </a:xfrm>
          <a:prstGeom prst="straightConnector1">
            <a:avLst/>
          </a:prstGeom>
          <a:noFill/>
          <a:ln w="28575" cap="flat" cmpd="sng">
            <a:solidFill>
              <a:schemeClr val="dk1"/>
            </a:solidFill>
            <a:prstDash val="solid"/>
            <a:miter lim="800000"/>
            <a:headEnd type="none" w="sm" len="sm"/>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237" name="Google Shape;237;p25"/>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2.  Plasma (Cell) Membrane</a:t>
            </a:r>
            <a:endParaRPr/>
          </a:p>
        </p:txBody>
      </p:sp>
      <p:sp>
        <p:nvSpPr>
          <p:cNvPr id="238" name="Google Shape;238;p25"/>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0" lvl="0" indent="0" algn="l" rtl="0">
              <a:lnSpc>
                <a:spcPct val="90000"/>
              </a:lnSpc>
              <a:spcBef>
                <a:spcPts val="640"/>
              </a:spcBef>
              <a:spcAft>
                <a:spcPts val="0"/>
              </a:spcAft>
              <a:buSzPts val="2880"/>
              <a:buNone/>
            </a:pPr>
            <a:r>
              <a:rPr lang="en-US" sz="3200" b="1" i="0" u="none" dirty="0">
                <a:solidFill>
                  <a:schemeClr val="dk1"/>
                </a:solidFill>
                <a:latin typeface="Arial"/>
                <a:ea typeface="Arial"/>
                <a:cs typeface="Arial"/>
                <a:sym typeface="Arial"/>
              </a:rPr>
              <a:t>a. Location:  </a:t>
            </a:r>
            <a:r>
              <a:rPr lang="en-US" sz="3200" b="1" i="0" u="none" dirty="0">
                <a:solidFill>
                  <a:srgbClr val="0066FF"/>
                </a:solidFill>
                <a:latin typeface="Arial"/>
                <a:ea typeface="Arial"/>
                <a:cs typeface="Arial"/>
                <a:sym typeface="Arial"/>
              </a:rPr>
              <a:t>surrounds the cell</a:t>
            </a:r>
            <a:br>
              <a:rPr lang="en-US" sz="3200" b="1" i="0" u="none" dirty="0">
                <a:solidFill>
                  <a:schemeClr val="dk1"/>
                </a:solidFill>
                <a:latin typeface="Arial"/>
                <a:ea typeface="Arial"/>
                <a:cs typeface="Arial"/>
                <a:sym typeface="Arial"/>
              </a:rPr>
            </a:br>
            <a:endParaRPr dirty="0"/>
          </a:p>
          <a:p>
            <a:pPr marL="514350" lvl="0" indent="-514350" algn="l" rtl="0">
              <a:lnSpc>
                <a:spcPct val="90000"/>
              </a:lnSpc>
              <a:spcBef>
                <a:spcPts val="640"/>
              </a:spcBef>
              <a:spcAft>
                <a:spcPts val="0"/>
              </a:spcAft>
              <a:buSzPts val="2880"/>
              <a:buAutoNum type="alphaLcPeriod" startAt="2"/>
            </a:pPr>
            <a:r>
              <a:rPr lang="en-US" sz="3200" b="1" i="0" u="none" dirty="0">
                <a:solidFill>
                  <a:schemeClr val="dk1"/>
                </a:solidFill>
                <a:latin typeface="Arial"/>
                <a:ea typeface="Arial"/>
                <a:cs typeface="Arial"/>
                <a:sym typeface="Arial"/>
              </a:rPr>
              <a:t>Function:  serves as a boundary that </a:t>
            </a:r>
            <a:br>
              <a:rPr lang="en-US" sz="3200" b="1" i="0" u="none" dirty="0">
                <a:solidFill>
                  <a:schemeClr val="dk1"/>
                </a:solidFill>
                <a:latin typeface="Arial"/>
                <a:ea typeface="Arial"/>
                <a:cs typeface="Arial"/>
                <a:sym typeface="Arial"/>
              </a:rPr>
            </a:br>
            <a:r>
              <a:rPr lang="en-US" sz="3200" b="1" i="0" u="none" dirty="0">
                <a:solidFill>
                  <a:schemeClr val="dk1"/>
                </a:solidFill>
                <a:latin typeface="Arial"/>
                <a:ea typeface="Arial"/>
                <a:cs typeface="Arial"/>
                <a:sym typeface="Arial"/>
              </a:rPr>
              <a:t> 	</a:t>
            </a:r>
            <a:r>
              <a:rPr lang="en-US" sz="3200" b="1" i="0" u="none" dirty="0">
                <a:solidFill>
                  <a:srgbClr val="0066FF"/>
                </a:solidFill>
                <a:latin typeface="Arial"/>
                <a:ea typeface="Arial"/>
                <a:cs typeface="Arial"/>
                <a:sym typeface="Arial"/>
              </a:rPr>
              <a:t>controls what enters and leaves the </a:t>
            </a:r>
            <a:br>
              <a:rPr lang="en-US" sz="3200" b="1" i="0" u="none" dirty="0">
                <a:solidFill>
                  <a:srgbClr val="0066FF"/>
                </a:solidFill>
                <a:latin typeface="Arial"/>
                <a:ea typeface="Arial"/>
                <a:cs typeface="Arial"/>
                <a:sym typeface="Arial"/>
              </a:rPr>
            </a:br>
            <a:r>
              <a:rPr lang="en-US" sz="3200" b="1" i="0" u="none" dirty="0">
                <a:solidFill>
                  <a:srgbClr val="0066FF"/>
                </a:solidFill>
                <a:latin typeface="Arial"/>
                <a:ea typeface="Arial"/>
                <a:cs typeface="Arial"/>
                <a:sym typeface="Arial"/>
              </a:rPr>
              <a:t> 	cell.  This maintains homeostasis </a:t>
            </a:r>
            <a:br>
              <a:rPr lang="en-US" sz="3200" b="1" i="0" u="none" dirty="0">
                <a:solidFill>
                  <a:srgbClr val="0066FF"/>
                </a:solidFill>
                <a:latin typeface="Arial"/>
                <a:ea typeface="Arial"/>
                <a:cs typeface="Arial"/>
                <a:sym typeface="Arial"/>
              </a:rPr>
            </a:br>
            <a:r>
              <a:rPr lang="en-US" sz="3200" b="1" i="0" u="none" dirty="0">
                <a:solidFill>
                  <a:srgbClr val="0066FF"/>
                </a:solidFill>
                <a:latin typeface="Arial"/>
                <a:ea typeface="Arial"/>
                <a:cs typeface="Arial"/>
                <a:sym typeface="Arial"/>
              </a:rPr>
              <a:t> 	within the cell. (Support, Protect, Control)</a:t>
            </a:r>
          </a:p>
          <a:p>
            <a:pPr marL="914400" lvl="2" indent="0">
              <a:lnSpc>
                <a:spcPct val="90000"/>
              </a:lnSpc>
              <a:spcBef>
                <a:spcPts val="640"/>
              </a:spcBef>
              <a:buSzPts val="2880"/>
              <a:buNone/>
            </a:pPr>
            <a:r>
              <a:rPr lang="en-US" dirty="0">
                <a:solidFill>
                  <a:srgbClr val="0066FF"/>
                </a:solidFill>
              </a:rPr>
              <a:t>-8 nm thick (8000 membranes to equal a sheet of paper)</a:t>
            </a:r>
            <a:br>
              <a:rPr lang="en-US" b="1" i="0" u="none" dirty="0">
                <a:solidFill>
                  <a:schemeClr val="dk1"/>
                </a:solidFill>
                <a:latin typeface="Arial"/>
                <a:ea typeface="Arial"/>
                <a:cs typeface="Arial"/>
                <a:sym typeface="Arial"/>
              </a:rPr>
            </a:br>
            <a:endParaRPr dirty="0"/>
          </a:p>
          <a:p>
            <a:pPr marL="382587" lvl="0" indent="-382587" algn="l" rtl="0">
              <a:lnSpc>
                <a:spcPct val="90000"/>
              </a:lnSpc>
              <a:spcBef>
                <a:spcPts val="640"/>
              </a:spcBef>
              <a:spcAft>
                <a:spcPts val="0"/>
              </a:spcAft>
              <a:buSzPts val="2880"/>
              <a:buNone/>
            </a:pPr>
            <a:r>
              <a:rPr lang="en-US" sz="3200" b="1" i="0" u="none" dirty="0">
                <a:solidFill>
                  <a:schemeClr val="dk1"/>
                </a:solidFill>
                <a:latin typeface="Arial"/>
                <a:ea typeface="Arial"/>
                <a:cs typeface="Arial"/>
                <a:sym typeface="Arial"/>
              </a:rPr>
              <a:t>c.	</a:t>
            </a:r>
            <a:r>
              <a:rPr lang="en-US" sz="3200" b="1" i="0" u="none" dirty="0">
                <a:solidFill>
                  <a:srgbClr val="0066FF"/>
                </a:solidFill>
                <a:latin typeface="Arial"/>
                <a:ea typeface="Arial"/>
                <a:cs typeface="Arial"/>
                <a:sym typeface="Arial"/>
              </a:rPr>
              <a:t>Found in all cells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6"/>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245" name="Google Shape;245;p26"/>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300"/>
              <a:buFont typeface="Arial"/>
              <a:buNone/>
            </a:pPr>
            <a:r>
              <a:rPr lang="en-US" sz="4300" b="0" i="0" u="none">
                <a:solidFill>
                  <a:schemeClr val="dk2"/>
                </a:solidFill>
                <a:latin typeface="Arial"/>
                <a:ea typeface="Arial"/>
                <a:cs typeface="Arial"/>
                <a:sym typeface="Arial"/>
              </a:rPr>
              <a:t>2.  Plasma (Cell) Membrane, cont.</a:t>
            </a:r>
            <a:endParaRPr/>
          </a:p>
        </p:txBody>
      </p:sp>
      <p:pic>
        <p:nvPicPr>
          <p:cNvPr id="246" name="Google Shape;246;p26" descr="plasma%20membrane"/>
          <p:cNvPicPr preferRelativeResize="0"/>
          <p:nvPr/>
        </p:nvPicPr>
        <p:blipFill rotWithShape="1">
          <a:blip r:embed="rId3">
            <a:alphaModFix/>
          </a:blip>
          <a:srcRect/>
          <a:stretch/>
        </p:blipFill>
        <p:spPr>
          <a:xfrm>
            <a:off x="1401762" y="1676400"/>
            <a:ext cx="7186612" cy="5076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253" name="Google Shape;253;p27"/>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3.  Nucleus</a:t>
            </a:r>
            <a:endParaRPr/>
          </a:p>
        </p:txBody>
      </p:sp>
      <p:sp>
        <p:nvSpPr>
          <p:cNvPr id="254" name="Google Shape;254;p27"/>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a.	Location:  in the </a:t>
            </a:r>
            <a:r>
              <a:rPr lang="en-US" sz="3200" b="1" i="0" u="none">
                <a:solidFill>
                  <a:srgbClr val="0066FF"/>
                </a:solidFill>
                <a:latin typeface="Arial"/>
                <a:ea typeface="Arial"/>
                <a:cs typeface="Arial"/>
                <a:sym typeface="Arial"/>
              </a:rPr>
              <a:t>cytoplasm</a:t>
            </a:r>
            <a:br>
              <a:rPr lang="en-US" sz="3200" b="1" i="0" u="none">
                <a:solidFill>
                  <a:schemeClr val="dk1"/>
                </a:solidFill>
                <a:latin typeface="Arial"/>
                <a:ea typeface="Arial"/>
                <a:cs typeface="Arial"/>
                <a:sym typeface="Arial"/>
              </a:rPr>
            </a:br>
            <a:endParaRPr/>
          </a:p>
          <a:p>
            <a:pPr marL="382587" lvl="0" indent="-382587"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b.	Function:  </a:t>
            </a:r>
            <a:r>
              <a:rPr lang="en-US" sz="3200" b="1" i="0" u="none">
                <a:solidFill>
                  <a:srgbClr val="00B0F0"/>
                </a:solidFill>
                <a:latin typeface="Arial"/>
                <a:ea typeface="Arial"/>
                <a:cs typeface="Arial"/>
                <a:sym typeface="Arial"/>
              </a:rPr>
              <a:t>controls most cell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a:t>
            </a:r>
            <a:r>
              <a:rPr lang="en-US" sz="3200" b="1" i="0" u="none">
                <a:solidFill>
                  <a:srgbClr val="0066FF"/>
                </a:solidFill>
                <a:latin typeface="Arial"/>
                <a:ea typeface="Arial"/>
                <a:cs typeface="Arial"/>
                <a:sym typeface="Arial"/>
              </a:rPr>
              <a:t>functions and contains the hereditary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material (DNA) and the nucleolus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(produces ribosomes)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261" name="Google Shape;261;p28"/>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3.  Nucleus</a:t>
            </a:r>
            <a:endParaRPr/>
          </a:p>
        </p:txBody>
      </p:sp>
      <p:sp>
        <p:nvSpPr>
          <p:cNvPr id="262" name="Google Shape;262;p28"/>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c.	Surrounded by the </a:t>
            </a:r>
            <a:r>
              <a:rPr lang="en-US" sz="3200" b="0" i="0" u="sng">
                <a:solidFill>
                  <a:schemeClr val="dk1"/>
                </a:solidFill>
                <a:latin typeface="Arial"/>
                <a:ea typeface="Arial"/>
                <a:cs typeface="Arial"/>
                <a:sym typeface="Arial"/>
              </a:rPr>
              <a:t>nuclear </a:t>
            </a:r>
            <a:br>
              <a:rPr lang="en-US" sz="3200" b="0" i="0" u="none">
                <a:solidFill>
                  <a:schemeClr val="dk1"/>
                </a:solidFill>
                <a:latin typeface="Arial"/>
                <a:ea typeface="Arial"/>
                <a:cs typeface="Arial"/>
                <a:sym typeface="Arial"/>
              </a:rPr>
            </a:br>
            <a:r>
              <a:rPr lang="en-US" sz="3200" b="0" i="0" u="none">
                <a:solidFill>
                  <a:schemeClr val="dk1"/>
                </a:solidFill>
                <a:latin typeface="Arial"/>
                <a:ea typeface="Arial"/>
                <a:cs typeface="Arial"/>
                <a:sym typeface="Arial"/>
              </a:rPr>
              <a:t> 	</a:t>
            </a:r>
            <a:r>
              <a:rPr lang="en-US" sz="3200" b="0" i="0" u="sng">
                <a:solidFill>
                  <a:schemeClr val="dk1"/>
                </a:solidFill>
                <a:latin typeface="Arial"/>
                <a:ea typeface="Arial"/>
                <a:cs typeface="Arial"/>
                <a:sym typeface="Arial"/>
              </a:rPr>
              <a:t>envelope</a:t>
            </a:r>
            <a:r>
              <a:rPr lang="en-US" sz="3200" b="1" i="0" u="none">
                <a:solidFill>
                  <a:schemeClr val="dk1"/>
                </a:solidFill>
                <a:latin typeface="Arial"/>
                <a:ea typeface="Arial"/>
                <a:cs typeface="Arial"/>
                <a:sym typeface="Arial"/>
              </a:rPr>
              <a:t>, </a:t>
            </a:r>
            <a:r>
              <a:rPr lang="en-US" sz="3200" b="1" i="0" u="none">
                <a:solidFill>
                  <a:srgbClr val="0066FF"/>
                </a:solidFill>
                <a:latin typeface="Arial"/>
                <a:ea typeface="Arial"/>
                <a:cs typeface="Arial"/>
                <a:sym typeface="Arial"/>
              </a:rPr>
              <a:t>a two-layered, porous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membrane which controls what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enters and leaves the nucleus.</a:t>
            </a:r>
            <a:br>
              <a:rPr lang="en-US" sz="3200" b="1" i="0" u="none">
                <a:solidFill>
                  <a:srgbClr val="0066FF"/>
                </a:solidFill>
                <a:latin typeface="Arial"/>
                <a:ea typeface="Arial"/>
                <a:cs typeface="Arial"/>
                <a:sym typeface="Arial"/>
              </a:rPr>
            </a:br>
            <a:endParaRPr/>
          </a:p>
          <a:p>
            <a:pPr marL="382587" lvl="0" indent="-382587"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d.	Found in all </a:t>
            </a:r>
            <a:r>
              <a:rPr lang="en-US" sz="3200" b="1" i="0" u="none">
                <a:solidFill>
                  <a:srgbClr val="0066FF"/>
                </a:solidFill>
                <a:latin typeface="Arial"/>
                <a:ea typeface="Arial"/>
                <a:cs typeface="Arial"/>
                <a:sym typeface="Arial"/>
              </a:rPr>
              <a:t>eukaryotic</a:t>
            </a:r>
            <a:r>
              <a:rPr lang="en-US" sz="3200" b="1" i="0" u="none">
                <a:solidFill>
                  <a:schemeClr val="dk1"/>
                </a:solidFill>
                <a:latin typeface="Arial"/>
                <a:ea typeface="Arial"/>
                <a:cs typeface="Arial"/>
                <a:sym typeface="Arial"/>
              </a:rPr>
              <a:t> cells.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9"/>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269" name="Google Shape;269;p29"/>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3.  Nucleus, cont.</a:t>
            </a:r>
            <a:endParaRPr/>
          </a:p>
        </p:txBody>
      </p:sp>
      <p:pic>
        <p:nvPicPr>
          <p:cNvPr id="270" name="Google Shape;270;p29" descr="e1e4_full"/>
          <p:cNvPicPr preferRelativeResize="0"/>
          <p:nvPr/>
        </p:nvPicPr>
        <p:blipFill rotWithShape="1">
          <a:blip r:embed="rId3">
            <a:alphaModFix/>
          </a:blip>
          <a:srcRect/>
          <a:stretch/>
        </p:blipFill>
        <p:spPr>
          <a:xfrm>
            <a:off x="2432050" y="2105025"/>
            <a:ext cx="5280025" cy="4676775"/>
          </a:xfrm>
          <a:prstGeom prst="rect">
            <a:avLst/>
          </a:prstGeom>
          <a:noFill/>
          <a:ln>
            <a:noFill/>
          </a:ln>
        </p:spPr>
      </p:pic>
      <p:sp>
        <p:nvSpPr>
          <p:cNvPr id="271" name="Google Shape;271;p29"/>
          <p:cNvSpPr txBox="1"/>
          <p:nvPr/>
        </p:nvSpPr>
        <p:spPr>
          <a:xfrm>
            <a:off x="2979737" y="1625600"/>
            <a:ext cx="4117975" cy="423862"/>
          </a:xfrm>
          <a:prstGeom prst="rect">
            <a:avLst/>
          </a:prstGeom>
          <a:noFill/>
          <a:ln>
            <a:noFill/>
          </a:ln>
        </p:spPr>
        <p:txBody>
          <a:bodyPr spcFirstLastPara="1" wrap="square" lIns="101875" tIns="50925" rIns="101875" bIns="50925" anchor="t" anchorCtr="0">
            <a:spAutoFit/>
          </a:bodyPr>
          <a:lstStyle/>
          <a:p>
            <a:pPr marL="0" marR="0" lvl="0" indent="0" algn="l"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Nucleus of an Epithelial Cell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childTnLst>
                                </p:cTn>
                              </p:par>
                              <p:par>
                                <p:cTn id="8" presetID="10" presetClass="entr" presetSubtype="0" fill="hold" nodeType="withEffect">
                                  <p:stCondLst>
                                    <p:cond delay="0"/>
                                  </p:stCondLst>
                                  <p:childTnLst>
                                    <p:set>
                                      <p:cBhvr>
                                        <p:cTn id="9" dur="1" fill="hold">
                                          <p:stCondLst>
                                            <p:cond delay="0"/>
                                          </p:stCondLst>
                                        </p:cTn>
                                        <p:tgtEl>
                                          <p:spTgt spid="271"/>
                                        </p:tgtEl>
                                        <p:attrNameLst>
                                          <p:attrName>style.visibility</p:attrName>
                                        </p:attrNameLst>
                                      </p:cBhvr>
                                      <p:to>
                                        <p:strVal val="visible"/>
                                      </p:to>
                                    </p:set>
                                    <p:animEffect transition="in" filter="fade">
                                      <p:cBhvr>
                                        <p:cTn id="10"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0"/>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278" name="Google Shape;278;p30"/>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4.  Cytoskeleton</a:t>
            </a:r>
            <a:endParaRPr/>
          </a:p>
        </p:txBody>
      </p:sp>
      <p:sp>
        <p:nvSpPr>
          <p:cNvPr id="279" name="Google Shape;279;p30"/>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A.	Location: in the </a:t>
            </a:r>
            <a:r>
              <a:rPr lang="en-US" sz="3200" b="0" i="0" u="none">
                <a:solidFill>
                  <a:srgbClr val="0066FF"/>
                </a:solidFill>
                <a:latin typeface="Arial"/>
                <a:ea typeface="Arial"/>
                <a:cs typeface="Arial"/>
                <a:sym typeface="Arial"/>
              </a:rPr>
              <a:t>cytoplasm</a:t>
            </a:r>
            <a:r>
              <a:rPr lang="en-US" sz="3200" b="1" i="0" u="none">
                <a:solidFill>
                  <a:srgbClr val="0066FF"/>
                </a:solidFill>
                <a:latin typeface="Arial"/>
                <a:ea typeface="Arial"/>
                <a:cs typeface="Arial"/>
                <a:sym typeface="Arial"/>
              </a:rPr>
              <a:t>.</a:t>
            </a:r>
            <a:br>
              <a:rPr lang="en-US" sz="3200" b="1" i="0" u="none">
                <a:solidFill>
                  <a:schemeClr val="dk1"/>
                </a:solidFill>
                <a:latin typeface="Arial"/>
                <a:ea typeface="Arial"/>
                <a:cs typeface="Arial"/>
                <a:sym typeface="Arial"/>
              </a:rPr>
            </a:br>
            <a:endParaRPr/>
          </a:p>
          <a:p>
            <a:pPr marL="382587" lvl="0" indent="-382587"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B.	Function:  helps the cell maintain </a:t>
            </a:r>
            <a:r>
              <a:rPr lang="en-US" sz="3200" b="1" i="0" u="none">
                <a:solidFill>
                  <a:srgbClr val="0066FF"/>
                </a:solidFill>
                <a:latin typeface="Arial"/>
                <a:ea typeface="Arial"/>
                <a:cs typeface="Arial"/>
                <a:sym typeface="Arial"/>
              </a:rPr>
              <a:t>its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shape, involved in cell movement,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holds cell parts in place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1"/>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286" name="Google Shape;286;p31"/>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4.  Cytoskeleton</a:t>
            </a:r>
            <a:endParaRPr/>
          </a:p>
        </p:txBody>
      </p:sp>
      <p:sp>
        <p:nvSpPr>
          <p:cNvPr id="287" name="Google Shape;287;p31"/>
          <p:cNvSpPr txBox="1">
            <a:spLocks noGrp="1"/>
          </p:cNvSpPr>
          <p:nvPr>
            <p:ph type="body" idx="1"/>
          </p:nvPr>
        </p:nvSpPr>
        <p:spPr>
          <a:xfrm>
            <a:off x="263525" y="1463675"/>
            <a:ext cx="9988550" cy="4957762"/>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c.	Composed of:</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a:t>
            </a:r>
            <a:r>
              <a:rPr lang="en-US" sz="3200" b="0" i="0" u="sng">
                <a:solidFill>
                  <a:schemeClr val="dk1"/>
                </a:solidFill>
                <a:latin typeface="Arial"/>
                <a:ea typeface="Arial"/>
                <a:cs typeface="Arial"/>
                <a:sym typeface="Arial"/>
              </a:rPr>
              <a:t>Microtubules</a:t>
            </a:r>
            <a:r>
              <a:rPr lang="en-US" sz="3200" b="1" i="0" u="none">
                <a:solidFill>
                  <a:schemeClr val="dk1"/>
                </a:solidFill>
                <a:latin typeface="Arial"/>
                <a:ea typeface="Arial"/>
                <a:cs typeface="Arial"/>
                <a:sym typeface="Arial"/>
              </a:rPr>
              <a:t>: hollow tubes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involved in cell division, form cilia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and flagella which help a cell move.</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a:t>
            </a:r>
            <a:r>
              <a:rPr lang="en-US" sz="3200" b="0" i="0" u="sng">
                <a:solidFill>
                  <a:schemeClr val="dk1"/>
                </a:solidFill>
                <a:latin typeface="Arial"/>
                <a:ea typeface="Arial"/>
                <a:cs typeface="Arial"/>
                <a:sym typeface="Arial"/>
              </a:rPr>
              <a:t>Microfilaments</a:t>
            </a:r>
            <a:r>
              <a:rPr lang="en-US" sz="3200" b="1" i="0" u="none">
                <a:solidFill>
                  <a:schemeClr val="dk1"/>
                </a:solidFill>
                <a:latin typeface="Arial"/>
                <a:ea typeface="Arial"/>
                <a:cs typeface="Arial"/>
                <a:sym typeface="Arial"/>
              </a:rPr>
              <a:t>:  long thin fibers</a:t>
            </a:r>
            <a:br>
              <a:rPr lang="en-US" sz="3200" b="1" i="0" u="none">
                <a:solidFill>
                  <a:schemeClr val="dk1"/>
                </a:solidFill>
                <a:latin typeface="Arial"/>
                <a:ea typeface="Arial"/>
                <a:cs typeface="Arial"/>
                <a:sym typeface="Arial"/>
              </a:rPr>
            </a:br>
            <a:endParaRPr/>
          </a:p>
          <a:p>
            <a:pPr marL="382587" lvl="0" indent="-382587"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d.  Found in all cells.</a:t>
            </a:r>
            <a:endParaRPr/>
          </a:p>
        </p:txBody>
      </p:sp>
      <p:pic>
        <p:nvPicPr>
          <p:cNvPr id="288" name="Google Shape;288;p31" descr="image5"/>
          <p:cNvPicPr preferRelativeResize="0"/>
          <p:nvPr/>
        </p:nvPicPr>
        <p:blipFill rotWithShape="1">
          <a:blip r:embed="rId3">
            <a:alphaModFix/>
          </a:blip>
          <a:srcRect/>
          <a:stretch/>
        </p:blipFill>
        <p:spPr>
          <a:xfrm>
            <a:off x="6397625" y="4632325"/>
            <a:ext cx="2327275" cy="215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0" end="0"/>
                                            </p:txEl>
                                          </p:spTgt>
                                        </p:tgtEl>
                                        <p:attrNameLst>
                                          <p:attrName>style.visibility</p:attrName>
                                        </p:attrNameLst>
                                      </p:cBhvr>
                                      <p:to>
                                        <p:strVal val="visible"/>
                                      </p:to>
                                    </p:set>
                                    <p:animEffect transition="in" filter="fade">
                                      <p:cBhvr>
                                        <p:cTn id="12" dur="500"/>
                                        <p:tgtEl>
                                          <p:spTgt spid="2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1" end="1"/>
                                            </p:txEl>
                                          </p:spTgt>
                                        </p:tgtEl>
                                        <p:attrNameLst>
                                          <p:attrName>style.visibility</p:attrName>
                                        </p:attrNameLst>
                                      </p:cBhvr>
                                      <p:to>
                                        <p:strVal val="visible"/>
                                      </p:to>
                                    </p:set>
                                    <p:animEffect transition="in" filter="fade">
                                      <p:cBhvr>
                                        <p:cTn id="17" dur="500"/>
                                        <p:tgtEl>
                                          <p:spTgt spid="2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gtEl>
                                        <p:attrNameLst>
                                          <p:attrName>style.visibility</p:attrName>
                                        </p:attrNameLst>
                                      </p:cBhvr>
                                      <p:to>
                                        <p:strVal val="visible"/>
                                      </p:to>
                                    </p:set>
                                    <p:animEffect transition="in" filter="fade">
                                      <p:cBhvr>
                                        <p:cTn id="22"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104" name="Google Shape;104;p14"/>
          <p:cNvSpPr txBox="1"/>
          <p:nvPr/>
        </p:nvSpPr>
        <p:spPr>
          <a:xfrm>
            <a:off x="785812" y="1066800"/>
            <a:ext cx="87391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Arial"/>
              <a:buNone/>
            </a:pPr>
            <a:r>
              <a:rPr lang="en-US" sz="3200" b="0" i="0" u="none" strike="noStrike" cap="none">
                <a:solidFill>
                  <a:srgbClr val="A6000D"/>
                </a:solidFill>
                <a:latin typeface="Arial"/>
                <a:ea typeface="Arial"/>
                <a:cs typeface="Arial"/>
                <a:sym typeface="Arial"/>
              </a:rPr>
              <a:t>The Cell Theory</a:t>
            </a:r>
            <a:endParaRPr sz="1400" b="0" i="0" u="none" strike="noStrike" cap="none">
              <a:solidFill>
                <a:srgbClr val="000000"/>
              </a:solidFill>
              <a:latin typeface="Arial"/>
              <a:ea typeface="Arial"/>
              <a:cs typeface="Arial"/>
              <a:sym typeface="Arial"/>
            </a:endParaRPr>
          </a:p>
        </p:txBody>
      </p:sp>
      <p:sp>
        <p:nvSpPr>
          <p:cNvPr id="105" name="Google Shape;105;p14"/>
          <p:cNvSpPr txBox="1"/>
          <p:nvPr/>
        </p:nvSpPr>
        <p:spPr>
          <a:xfrm>
            <a:off x="790575" y="2020887"/>
            <a:ext cx="8277225"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All organisms are composed of one or more </a:t>
            </a:r>
            <a:r>
              <a:rPr lang="en-US" sz="3200" b="0" i="0" u="none" strike="noStrike" cap="none">
                <a:solidFill>
                  <a:srgbClr val="0000FF"/>
                </a:solidFill>
                <a:latin typeface="Arial"/>
                <a:ea typeface="Arial"/>
                <a:cs typeface="Arial"/>
                <a:sym typeface="Arial"/>
              </a:rPr>
              <a:t>cells</a:t>
            </a:r>
            <a:r>
              <a:rPr lang="en-US" sz="32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6" name="Google Shape;106;p14"/>
          <p:cNvSpPr txBox="1"/>
          <p:nvPr/>
        </p:nvSpPr>
        <p:spPr>
          <a:xfrm>
            <a:off x="404350" y="15867"/>
            <a:ext cx="9217500" cy="5328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Cell Discovery and Theory</a:t>
            </a:r>
            <a:endParaRPr sz="1400" b="0" i="0" u="none" strike="noStrike" cap="none">
              <a:solidFill>
                <a:srgbClr val="000000"/>
              </a:solidFill>
              <a:latin typeface="Arial"/>
              <a:ea typeface="Arial"/>
              <a:cs typeface="Arial"/>
              <a:sym typeface="Arial"/>
            </a:endParaRPr>
          </a:p>
        </p:txBody>
      </p:sp>
      <p:sp>
        <p:nvSpPr>
          <p:cNvPr id="107" name="Google Shape;107;p14"/>
          <p:cNvSpPr txBox="1"/>
          <p:nvPr/>
        </p:nvSpPr>
        <p:spPr>
          <a:xfrm>
            <a:off x="1672375" y="295287"/>
            <a:ext cx="3999000" cy="4098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108" name="Google Shape;108;p14"/>
          <p:cNvSpPr txBox="1"/>
          <p:nvPr/>
        </p:nvSpPr>
        <p:spPr>
          <a:xfrm>
            <a:off x="790575" y="3219450"/>
            <a:ext cx="8582025"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The cell is the basic unit of structure and organization of organisms.</a:t>
            </a:r>
            <a:endParaRPr sz="1400" b="0" i="0" u="none" strike="noStrike" cap="none">
              <a:solidFill>
                <a:srgbClr val="000000"/>
              </a:solidFill>
              <a:latin typeface="Arial"/>
              <a:ea typeface="Arial"/>
              <a:cs typeface="Arial"/>
              <a:sym typeface="Arial"/>
            </a:endParaRPr>
          </a:p>
        </p:txBody>
      </p:sp>
      <p:sp>
        <p:nvSpPr>
          <p:cNvPr id="109" name="Google Shape;109;p14"/>
          <p:cNvSpPr txBox="1"/>
          <p:nvPr/>
        </p:nvSpPr>
        <p:spPr>
          <a:xfrm>
            <a:off x="28575" y="15875"/>
            <a:ext cx="1447800" cy="317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4"/>
          <p:cNvSpPr txBox="1"/>
          <p:nvPr/>
        </p:nvSpPr>
        <p:spPr>
          <a:xfrm>
            <a:off x="790575" y="4414837"/>
            <a:ext cx="8582025"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All cells come from preexisting cells.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295" name="Google Shape;295;p32"/>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5.  Ribosomes</a:t>
            </a:r>
            <a:endParaRPr/>
          </a:p>
        </p:txBody>
      </p:sp>
      <p:sp>
        <p:nvSpPr>
          <p:cNvPr id="296" name="Google Shape;296;p32"/>
          <p:cNvSpPr txBox="1">
            <a:spLocks noGrp="1"/>
          </p:cNvSpPr>
          <p:nvPr>
            <p:ph type="body" idx="1"/>
          </p:nvPr>
        </p:nvSpPr>
        <p:spPr>
          <a:xfrm>
            <a:off x="263525" y="1706562"/>
            <a:ext cx="9988550" cy="5040312"/>
          </a:xfrm>
          <a:prstGeom prst="rect">
            <a:avLst/>
          </a:prstGeom>
          <a:noFill/>
          <a:ln>
            <a:noFill/>
          </a:ln>
        </p:spPr>
        <p:txBody>
          <a:bodyPr spcFirstLastPara="1" wrap="square" lIns="101850" tIns="50925" rIns="101850" bIns="50925" anchor="t" anchorCtr="0">
            <a:noAutofit/>
          </a:bodyPr>
          <a:lstStyle/>
          <a:p>
            <a:pPr marL="382587" lvl="0" indent="-382587" algn="l" rtl="0">
              <a:lnSpc>
                <a:spcPct val="90000"/>
              </a:lnSpc>
              <a:spcBef>
                <a:spcPts val="0"/>
              </a:spcBef>
              <a:spcAft>
                <a:spcPts val="0"/>
              </a:spcAft>
              <a:buSzPts val="2880"/>
              <a:buNone/>
            </a:pPr>
            <a:r>
              <a:rPr lang="en-US" sz="3200" b="1" i="0" u="none">
                <a:solidFill>
                  <a:schemeClr val="dk1"/>
                </a:solidFill>
                <a:latin typeface="Arial"/>
                <a:ea typeface="Arial"/>
                <a:cs typeface="Arial"/>
                <a:sym typeface="Arial"/>
              </a:rPr>
              <a:t>a.	Location:  </a:t>
            </a:r>
            <a:r>
              <a:rPr lang="en-US" sz="3200" b="1" i="0" u="none">
                <a:solidFill>
                  <a:srgbClr val="0066FF"/>
                </a:solidFill>
                <a:latin typeface="Arial"/>
                <a:ea typeface="Arial"/>
                <a:cs typeface="Arial"/>
                <a:sym typeface="Arial"/>
              </a:rPr>
              <a:t>floating free</a:t>
            </a:r>
            <a:r>
              <a:rPr lang="en-US" sz="3200" b="1" i="0" u="none">
                <a:solidFill>
                  <a:schemeClr val="dk1"/>
                </a:solidFill>
                <a:latin typeface="Arial"/>
                <a:ea typeface="Arial"/>
                <a:cs typeface="Arial"/>
                <a:sym typeface="Arial"/>
              </a:rPr>
              <a:t> in the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cytoplasm or </a:t>
            </a:r>
            <a:r>
              <a:rPr lang="en-US" sz="3200" b="1" i="0" u="none">
                <a:solidFill>
                  <a:srgbClr val="0066FF"/>
                </a:solidFill>
                <a:latin typeface="Arial"/>
                <a:ea typeface="Arial"/>
                <a:cs typeface="Arial"/>
                <a:sym typeface="Arial"/>
              </a:rPr>
              <a:t>bound</a:t>
            </a:r>
            <a:r>
              <a:rPr lang="en-US" sz="3200" b="1" i="0" u="none">
                <a:solidFill>
                  <a:schemeClr val="dk1"/>
                </a:solidFill>
                <a:latin typeface="Arial"/>
                <a:ea typeface="Arial"/>
                <a:cs typeface="Arial"/>
                <a:sym typeface="Arial"/>
              </a:rPr>
              <a:t> to the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endoplasmic reticulum.</a:t>
            </a:r>
            <a:endParaRPr/>
          </a:p>
          <a:p>
            <a:pPr marL="382587" lvl="0" indent="-382587" algn="l" rtl="0">
              <a:lnSpc>
                <a:spcPct val="90000"/>
              </a:lnSpc>
              <a:spcBef>
                <a:spcPts val="640"/>
              </a:spcBef>
              <a:spcAft>
                <a:spcPts val="0"/>
              </a:spcAft>
              <a:buSzPts val="2880"/>
              <a:buNone/>
            </a:pPr>
            <a:r>
              <a:rPr lang="en-US" sz="3200" b="1" i="0" u="none">
                <a:solidFill>
                  <a:schemeClr val="dk1"/>
                </a:solidFill>
                <a:latin typeface="Arial"/>
                <a:ea typeface="Arial"/>
                <a:cs typeface="Arial"/>
                <a:sym typeface="Arial"/>
              </a:rPr>
              <a:t>b.	Function:  </a:t>
            </a:r>
            <a:r>
              <a:rPr lang="en-US" sz="3200" b="1" i="0" u="none">
                <a:solidFill>
                  <a:srgbClr val="0066FF"/>
                </a:solidFill>
                <a:latin typeface="Arial"/>
                <a:ea typeface="Arial"/>
                <a:cs typeface="Arial"/>
                <a:sym typeface="Arial"/>
              </a:rPr>
              <a:t>to assemble amino acids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into proteins.</a:t>
            </a:r>
            <a:r>
              <a:rPr lang="en-US" sz="3200" b="1" i="0" u="none">
                <a:solidFill>
                  <a:schemeClr val="dk1"/>
                </a:solidFill>
                <a:latin typeface="Arial"/>
                <a:ea typeface="Arial"/>
                <a:cs typeface="Arial"/>
                <a:sym typeface="Arial"/>
              </a:rPr>
              <a:t>  Free ribosomes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produce proteins for use </a:t>
            </a:r>
            <a:r>
              <a:rPr lang="en-US" sz="3200" b="1" i="0" u="none">
                <a:solidFill>
                  <a:srgbClr val="0066FF"/>
                </a:solidFill>
                <a:latin typeface="Arial"/>
                <a:ea typeface="Arial"/>
                <a:cs typeface="Arial"/>
                <a:sym typeface="Arial"/>
              </a:rPr>
              <a:t>within the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cell</a:t>
            </a:r>
            <a:r>
              <a:rPr lang="en-US" sz="3200" b="1" i="0" u="none">
                <a:solidFill>
                  <a:schemeClr val="dk1"/>
                </a:solidFill>
                <a:latin typeface="Arial"/>
                <a:ea typeface="Arial"/>
                <a:cs typeface="Arial"/>
                <a:sym typeface="Arial"/>
              </a:rPr>
              <a:t>,</a:t>
            </a:r>
            <a:r>
              <a:rPr lang="en-US" sz="3200" b="1" i="0" u="none">
                <a:solidFill>
                  <a:srgbClr val="0066FF"/>
                </a:solidFill>
                <a:latin typeface="Arial"/>
                <a:ea typeface="Arial"/>
                <a:cs typeface="Arial"/>
                <a:sym typeface="Arial"/>
              </a:rPr>
              <a:t> </a:t>
            </a:r>
            <a:r>
              <a:rPr lang="en-US" sz="3200" b="1" i="0" u="none">
                <a:solidFill>
                  <a:schemeClr val="dk1"/>
                </a:solidFill>
                <a:latin typeface="Arial"/>
                <a:ea typeface="Arial"/>
                <a:cs typeface="Arial"/>
                <a:sym typeface="Arial"/>
              </a:rPr>
              <a:t>bound ribosomes produce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proteins to be </a:t>
            </a:r>
            <a:r>
              <a:rPr lang="en-US" sz="3200" b="1" i="0" u="none">
                <a:solidFill>
                  <a:srgbClr val="0066FF"/>
                </a:solidFill>
                <a:latin typeface="Arial"/>
                <a:ea typeface="Arial"/>
                <a:cs typeface="Arial"/>
                <a:sym typeface="Arial"/>
              </a:rPr>
              <a:t>exported from the cell.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303" name="Google Shape;303;p33"/>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5.  Ribosomes, cont.</a:t>
            </a:r>
            <a:endParaRPr/>
          </a:p>
        </p:txBody>
      </p:sp>
      <p:sp>
        <p:nvSpPr>
          <p:cNvPr id="304" name="Google Shape;304;p33"/>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C.	Found in</a:t>
            </a:r>
            <a:r>
              <a:rPr lang="en-US" sz="3200" b="1" i="0" u="none">
                <a:solidFill>
                  <a:srgbClr val="0066FF"/>
                </a:solidFill>
                <a:latin typeface="Arial"/>
                <a:ea typeface="Arial"/>
                <a:cs typeface="Arial"/>
                <a:sym typeface="Arial"/>
              </a:rPr>
              <a:t> all </a:t>
            </a:r>
            <a:r>
              <a:rPr lang="en-US" sz="3200" b="1" i="0" u="none">
                <a:solidFill>
                  <a:schemeClr val="dk1"/>
                </a:solidFill>
                <a:latin typeface="Arial"/>
                <a:ea typeface="Arial"/>
                <a:cs typeface="Arial"/>
                <a:sym typeface="Arial"/>
              </a:rPr>
              <a:t>cells.</a:t>
            </a:r>
            <a:endParaRPr/>
          </a:p>
          <a:p>
            <a:pPr marL="382588" lvl="0" indent="-199708" algn="l" rtl="0">
              <a:lnSpc>
                <a:spcPct val="100000"/>
              </a:lnSpc>
              <a:spcBef>
                <a:spcPts val="640"/>
              </a:spcBef>
              <a:spcAft>
                <a:spcPts val="0"/>
              </a:spcAft>
              <a:buSzPts val="2880"/>
              <a:buNone/>
            </a:pPr>
            <a:endParaRPr sz="3200" b="1" i="0" u="none">
              <a:solidFill>
                <a:schemeClr val="dk1"/>
              </a:solidFill>
              <a:latin typeface="Arial"/>
              <a:ea typeface="Arial"/>
              <a:cs typeface="Arial"/>
              <a:sym typeface="Arial"/>
            </a:endParaRPr>
          </a:p>
        </p:txBody>
      </p:sp>
      <p:pic>
        <p:nvPicPr>
          <p:cNvPr id="305" name="Google Shape;305;p33" descr="rough_er-em"/>
          <p:cNvPicPr preferRelativeResize="0"/>
          <p:nvPr/>
        </p:nvPicPr>
        <p:blipFill rotWithShape="1">
          <a:blip r:embed="rId3">
            <a:alphaModFix/>
          </a:blip>
          <a:srcRect/>
          <a:stretch/>
        </p:blipFill>
        <p:spPr>
          <a:xfrm>
            <a:off x="4206875" y="2193925"/>
            <a:ext cx="6078537" cy="486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4"/>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
        <p:nvSpPr>
          <p:cNvPr id="312" name="Google Shape;312;p34"/>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6.  Endoplasmic Reticulum</a:t>
            </a:r>
            <a:endParaRPr/>
          </a:p>
        </p:txBody>
      </p:sp>
      <p:sp>
        <p:nvSpPr>
          <p:cNvPr id="313" name="Google Shape;313;p34"/>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42900" lvl="0" indent="-342900"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a.  	Types:</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Rough ER:  </a:t>
            </a:r>
            <a:r>
              <a:rPr lang="en-US" sz="3200" b="1" i="0" u="none">
                <a:solidFill>
                  <a:srgbClr val="0066FF"/>
                </a:solidFill>
                <a:latin typeface="Arial"/>
                <a:ea typeface="Arial"/>
                <a:cs typeface="Arial"/>
                <a:sym typeface="Arial"/>
              </a:rPr>
              <a:t>has ribosomes on it</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Smooth ER:  </a:t>
            </a:r>
            <a:r>
              <a:rPr lang="en-US" sz="3200" b="1" i="0" u="none">
                <a:solidFill>
                  <a:srgbClr val="0066FF"/>
                </a:solidFill>
                <a:latin typeface="Arial"/>
                <a:ea typeface="Arial"/>
                <a:cs typeface="Arial"/>
                <a:sym typeface="Arial"/>
              </a:rPr>
              <a:t>has no ribosomes on it</a:t>
            </a:r>
            <a:endParaRPr/>
          </a:p>
          <a:p>
            <a:pPr marL="342900" lvl="0" indent="-342900"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b.	Function:   </a:t>
            </a:r>
            <a:r>
              <a:rPr lang="en-US" sz="3200" b="1" i="0" u="none">
                <a:solidFill>
                  <a:srgbClr val="0066FF"/>
                </a:solidFill>
                <a:latin typeface="Arial"/>
                <a:ea typeface="Arial"/>
                <a:cs typeface="Arial"/>
                <a:sym typeface="Arial"/>
              </a:rPr>
              <a:t>modify proteins and 	synthesize (put together) lipids.  	</a:t>
            </a:r>
            <a:r>
              <a:rPr lang="en-US" sz="3200" b="1" i="0" u="none">
                <a:solidFill>
                  <a:schemeClr val="dk1"/>
                </a:solidFill>
                <a:latin typeface="Arial"/>
                <a:ea typeface="Arial"/>
                <a:cs typeface="Arial"/>
                <a:sym typeface="Arial"/>
              </a:rPr>
              <a:t>Also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synthesizes cell membrane.</a:t>
            </a:r>
            <a:endParaRPr/>
          </a:p>
          <a:p>
            <a:pPr marL="342900" lvl="0" indent="-342900"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c.	 	Found in </a:t>
            </a:r>
            <a:r>
              <a:rPr lang="en-US" sz="3200" b="1" i="0" u="none">
                <a:solidFill>
                  <a:srgbClr val="0000FF"/>
                </a:solidFill>
                <a:latin typeface="Arial"/>
                <a:ea typeface="Arial"/>
                <a:cs typeface="Arial"/>
                <a:sym typeface="Arial"/>
              </a:rPr>
              <a:t>all </a:t>
            </a:r>
            <a:r>
              <a:rPr lang="en-US" sz="3200" b="1" i="0" u="none">
                <a:solidFill>
                  <a:srgbClr val="0066FF"/>
                </a:solidFill>
                <a:latin typeface="Arial"/>
                <a:ea typeface="Arial"/>
                <a:cs typeface="Arial"/>
                <a:sym typeface="Arial"/>
              </a:rPr>
              <a:t>eukaryotic</a:t>
            </a:r>
            <a:r>
              <a:rPr lang="en-US" sz="3200" b="1" i="0" u="none">
                <a:solidFill>
                  <a:schemeClr val="dk1"/>
                </a:solidFill>
                <a:latin typeface="Arial"/>
                <a:ea typeface="Arial"/>
                <a:cs typeface="Arial"/>
                <a:sym typeface="Arial"/>
              </a:rPr>
              <a:t> cells.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320" name="Google Shape;320;p35"/>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6.  Endoplasmic Reticulum, cont</a:t>
            </a:r>
            <a:endParaRPr/>
          </a:p>
        </p:txBody>
      </p:sp>
      <p:pic>
        <p:nvPicPr>
          <p:cNvPr id="321" name="Google Shape;321;p35" descr="image002"/>
          <p:cNvPicPr preferRelativeResize="0"/>
          <p:nvPr/>
        </p:nvPicPr>
        <p:blipFill rotWithShape="1">
          <a:blip r:embed="rId3">
            <a:alphaModFix/>
          </a:blip>
          <a:srcRect/>
          <a:stretch/>
        </p:blipFill>
        <p:spPr>
          <a:xfrm>
            <a:off x="1401762" y="1646237"/>
            <a:ext cx="6748462" cy="46942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6"/>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328" name="Google Shape;328;p36"/>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7.  Golgi Apparatus</a:t>
            </a:r>
            <a:endParaRPr/>
          </a:p>
        </p:txBody>
      </p:sp>
      <p:sp>
        <p:nvSpPr>
          <p:cNvPr id="329" name="Google Shape;329;p36"/>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42900" lvl="0" indent="-342900" algn="l" rtl="0">
              <a:lnSpc>
                <a:spcPct val="90000"/>
              </a:lnSpc>
              <a:spcBef>
                <a:spcPts val="0"/>
              </a:spcBef>
              <a:spcAft>
                <a:spcPts val="0"/>
              </a:spcAft>
              <a:buSzPts val="2880"/>
              <a:buNone/>
            </a:pPr>
            <a:r>
              <a:rPr lang="en-US" sz="3200" b="1" i="0" u="none">
                <a:solidFill>
                  <a:schemeClr val="dk1"/>
                </a:solidFill>
                <a:latin typeface="Arial"/>
                <a:ea typeface="Arial"/>
                <a:cs typeface="Arial"/>
                <a:sym typeface="Arial"/>
              </a:rPr>
              <a:t>a.  	A stack of flattened membranes 	located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toward the outer regions of the cell.</a:t>
            </a:r>
            <a:endParaRPr/>
          </a:p>
          <a:p>
            <a:pPr marL="342900" lvl="0" indent="-342900" algn="l" rtl="0">
              <a:lnSpc>
                <a:spcPct val="90000"/>
              </a:lnSpc>
              <a:spcBef>
                <a:spcPts val="640"/>
              </a:spcBef>
              <a:spcAft>
                <a:spcPts val="0"/>
              </a:spcAft>
              <a:buSzPts val="2880"/>
              <a:buNone/>
            </a:pPr>
            <a:r>
              <a:rPr lang="en-US" sz="3200" b="1" i="0" u="none">
                <a:solidFill>
                  <a:schemeClr val="dk1"/>
                </a:solidFill>
                <a:latin typeface="Arial"/>
                <a:ea typeface="Arial"/>
                <a:cs typeface="Arial"/>
                <a:sym typeface="Arial"/>
              </a:rPr>
              <a:t>b.	Function:  </a:t>
            </a:r>
            <a:r>
              <a:rPr lang="en-US" sz="3200" b="1" i="0" u="none">
                <a:solidFill>
                  <a:srgbClr val="0000FF"/>
                </a:solidFill>
                <a:latin typeface="Arial"/>
                <a:ea typeface="Arial"/>
                <a:cs typeface="Arial"/>
                <a:sym typeface="Arial"/>
              </a:rPr>
              <a:t>final preparation of 	proteins</a:t>
            </a:r>
            <a:r>
              <a:rPr lang="en-US" sz="3200" b="1" i="0" u="none">
                <a:solidFill>
                  <a:schemeClr val="dk1"/>
                </a:solidFill>
                <a:latin typeface="Arial"/>
                <a:ea typeface="Arial"/>
                <a:cs typeface="Arial"/>
                <a:sym typeface="Arial"/>
              </a:rPr>
              <a:t> </a:t>
            </a:r>
            <a:r>
              <a:rPr lang="en-US" sz="3200" b="1" i="0" u="none">
                <a:solidFill>
                  <a:srgbClr val="0000FF"/>
                </a:solidFill>
                <a:latin typeface="Arial"/>
                <a:ea typeface="Arial"/>
                <a:cs typeface="Arial"/>
                <a:sym typeface="Arial"/>
              </a:rPr>
              <a:t>before they are exported</a:t>
            </a:r>
            <a:r>
              <a:rPr lang="en-US" sz="3200" b="1" i="0" u="none">
                <a:solidFill>
                  <a:schemeClr val="dk1"/>
                </a:solidFill>
                <a:latin typeface="Arial"/>
                <a:ea typeface="Arial"/>
                <a:cs typeface="Arial"/>
                <a:sym typeface="Arial"/>
              </a:rPr>
              <a:t> 	from the cell (like the Post Office).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Enzymes attach carbohydrates and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lipids to the protein.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7"/>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336" name="Google Shape;336;p37"/>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7.  Golgi Apparatus, cont.</a:t>
            </a:r>
            <a:endParaRPr/>
          </a:p>
        </p:txBody>
      </p:sp>
      <p:pic>
        <p:nvPicPr>
          <p:cNvPr id="337" name="Google Shape;337;p37" descr="golgi"/>
          <p:cNvPicPr preferRelativeResize="0"/>
          <p:nvPr/>
        </p:nvPicPr>
        <p:blipFill rotWithShape="1">
          <a:blip r:embed="rId3">
            <a:alphaModFix/>
          </a:blip>
          <a:srcRect/>
          <a:stretch/>
        </p:blipFill>
        <p:spPr>
          <a:xfrm>
            <a:off x="2541587" y="1604962"/>
            <a:ext cx="5870575" cy="44370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8"/>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344" name="Google Shape;344;p38"/>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8.  Lysosomes</a:t>
            </a:r>
            <a:endParaRPr/>
          </a:p>
        </p:txBody>
      </p:sp>
      <p:sp>
        <p:nvSpPr>
          <p:cNvPr id="345" name="Google Shape;345;p38"/>
          <p:cNvSpPr txBox="1">
            <a:spLocks noGrp="1"/>
          </p:cNvSpPr>
          <p:nvPr>
            <p:ph type="body" idx="1"/>
          </p:nvPr>
        </p:nvSpPr>
        <p:spPr>
          <a:xfrm>
            <a:off x="1050925" y="1720850"/>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a.	 	Small cell structures filled with 	hydrolytic enzymes (these enzymes 	only work at the pH found in the 	lysosome.  If one accidentally breaks, 	the pH of the cytoplasm is out of 	range and it will not work.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9"/>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
        <p:nvSpPr>
          <p:cNvPr id="352" name="Google Shape;352;p39"/>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8.  Lysosomes</a:t>
            </a:r>
            <a:endParaRPr/>
          </a:p>
        </p:txBody>
      </p:sp>
      <p:sp>
        <p:nvSpPr>
          <p:cNvPr id="353" name="Google Shape;353;p39"/>
          <p:cNvSpPr txBox="1">
            <a:spLocks noGrp="1"/>
          </p:cNvSpPr>
          <p:nvPr>
            <p:ph type="body" idx="1"/>
          </p:nvPr>
        </p:nvSpPr>
        <p:spPr>
          <a:xfrm>
            <a:off x="1050925" y="1706562"/>
            <a:ext cx="66659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90000"/>
              </a:lnSpc>
              <a:spcBef>
                <a:spcPts val="0"/>
              </a:spcBef>
              <a:spcAft>
                <a:spcPts val="0"/>
              </a:spcAft>
              <a:buSzPts val="2880"/>
              <a:buNone/>
            </a:pPr>
            <a:r>
              <a:rPr lang="en-US" sz="3200" b="1" i="0" u="none">
                <a:solidFill>
                  <a:schemeClr val="dk1"/>
                </a:solidFill>
                <a:latin typeface="Arial"/>
                <a:ea typeface="Arial"/>
                <a:cs typeface="Arial"/>
                <a:sym typeface="Arial"/>
              </a:rPr>
              <a:t>b. 	Function:  </a:t>
            </a:r>
            <a:r>
              <a:rPr lang="en-US" sz="3200" b="1" i="0" u="none">
                <a:solidFill>
                  <a:srgbClr val="0066FF"/>
                </a:solidFill>
                <a:latin typeface="Arial"/>
                <a:ea typeface="Arial"/>
                <a:cs typeface="Arial"/>
                <a:sym typeface="Arial"/>
              </a:rPr>
              <a:t>break down 	macromolecules and old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cell parts.</a:t>
            </a:r>
            <a:endParaRPr/>
          </a:p>
          <a:p>
            <a:pPr marL="382587" lvl="0" indent="-382587" algn="l" rtl="0">
              <a:lnSpc>
                <a:spcPct val="90000"/>
              </a:lnSpc>
              <a:spcBef>
                <a:spcPts val="640"/>
              </a:spcBef>
              <a:spcAft>
                <a:spcPts val="0"/>
              </a:spcAft>
              <a:buSzPts val="2880"/>
              <a:buNone/>
            </a:pPr>
            <a:r>
              <a:rPr lang="en-US" sz="3200" b="1" i="0" u="none">
                <a:solidFill>
                  <a:schemeClr val="dk1"/>
                </a:solidFill>
                <a:latin typeface="Arial"/>
                <a:ea typeface="Arial"/>
                <a:cs typeface="Arial"/>
                <a:sym typeface="Arial"/>
              </a:rPr>
              <a:t>c.	 	Also known as </a:t>
            </a:r>
            <a:r>
              <a:rPr lang="en-US" sz="3200" b="1" i="0" u="none">
                <a:solidFill>
                  <a:srgbClr val="0000FF"/>
                </a:solidFill>
                <a:latin typeface="Arial"/>
                <a:ea typeface="Arial"/>
                <a:cs typeface="Arial"/>
                <a:sym typeface="Arial"/>
              </a:rPr>
              <a:t>“suicide </a:t>
            </a:r>
            <a:br>
              <a:rPr lang="en-US" sz="3200" b="1" i="0" u="none">
                <a:solidFill>
                  <a:srgbClr val="0000FF"/>
                </a:solidFill>
                <a:latin typeface="Arial"/>
                <a:ea typeface="Arial"/>
                <a:cs typeface="Arial"/>
                <a:sym typeface="Arial"/>
              </a:rPr>
            </a:br>
            <a:r>
              <a:rPr lang="en-US" sz="3200" b="1" i="0" u="none">
                <a:solidFill>
                  <a:srgbClr val="0000FF"/>
                </a:solidFill>
                <a:latin typeface="Arial"/>
                <a:ea typeface="Arial"/>
                <a:cs typeface="Arial"/>
                <a:sym typeface="Arial"/>
              </a:rPr>
              <a:t> 	packs”</a:t>
            </a:r>
            <a:r>
              <a:rPr lang="en-US" sz="3200" b="1" i="0" u="none">
                <a:solidFill>
                  <a:schemeClr val="dk1"/>
                </a:solidFill>
                <a:latin typeface="Arial"/>
                <a:ea typeface="Arial"/>
                <a:cs typeface="Arial"/>
                <a:sym typeface="Arial"/>
              </a:rPr>
              <a:t> because they can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be triggered to release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 	all at once and </a:t>
            </a:r>
            <a:r>
              <a:rPr lang="en-US" sz="3200" b="1" i="0" u="none">
                <a:solidFill>
                  <a:srgbClr val="0000FF"/>
                </a:solidFill>
                <a:latin typeface="Arial"/>
                <a:ea typeface="Arial"/>
                <a:cs typeface="Arial"/>
                <a:sym typeface="Arial"/>
              </a:rPr>
              <a:t>destroy an </a:t>
            </a:r>
            <a:br>
              <a:rPr lang="en-US" sz="3200" b="1" i="0" u="none">
                <a:solidFill>
                  <a:srgbClr val="0000FF"/>
                </a:solidFill>
                <a:latin typeface="Arial"/>
                <a:ea typeface="Arial"/>
                <a:cs typeface="Arial"/>
                <a:sym typeface="Arial"/>
              </a:rPr>
            </a:br>
            <a:r>
              <a:rPr lang="en-US" sz="3200" b="1" i="0" u="none">
                <a:solidFill>
                  <a:srgbClr val="0000FF"/>
                </a:solidFill>
                <a:latin typeface="Arial"/>
                <a:ea typeface="Arial"/>
                <a:cs typeface="Arial"/>
                <a:sym typeface="Arial"/>
              </a:rPr>
              <a:t> 	old, worn-out or sick cell.</a:t>
            </a:r>
            <a:br>
              <a:rPr lang="en-US" sz="3200" b="1" i="0" u="none">
                <a:solidFill>
                  <a:srgbClr val="0000FF"/>
                </a:solidFill>
                <a:latin typeface="Arial"/>
                <a:ea typeface="Arial"/>
                <a:cs typeface="Arial"/>
                <a:sym typeface="Arial"/>
              </a:rPr>
            </a:br>
            <a:r>
              <a:rPr lang="en-US" sz="3200" b="1" i="0" u="none">
                <a:solidFill>
                  <a:srgbClr val="0000FF"/>
                </a:solidFill>
                <a:latin typeface="Arial"/>
                <a:ea typeface="Arial"/>
                <a:cs typeface="Arial"/>
                <a:sym typeface="Arial"/>
              </a:rPr>
              <a:t> 	(Apoptosis)</a:t>
            </a:r>
            <a:endParaRPr/>
          </a:p>
        </p:txBody>
      </p:sp>
      <p:pic>
        <p:nvPicPr>
          <p:cNvPr id="354" name="Google Shape;354;p39" descr="cell_lysosome1"/>
          <p:cNvPicPr preferRelativeResize="0"/>
          <p:nvPr/>
        </p:nvPicPr>
        <p:blipFill rotWithShape="1">
          <a:blip r:embed="rId3">
            <a:alphaModFix/>
          </a:blip>
          <a:srcRect/>
          <a:stretch/>
        </p:blipFill>
        <p:spPr>
          <a:xfrm>
            <a:off x="7729537" y="2682875"/>
            <a:ext cx="2382837" cy="2762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500"/>
                                        <p:tgtEl>
                                          <p:spTgt spid="3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3">
                                            <p:txEl>
                                              <p:pRg st="0" end="0"/>
                                            </p:txEl>
                                          </p:spTgt>
                                        </p:tgtEl>
                                        <p:attrNameLst>
                                          <p:attrName>style.visibility</p:attrName>
                                        </p:attrNameLst>
                                      </p:cBhvr>
                                      <p:to>
                                        <p:strVal val="visible"/>
                                      </p:to>
                                    </p:set>
                                    <p:animEffect transition="in" filter="fade">
                                      <p:cBhvr>
                                        <p:cTn id="12" dur="500"/>
                                        <p:tgtEl>
                                          <p:spTgt spid="3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
                                            <p:txEl>
                                              <p:pRg st="1" end="1"/>
                                            </p:txEl>
                                          </p:spTgt>
                                        </p:tgtEl>
                                        <p:attrNameLst>
                                          <p:attrName>style.visibility</p:attrName>
                                        </p:attrNameLst>
                                      </p:cBhvr>
                                      <p:to>
                                        <p:strVal val="visible"/>
                                      </p:to>
                                    </p:set>
                                    <p:animEffect transition="in" filter="fade">
                                      <p:cBhvr>
                                        <p:cTn id="17" dur="500"/>
                                        <p:tgtEl>
                                          <p:spTgt spid="35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4"/>
                                        </p:tgtEl>
                                        <p:attrNameLst>
                                          <p:attrName>style.visibility</p:attrName>
                                        </p:attrNameLst>
                                      </p:cBhvr>
                                      <p:to>
                                        <p:strVal val="visible"/>
                                      </p:to>
                                    </p:set>
                                    <p:animEffect transition="in" filter="fade">
                                      <p:cBhvr>
                                        <p:cTn id="22" dur="10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0"/>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
        <p:nvSpPr>
          <p:cNvPr id="361" name="Google Shape;361;p40"/>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9.  Vacuoles</a:t>
            </a:r>
            <a:endParaRPr/>
          </a:p>
        </p:txBody>
      </p:sp>
      <p:sp>
        <p:nvSpPr>
          <p:cNvPr id="362" name="Google Shape;362;p40"/>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a.	 	Sac-like structures used for </a:t>
            </a:r>
            <a:r>
              <a:rPr lang="en-US" sz="3200" b="1" i="0" u="none">
                <a:solidFill>
                  <a:srgbClr val="0000FF"/>
                </a:solidFill>
                <a:latin typeface="Arial"/>
                <a:ea typeface="Arial"/>
                <a:cs typeface="Arial"/>
                <a:sym typeface="Arial"/>
              </a:rPr>
              <a:t>storage 	of</a:t>
            </a:r>
            <a:r>
              <a:rPr lang="en-US" sz="3200" b="1" i="0" u="none">
                <a:solidFill>
                  <a:schemeClr val="dk1"/>
                </a:solidFill>
                <a:latin typeface="Arial"/>
                <a:ea typeface="Arial"/>
                <a:cs typeface="Arial"/>
                <a:sym typeface="Arial"/>
              </a:rPr>
              <a:t>  	</a:t>
            </a:r>
            <a:r>
              <a:rPr lang="en-US" sz="3200" b="1" i="0" u="none">
                <a:solidFill>
                  <a:srgbClr val="0066FF"/>
                </a:solidFill>
                <a:latin typeface="Arial"/>
                <a:ea typeface="Arial"/>
                <a:cs typeface="Arial"/>
                <a:sym typeface="Arial"/>
              </a:rPr>
              <a:t>water, salts, proteins and 	carbohydrates.</a:t>
            </a:r>
            <a:endParaRPr/>
          </a:p>
          <a:p>
            <a:pPr marL="382587" lvl="0" indent="-382587"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b.	 	Plant cells have a </a:t>
            </a:r>
            <a:r>
              <a:rPr lang="en-US" sz="3200" b="1" i="0" u="none">
                <a:solidFill>
                  <a:srgbClr val="0066FF"/>
                </a:solidFill>
                <a:latin typeface="Arial"/>
                <a:ea typeface="Arial"/>
                <a:cs typeface="Arial"/>
                <a:sym typeface="Arial"/>
              </a:rPr>
              <a:t>large central vacuole  	that is used for support and growth of  	the plant.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1"/>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
        <p:nvSpPr>
          <p:cNvPr id="369" name="Google Shape;369;p41"/>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9.  Vacuoles, cont.</a:t>
            </a:r>
            <a:endParaRPr/>
          </a:p>
        </p:txBody>
      </p:sp>
      <p:pic>
        <p:nvPicPr>
          <p:cNvPr id="370" name="Google Shape;370;p41" descr="cell_vacuole1"/>
          <p:cNvPicPr preferRelativeResize="0"/>
          <p:nvPr/>
        </p:nvPicPr>
        <p:blipFill rotWithShape="1">
          <a:blip r:embed="rId3">
            <a:alphaModFix/>
          </a:blip>
          <a:srcRect/>
          <a:stretch/>
        </p:blipFill>
        <p:spPr>
          <a:xfrm>
            <a:off x="701675" y="2143125"/>
            <a:ext cx="8850312" cy="294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17" name="Google Shape;117;p15"/>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History</a:t>
            </a:r>
            <a:endParaRPr/>
          </a:p>
        </p:txBody>
      </p:sp>
      <p:sp>
        <p:nvSpPr>
          <p:cNvPr id="118" name="Google Shape;118;p15"/>
          <p:cNvSpPr txBox="1">
            <a:spLocks noGrp="1"/>
          </p:cNvSpPr>
          <p:nvPr>
            <p:ph type="body" idx="1"/>
          </p:nvPr>
        </p:nvSpPr>
        <p:spPr>
          <a:xfrm>
            <a:off x="1050925" y="1706562"/>
            <a:ext cx="6569075"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0" i="0" u="none">
                <a:solidFill>
                  <a:schemeClr val="dk1"/>
                </a:solidFill>
                <a:latin typeface="Arial"/>
                <a:ea typeface="Arial"/>
                <a:cs typeface="Arial"/>
                <a:sym typeface="Arial"/>
              </a:rPr>
              <a:t>History of the Cell Theory:  before the invention of the microscope, no one knew that cells existed.</a:t>
            </a:r>
            <a:br>
              <a:rPr lang="en-US" sz="3200" b="0" i="0" u="none">
                <a:solidFill>
                  <a:schemeClr val="dk1"/>
                </a:solidFill>
                <a:latin typeface="Arial"/>
                <a:ea typeface="Arial"/>
                <a:cs typeface="Arial"/>
                <a:sym typeface="Arial"/>
              </a:rPr>
            </a:br>
            <a:endParaRPr/>
          </a:p>
          <a:p>
            <a:pPr marL="382587" lvl="0" indent="-382587" algn="l" rtl="0">
              <a:lnSpc>
                <a:spcPct val="100000"/>
              </a:lnSpc>
              <a:spcBef>
                <a:spcPts val="640"/>
              </a:spcBef>
              <a:spcAft>
                <a:spcPts val="0"/>
              </a:spcAft>
              <a:buClr>
                <a:schemeClr val="folHlink"/>
              </a:buClr>
              <a:buSzPts val="2880"/>
              <a:buFont typeface="Noto Sans Symbols"/>
              <a:buChar char="■"/>
            </a:pPr>
            <a:r>
              <a:rPr lang="en-US" sz="3200" b="0" i="0" u="none">
                <a:solidFill>
                  <a:schemeClr val="dk1"/>
                </a:solidFill>
                <a:latin typeface="Arial"/>
                <a:ea typeface="Arial"/>
                <a:cs typeface="Arial"/>
                <a:sym typeface="Arial"/>
              </a:rPr>
              <a:t>The first “microscopes” were </a:t>
            </a:r>
            <a:r>
              <a:rPr lang="en-US" sz="3200" b="0" i="0" u="none">
                <a:solidFill>
                  <a:srgbClr val="0066FF"/>
                </a:solidFill>
                <a:latin typeface="Arial"/>
                <a:ea typeface="Arial"/>
                <a:cs typeface="Arial"/>
                <a:sym typeface="Arial"/>
              </a:rPr>
              <a:t>magnifying glasses.</a:t>
            </a:r>
            <a:endParaRPr/>
          </a:p>
        </p:txBody>
      </p:sp>
      <p:pic>
        <p:nvPicPr>
          <p:cNvPr id="119" name="Google Shape;119;p15" descr="earlyitaliancompoundlate1600s"/>
          <p:cNvPicPr preferRelativeResize="0"/>
          <p:nvPr/>
        </p:nvPicPr>
        <p:blipFill rotWithShape="1">
          <a:blip r:embed="rId3">
            <a:alphaModFix/>
          </a:blip>
          <a:srcRect/>
          <a:stretch/>
        </p:blipFill>
        <p:spPr>
          <a:xfrm>
            <a:off x="7218362" y="2514600"/>
            <a:ext cx="2660650" cy="3810000"/>
          </a:xfrm>
          <a:prstGeom prst="rect">
            <a:avLst/>
          </a:prstGeom>
          <a:noFill/>
          <a:ln w="38100" cap="flat" cmpd="sng">
            <a:solidFill>
              <a:srgbClr val="0000FF"/>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2"/>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
        <p:nvSpPr>
          <p:cNvPr id="377" name="Google Shape;377;p42"/>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10.  Mitochondria</a:t>
            </a:r>
            <a:endParaRPr/>
          </a:p>
        </p:txBody>
      </p:sp>
      <p:sp>
        <p:nvSpPr>
          <p:cNvPr id="378" name="Google Shape;378;p42"/>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685800" lvl="0" indent="-685800" algn="l" rtl="0">
              <a:lnSpc>
                <a:spcPct val="100000"/>
              </a:lnSpc>
              <a:spcBef>
                <a:spcPts val="0"/>
              </a:spcBef>
              <a:spcAft>
                <a:spcPts val="0"/>
              </a:spcAft>
              <a:buSzPts val="2880"/>
              <a:buNone/>
            </a:pPr>
            <a:r>
              <a:rPr lang="en-US" sz="3200" b="1" i="0" u="none">
                <a:solidFill>
                  <a:srgbClr val="0066FF"/>
                </a:solidFill>
                <a:latin typeface="Arial"/>
                <a:ea typeface="Arial"/>
                <a:cs typeface="Arial"/>
                <a:sym typeface="Arial"/>
              </a:rPr>
              <a:t> a.		Bean shaped, double membraned 	organelle.</a:t>
            </a:r>
            <a:r>
              <a:rPr lang="en-US" sz="3200" b="1" i="0" u="none">
                <a:solidFill>
                  <a:schemeClr val="dk1"/>
                </a:solidFill>
                <a:latin typeface="Arial"/>
                <a:ea typeface="Arial"/>
                <a:cs typeface="Arial"/>
                <a:sym typeface="Arial"/>
              </a:rPr>
              <a:t>  The inner membrane is 	folded and is called the </a:t>
            </a:r>
            <a:r>
              <a:rPr lang="en-US" sz="3200" b="1" i="0" u="none">
                <a:solidFill>
                  <a:srgbClr val="0066FF"/>
                </a:solidFill>
                <a:latin typeface="Arial"/>
                <a:ea typeface="Arial"/>
                <a:cs typeface="Arial"/>
                <a:sym typeface="Arial"/>
              </a:rPr>
              <a:t>cristae</a:t>
            </a:r>
            <a:r>
              <a:rPr lang="en-US" sz="3200" b="1" i="0" u="none">
                <a:solidFill>
                  <a:schemeClr val="dk1"/>
                </a:solidFill>
                <a:latin typeface="Arial"/>
                <a:ea typeface="Arial"/>
                <a:cs typeface="Arial"/>
                <a:sym typeface="Arial"/>
              </a:rPr>
              <a:t>.  The 	folds increase the surface area for 	reactions to take place 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3"/>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
        <p:nvSpPr>
          <p:cNvPr id="385" name="Google Shape;385;p43"/>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10.  Mitochondria</a:t>
            </a:r>
            <a:endParaRPr/>
          </a:p>
        </p:txBody>
      </p:sp>
      <p:sp>
        <p:nvSpPr>
          <p:cNvPr id="386" name="Google Shape;386;p43"/>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685800" lvl="0" indent="-685800"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b.	Function:  convert food energy into </a:t>
            </a:r>
            <a:r>
              <a:rPr lang="en-US" sz="3200" b="1" i="0" u="none">
                <a:solidFill>
                  <a:srgbClr val="0066FF"/>
                </a:solidFill>
                <a:latin typeface="Arial"/>
                <a:ea typeface="Arial"/>
                <a:cs typeface="Arial"/>
                <a:sym typeface="Arial"/>
              </a:rPr>
              <a:t>ATP by the process of cellular respiration.  ATP is used to power cell processes</a:t>
            </a:r>
            <a:endParaRPr/>
          </a:p>
          <a:p>
            <a:pPr marL="382588" lvl="0" indent="-199708" algn="l" rtl="0">
              <a:lnSpc>
                <a:spcPct val="100000"/>
              </a:lnSpc>
              <a:spcBef>
                <a:spcPts val="640"/>
              </a:spcBef>
              <a:spcAft>
                <a:spcPts val="0"/>
              </a:spcAft>
              <a:buSzPts val="2880"/>
              <a:buNone/>
            </a:pPr>
            <a:endParaRPr sz="3200" b="1" i="0" u="none">
              <a:solidFill>
                <a:srgbClr val="0066FF"/>
              </a:solidFill>
              <a:latin typeface="Arial"/>
              <a:ea typeface="Arial"/>
              <a:cs typeface="Arial"/>
              <a:sym typeface="Arial"/>
            </a:endParaRPr>
          </a:p>
        </p:txBody>
      </p:sp>
      <p:pic>
        <p:nvPicPr>
          <p:cNvPr id="387" name="Google Shape;387;p43" descr="mitochondria"/>
          <p:cNvPicPr preferRelativeResize="0"/>
          <p:nvPr/>
        </p:nvPicPr>
        <p:blipFill rotWithShape="1">
          <a:blip r:embed="rId3">
            <a:alphaModFix/>
          </a:blip>
          <a:srcRect/>
          <a:stretch/>
        </p:blipFill>
        <p:spPr>
          <a:xfrm>
            <a:off x="4681537" y="3576637"/>
            <a:ext cx="3424237" cy="325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4"/>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
        <p:nvSpPr>
          <p:cNvPr id="394" name="Google Shape;394;p44"/>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11.  Chloroplasts</a:t>
            </a:r>
            <a:endParaRPr/>
          </a:p>
        </p:txBody>
      </p:sp>
      <p:sp>
        <p:nvSpPr>
          <p:cNvPr id="395" name="Google Shape;395;p44"/>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SzPts val="2880"/>
              <a:buNone/>
            </a:pPr>
            <a:r>
              <a:rPr lang="en-US" sz="3200" b="1" i="0" u="none">
                <a:solidFill>
                  <a:schemeClr val="dk1"/>
                </a:solidFill>
                <a:latin typeface="Arial"/>
                <a:ea typeface="Arial"/>
                <a:cs typeface="Arial"/>
                <a:sym typeface="Arial"/>
              </a:rPr>
              <a:t>a.	 	</a:t>
            </a:r>
            <a:r>
              <a:rPr lang="en-US" sz="3200" b="1" i="0" u="none">
                <a:solidFill>
                  <a:srgbClr val="0066FF"/>
                </a:solidFill>
                <a:latin typeface="Arial"/>
                <a:ea typeface="Arial"/>
                <a:cs typeface="Arial"/>
                <a:sym typeface="Arial"/>
              </a:rPr>
              <a:t>Double-membrane bound organelle 	that contains chlorophyll.</a:t>
            </a:r>
            <a:endParaRPr/>
          </a:p>
          <a:p>
            <a:pPr marL="382587" lvl="0" indent="-382587"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b.		Function:  </a:t>
            </a:r>
            <a:r>
              <a:rPr lang="en-US" sz="3200" b="1" i="0" u="none">
                <a:solidFill>
                  <a:srgbClr val="0000FF"/>
                </a:solidFill>
                <a:latin typeface="Arial"/>
                <a:ea typeface="Arial"/>
                <a:cs typeface="Arial"/>
                <a:sym typeface="Arial"/>
              </a:rPr>
              <a:t>convert light energy from 	the sun into glucose</a:t>
            </a:r>
            <a:r>
              <a:rPr lang="en-US" sz="3200" b="1" i="0" u="none">
                <a:solidFill>
                  <a:schemeClr val="dk1"/>
                </a:solidFill>
                <a:latin typeface="Arial"/>
                <a:ea typeface="Arial"/>
                <a:cs typeface="Arial"/>
                <a:sym typeface="Arial"/>
              </a:rPr>
              <a:t> during the 	process of photosynthesis.</a:t>
            </a:r>
            <a:endParaRPr/>
          </a:p>
          <a:p>
            <a:pPr marL="382587" lvl="0" indent="-382587"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c.		Found in </a:t>
            </a:r>
            <a:r>
              <a:rPr lang="en-US" sz="3200" b="1" i="0" u="none">
                <a:solidFill>
                  <a:srgbClr val="0066FF"/>
                </a:solidFill>
                <a:latin typeface="Arial"/>
                <a:ea typeface="Arial"/>
                <a:cs typeface="Arial"/>
                <a:sym typeface="Arial"/>
              </a:rPr>
              <a:t>plant cells and some protists.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5"/>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
        <p:nvSpPr>
          <p:cNvPr id="402" name="Google Shape;402;p45"/>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11.  Chloroplasts, cont</a:t>
            </a:r>
            <a:endParaRPr/>
          </a:p>
        </p:txBody>
      </p:sp>
      <p:pic>
        <p:nvPicPr>
          <p:cNvPr id="403" name="Google Shape;403;p45" descr="chloro"/>
          <p:cNvPicPr preferRelativeResize="0"/>
          <p:nvPr/>
        </p:nvPicPr>
        <p:blipFill rotWithShape="1">
          <a:blip r:embed="rId3">
            <a:alphaModFix/>
          </a:blip>
          <a:srcRect/>
          <a:stretch/>
        </p:blipFill>
        <p:spPr>
          <a:xfrm>
            <a:off x="1643062" y="1760537"/>
            <a:ext cx="6856412" cy="47482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6"/>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
        <p:nvSpPr>
          <p:cNvPr id="410" name="Google Shape;410;p46"/>
          <p:cNvSpPr txBox="1"/>
          <p:nvPr/>
        </p:nvSpPr>
        <p:spPr>
          <a:xfrm>
            <a:off x="785812" y="1066800"/>
            <a:ext cx="2338387" cy="558800"/>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000"/>
              <a:buFont typeface="Arial"/>
              <a:buNone/>
            </a:pPr>
            <a:r>
              <a:rPr lang="en-US" sz="3000" b="0" i="0" u="none" strike="noStrike" cap="none">
                <a:solidFill>
                  <a:srgbClr val="A6000D"/>
                </a:solidFill>
                <a:latin typeface="Arial"/>
                <a:ea typeface="Arial"/>
                <a:cs typeface="Arial"/>
                <a:sym typeface="Arial"/>
              </a:rPr>
              <a:t>12.  Cilia</a:t>
            </a:r>
            <a:endParaRPr sz="1400" b="0" i="0" u="none" strike="noStrike" cap="none">
              <a:solidFill>
                <a:srgbClr val="000000"/>
              </a:solidFill>
              <a:latin typeface="Arial"/>
              <a:ea typeface="Arial"/>
              <a:cs typeface="Arial"/>
              <a:sym typeface="Arial"/>
            </a:endParaRPr>
          </a:p>
        </p:txBody>
      </p:sp>
      <p:sp>
        <p:nvSpPr>
          <p:cNvPr id="411" name="Google Shape;411;p46"/>
          <p:cNvSpPr txBox="1"/>
          <p:nvPr/>
        </p:nvSpPr>
        <p:spPr>
          <a:xfrm>
            <a:off x="790575" y="1627187"/>
            <a:ext cx="5457825" cy="1016000"/>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000"/>
              <a:buFont typeface="Noto Sans Symbols"/>
              <a:buChar char="▪"/>
            </a:pPr>
            <a:r>
              <a:rPr lang="en-US" sz="3000" b="0" i="0" u="none" strike="noStrike" cap="none">
                <a:solidFill>
                  <a:schemeClr val="dk1"/>
                </a:solidFill>
                <a:latin typeface="Arial"/>
                <a:ea typeface="Arial"/>
                <a:cs typeface="Arial"/>
                <a:sym typeface="Arial"/>
              </a:rPr>
              <a:t>Short, numerous projections that look like hairs</a:t>
            </a:r>
            <a:endParaRPr sz="1400" b="0" i="0" u="none" strike="noStrike" cap="none">
              <a:solidFill>
                <a:srgbClr val="000000"/>
              </a:solidFill>
              <a:latin typeface="Arial"/>
              <a:ea typeface="Arial"/>
              <a:cs typeface="Arial"/>
              <a:sym typeface="Arial"/>
            </a:endParaRPr>
          </a:p>
        </p:txBody>
      </p:sp>
      <p:sp>
        <p:nvSpPr>
          <p:cNvPr id="412" name="Google Shape;412;p46"/>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413" name="Google Shape;413;p46"/>
          <p:cNvSpPr txBox="1"/>
          <p:nvPr/>
        </p:nvSpPr>
        <p:spPr>
          <a:xfrm>
            <a:off x="790575" y="2646362"/>
            <a:ext cx="3171825" cy="558800"/>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000"/>
              <a:buFont typeface="Arial"/>
              <a:buNone/>
            </a:pPr>
            <a:r>
              <a:rPr lang="en-US" sz="3000" b="0" i="0" u="none" strike="noStrike" cap="none">
                <a:solidFill>
                  <a:srgbClr val="A6000D"/>
                </a:solidFill>
                <a:latin typeface="Arial"/>
                <a:ea typeface="Arial"/>
                <a:cs typeface="Arial"/>
                <a:sym typeface="Arial"/>
              </a:rPr>
              <a:t>13.  Flagella</a:t>
            </a:r>
            <a:endParaRPr sz="1400" b="0" i="0" u="none" strike="noStrike" cap="none">
              <a:solidFill>
                <a:srgbClr val="000000"/>
              </a:solidFill>
              <a:latin typeface="Arial"/>
              <a:ea typeface="Arial"/>
              <a:cs typeface="Arial"/>
              <a:sym typeface="Arial"/>
            </a:endParaRPr>
          </a:p>
        </p:txBody>
      </p:sp>
      <p:sp>
        <p:nvSpPr>
          <p:cNvPr id="414" name="Google Shape;414;p46"/>
          <p:cNvSpPr txBox="1"/>
          <p:nvPr/>
        </p:nvSpPr>
        <p:spPr>
          <a:xfrm>
            <a:off x="790575" y="3208337"/>
            <a:ext cx="5381625" cy="1016000"/>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000"/>
              <a:buFont typeface="Noto Sans Symbols"/>
              <a:buChar char="▪"/>
            </a:pPr>
            <a:r>
              <a:rPr lang="en-US" sz="3000" b="0" i="0" u="none" strike="noStrike" cap="none">
                <a:solidFill>
                  <a:schemeClr val="dk1"/>
                </a:solidFill>
                <a:latin typeface="Arial"/>
                <a:ea typeface="Arial"/>
                <a:cs typeface="Arial"/>
                <a:sym typeface="Arial"/>
              </a:rPr>
              <a:t>Longer and less numerous than cilia</a:t>
            </a:r>
            <a:endParaRPr sz="1400" b="0" i="0" u="none" strike="noStrike" cap="none">
              <a:solidFill>
                <a:srgbClr val="000000"/>
              </a:solidFill>
              <a:latin typeface="Arial"/>
              <a:ea typeface="Arial"/>
              <a:cs typeface="Arial"/>
              <a:sym typeface="Arial"/>
            </a:endParaRPr>
          </a:p>
        </p:txBody>
      </p:sp>
      <p:sp>
        <p:nvSpPr>
          <p:cNvPr id="415" name="Google Shape;415;p46"/>
          <p:cNvSpPr txBox="1"/>
          <p:nvPr/>
        </p:nvSpPr>
        <p:spPr>
          <a:xfrm>
            <a:off x="790575" y="4227512"/>
            <a:ext cx="5305425" cy="1016000"/>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000"/>
              <a:buFont typeface="Noto Sans Symbols"/>
              <a:buChar char="▪"/>
            </a:pPr>
            <a:r>
              <a:rPr lang="en-US" sz="3000" b="0" i="0" u="none" strike="noStrike" cap="none">
                <a:solidFill>
                  <a:schemeClr val="dk1"/>
                </a:solidFill>
                <a:latin typeface="Arial"/>
                <a:ea typeface="Arial"/>
                <a:cs typeface="Arial"/>
                <a:sym typeface="Arial"/>
              </a:rPr>
              <a:t>Create movement with a whiplike motion</a:t>
            </a:r>
            <a:endParaRPr sz="1400" b="0" i="0" u="none" strike="noStrike" cap="none">
              <a:solidFill>
                <a:srgbClr val="000000"/>
              </a:solidFill>
              <a:latin typeface="Arial"/>
              <a:ea typeface="Arial"/>
              <a:cs typeface="Arial"/>
              <a:sym typeface="Arial"/>
            </a:endParaRPr>
          </a:p>
        </p:txBody>
      </p:sp>
      <p:pic>
        <p:nvPicPr>
          <p:cNvPr id="416" name="Google Shape;416;p46" descr="audio_btn"/>
          <p:cNvPicPr preferRelativeResize="0"/>
          <p:nvPr/>
        </p:nvPicPr>
        <p:blipFill rotWithShape="1">
          <a:blip r:embed="rId3">
            <a:alphaModFix/>
          </a:blip>
          <a:srcRect/>
          <a:stretch/>
        </p:blipFill>
        <p:spPr>
          <a:xfrm>
            <a:off x="2514600" y="1143000"/>
            <a:ext cx="449262" cy="461962"/>
          </a:xfrm>
          <a:prstGeom prst="rect">
            <a:avLst/>
          </a:prstGeom>
          <a:noFill/>
          <a:ln>
            <a:noFill/>
          </a:ln>
        </p:spPr>
      </p:pic>
      <p:pic>
        <p:nvPicPr>
          <p:cNvPr id="417" name="Google Shape;417;p46" descr="audio_btn"/>
          <p:cNvPicPr preferRelativeResize="0"/>
          <p:nvPr/>
        </p:nvPicPr>
        <p:blipFill rotWithShape="1">
          <a:blip r:embed="rId3">
            <a:alphaModFix/>
          </a:blip>
          <a:srcRect/>
          <a:stretch/>
        </p:blipFill>
        <p:spPr>
          <a:xfrm>
            <a:off x="3276600" y="2743200"/>
            <a:ext cx="449262" cy="460375"/>
          </a:xfrm>
          <a:prstGeom prst="rect">
            <a:avLst/>
          </a:prstGeom>
          <a:noFill/>
          <a:ln>
            <a:noFill/>
          </a:ln>
        </p:spPr>
      </p:pic>
      <p:sp>
        <p:nvSpPr>
          <p:cNvPr id="418" name="Google Shape;418;p46"/>
          <p:cNvSpPr txBox="1"/>
          <p:nvPr/>
        </p:nvSpPr>
        <p:spPr>
          <a:xfrm>
            <a:off x="8001000" y="3048000"/>
            <a:ext cx="1600200" cy="376237"/>
          </a:xfrm>
          <a:prstGeom prst="rect">
            <a:avLst/>
          </a:prstGeom>
          <a:noFill/>
          <a:ln>
            <a:noFill/>
          </a:ln>
        </p:spPr>
        <p:txBody>
          <a:bodyPr spcFirstLastPara="1" wrap="square" lIns="100850" tIns="50425" rIns="100850" bIns="50425" anchor="t" anchorCtr="0">
            <a:spAutoFit/>
          </a:bodyPr>
          <a:lstStyle/>
          <a:p>
            <a:pPr marL="254000" marR="0" lvl="0" indent="-254000" algn="r" rtl="0">
              <a:lnSpc>
                <a:spcPct val="100000"/>
              </a:lnSpc>
              <a:spcBef>
                <a:spcPts val="0"/>
              </a:spcBef>
              <a:spcAft>
                <a:spcPts val="0"/>
              </a:spcAft>
              <a:buClr>
                <a:srgbClr val="0000FF"/>
              </a:buClr>
              <a:buSzPts val="1800"/>
              <a:buFont typeface="Arial"/>
              <a:buNone/>
            </a:pPr>
            <a:r>
              <a:rPr lang="en-US" sz="1800" b="1" i="0" u="none" strike="noStrike" cap="none">
                <a:solidFill>
                  <a:srgbClr val="0000FF"/>
                </a:solidFill>
                <a:latin typeface="Arial"/>
                <a:ea typeface="Arial"/>
                <a:cs typeface="Arial"/>
                <a:sym typeface="Arial"/>
              </a:rPr>
              <a:t>400x</a:t>
            </a:r>
            <a:endParaRPr sz="1400" b="0" i="0" u="none" strike="noStrike" cap="none">
              <a:solidFill>
                <a:srgbClr val="000000"/>
              </a:solidFill>
              <a:latin typeface="Arial"/>
              <a:ea typeface="Arial"/>
              <a:cs typeface="Arial"/>
              <a:sym typeface="Arial"/>
            </a:endParaRPr>
          </a:p>
        </p:txBody>
      </p:sp>
      <p:sp>
        <p:nvSpPr>
          <p:cNvPr id="419" name="Google Shape;419;p46"/>
          <p:cNvSpPr txBox="1"/>
          <p:nvPr/>
        </p:nvSpPr>
        <p:spPr>
          <a:xfrm>
            <a:off x="7845425" y="5072062"/>
            <a:ext cx="1598612" cy="377825"/>
          </a:xfrm>
          <a:prstGeom prst="rect">
            <a:avLst/>
          </a:prstGeom>
          <a:noFill/>
          <a:ln>
            <a:noFill/>
          </a:ln>
        </p:spPr>
        <p:txBody>
          <a:bodyPr spcFirstLastPara="1" wrap="square" lIns="100850" tIns="50425" rIns="100850" bIns="50425" anchor="t" anchorCtr="0">
            <a:spAutoFit/>
          </a:bodyPr>
          <a:lstStyle/>
          <a:p>
            <a:pPr marL="254000" marR="0" lvl="0" indent="-254000" algn="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26,367x</a:t>
            </a:r>
            <a:endParaRPr sz="1400" b="0" i="0" u="none" strike="noStrike" cap="none">
              <a:solidFill>
                <a:srgbClr val="000000"/>
              </a:solidFill>
              <a:latin typeface="Arial"/>
              <a:ea typeface="Arial"/>
              <a:cs typeface="Arial"/>
              <a:sym typeface="Arial"/>
            </a:endParaRPr>
          </a:p>
        </p:txBody>
      </p:sp>
      <p:pic>
        <p:nvPicPr>
          <p:cNvPr id="420" name="Google Shape;420;p46" descr="ch 7 im 23 flagella"/>
          <p:cNvPicPr preferRelativeResize="0"/>
          <p:nvPr/>
        </p:nvPicPr>
        <p:blipFill rotWithShape="1">
          <a:blip r:embed="rId4">
            <a:alphaModFix/>
          </a:blip>
          <a:srcRect/>
          <a:stretch/>
        </p:blipFill>
        <p:spPr>
          <a:xfrm>
            <a:off x="7620000" y="3733800"/>
            <a:ext cx="2509837" cy="1822450"/>
          </a:xfrm>
          <a:prstGeom prst="rect">
            <a:avLst/>
          </a:prstGeom>
          <a:noFill/>
          <a:ln w="38100" cap="flat" cmpd="sng">
            <a:solidFill>
              <a:srgbClr val="0000FF"/>
            </a:solidFill>
            <a:prstDash val="solid"/>
            <a:miter lim="800000"/>
            <a:headEnd type="none" w="sm" len="sm"/>
            <a:tailEnd type="none" w="sm" len="sm"/>
          </a:ln>
        </p:spPr>
      </p:pic>
      <p:pic>
        <p:nvPicPr>
          <p:cNvPr id="421" name="Google Shape;421;p46" descr="ch 7 im 23 cilia"/>
          <p:cNvPicPr preferRelativeResize="0"/>
          <p:nvPr/>
        </p:nvPicPr>
        <p:blipFill rotWithShape="1">
          <a:blip r:embed="rId5">
            <a:alphaModFix/>
          </a:blip>
          <a:srcRect/>
          <a:stretch/>
        </p:blipFill>
        <p:spPr>
          <a:xfrm>
            <a:off x="6248400" y="1752600"/>
            <a:ext cx="2509837" cy="1824037"/>
          </a:xfrm>
          <a:prstGeom prst="rect">
            <a:avLst/>
          </a:prstGeom>
          <a:noFill/>
          <a:ln w="38100" cap="flat" cmpd="sng">
            <a:solidFill>
              <a:srgbClr val="0000FF"/>
            </a:solidFill>
            <a:prstDash val="solid"/>
            <a:miter lim="800000"/>
            <a:headEnd type="none" w="sm" len="sm"/>
            <a:tailEnd type="none" w="sm" len="sm"/>
          </a:ln>
        </p:spPr>
      </p:pic>
      <p:sp>
        <p:nvSpPr>
          <p:cNvPr id="422" name="Google Shape;422;p46"/>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7.3 Structures and Organelles</a:t>
            </a:r>
            <a:endParaRPr sz="1400" b="0" i="0" u="none" strike="noStrike" cap="none">
              <a:solidFill>
                <a:srgbClr val="000000"/>
              </a:solidFill>
              <a:latin typeface="Arial"/>
              <a:ea typeface="Arial"/>
              <a:cs typeface="Arial"/>
              <a:sym typeface="Arial"/>
            </a:endParaRPr>
          </a:p>
        </p:txBody>
      </p:sp>
      <p:sp>
        <p:nvSpPr>
          <p:cNvPr id="423" name="Google Shape;423;p46"/>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pic>
        <p:nvPicPr>
          <p:cNvPr id="424" name="Google Shape;424;p46" descr="Interactive Table Button"/>
          <p:cNvPicPr preferRelativeResize="0"/>
          <p:nvPr/>
        </p:nvPicPr>
        <p:blipFill rotWithShape="1">
          <a:blip r:embed="rId6">
            <a:alphaModFix/>
          </a:blip>
          <a:srcRect/>
          <a:stretch/>
        </p:blipFill>
        <p:spPr>
          <a:xfrm>
            <a:off x="2954337" y="5518150"/>
            <a:ext cx="4589462" cy="1416050"/>
          </a:xfrm>
          <a:prstGeom prst="rect">
            <a:avLst/>
          </a:prstGeom>
          <a:noFill/>
          <a:ln>
            <a:noFill/>
          </a:ln>
        </p:spPr>
      </p:pic>
      <p:sp>
        <p:nvSpPr>
          <p:cNvPr id="425" name="Google Shape;425;p46"/>
          <p:cNvSpPr txBox="1"/>
          <p:nvPr/>
        </p:nvSpPr>
        <p:spPr>
          <a:xfrm>
            <a:off x="5283200" y="5695950"/>
            <a:ext cx="2233612" cy="835025"/>
          </a:xfrm>
          <a:prstGeom prst="rect">
            <a:avLst/>
          </a:prstGeom>
          <a:noFill/>
          <a:ln>
            <a:noFill/>
          </a:ln>
        </p:spPr>
        <p:txBody>
          <a:bodyPr spcFirstLastPara="1" wrap="square" lIns="100925" tIns="50475" rIns="100925" bIns="50475" anchor="t" anchorCtr="0">
            <a:spAutoFit/>
          </a:bodyPr>
          <a:lstStyle/>
          <a:p>
            <a:pPr marL="0" marR="0" lvl="0" indent="0" algn="l" rtl="0">
              <a:lnSpc>
                <a:spcPct val="100000"/>
              </a:lnSpc>
              <a:spcBef>
                <a:spcPts val="0"/>
              </a:spcBef>
              <a:spcAft>
                <a:spcPts val="0"/>
              </a:spcAft>
              <a:buClr>
                <a:srgbClr val="A6000D"/>
              </a:buClr>
              <a:buSzPts val="1600"/>
              <a:buFont typeface="Arial"/>
              <a:buNone/>
            </a:pPr>
            <a:r>
              <a:rPr lang="en-US" sz="1600" b="1" i="0" u="none" strike="noStrike" cap="none">
                <a:solidFill>
                  <a:srgbClr val="A6000D"/>
                </a:solidFill>
                <a:latin typeface="Arial"/>
                <a:ea typeface="Arial"/>
                <a:cs typeface="Arial"/>
                <a:sym typeface="Arial"/>
              </a:rPr>
              <a:t>Summary of </a:t>
            </a:r>
            <a:br>
              <a:rPr lang="en-US" sz="1600" b="1" i="0" u="none" strike="noStrike" cap="none">
                <a:solidFill>
                  <a:srgbClr val="A6000D"/>
                </a:solidFill>
                <a:latin typeface="Arial"/>
                <a:ea typeface="Arial"/>
                <a:cs typeface="Arial"/>
                <a:sym typeface="Arial"/>
              </a:rPr>
            </a:br>
            <a:r>
              <a:rPr lang="en-US" sz="1600" b="1" i="0" u="none" strike="noStrike" cap="none">
                <a:solidFill>
                  <a:srgbClr val="A6000D"/>
                </a:solidFill>
                <a:latin typeface="Arial"/>
                <a:ea typeface="Arial"/>
                <a:cs typeface="Arial"/>
                <a:sym typeface="Arial"/>
              </a:rPr>
              <a:t>Cell Structures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6000D"/>
              </a:buClr>
              <a:buSzPts val="1600"/>
              <a:buFont typeface="Arial"/>
              <a:buNone/>
            </a:pPr>
            <a:r>
              <a:rPr lang="en-US" sz="1600" b="1" i="0" u="sng" strike="noStrike" cap="none">
                <a:solidFill>
                  <a:schemeClr val="hlink"/>
                </a:solidFill>
                <a:latin typeface="Arial"/>
                <a:ea typeface="Arial"/>
                <a:cs typeface="Arial"/>
                <a:sym typeface="Arial"/>
                <a:hlinkClick r:id="rId7"/>
              </a:rPr>
              <a:t>Part 1</a:t>
            </a:r>
            <a:r>
              <a:rPr lang="en-US" sz="1600" b="1" i="0" u="none" strike="noStrike" cap="none">
                <a:solidFill>
                  <a:srgbClr val="A6000D"/>
                </a:solidFill>
                <a:latin typeface="Arial"/>
                <a:ea typeface="Arial"/>
                <a:cs typeface="Arial"/>
                <a:sym typeface="Arial"/>
              </a:rPr>
              <a:t>Part 1  </a:t>
            </a:r>
            <a:r>
              <a:rPr lang="en-US" sz="1600" b="1" i="0" u="sng" strike="noStrike" cap="none">
                <a:solidFill>
                  <a:schemeClr val="hlink"/>
                </a:solidFill>
                <a:latin typeface="Arial"/>
                <a:ea typeface="Arial"/>
                <a:cs typeface="Arial"/>
                <a:sym typeface="Arial"/>
                <a:hlinkClick r:id="rId7"/>
              </a:rPr>
              <a:t>Part 2</a:t>
            </a:r>
            <a:r>
              <a:rPr lang="en-US" sz="1600" b="1" i="0" u="none" strike="noStrike" cap="none">
                <a:solidFill>
                  <a:srgbClr val="A6000D"/>
                </a:solidFill>
                <a:latin typeface="Arial"/>
                <a:ea typeface="Arial"/>
                <a:cs typeface="Arial"/>
                <a:sym typeface="Arial"/>
              </a:rPr>
              <a:t>Part 1  Part 2  </a:t>
            </a:r>
            <a:r>
              <a:rPr lang="en-US" sz="1600" b="1" i="0" u="sng" strike="noStrike" cap="none">
                <a:solidFill>
                  <a:schemeClr val="hlink"/>
                </a:solidFill>
                <a:latin typeface="Arial"/>
                <a:ea typeface="Arial"/>
                <a:cs typeface="Arial"/>
                <a:sym typeface="Arial"/>
                <a:hlinkClick r:id="rId7"/>
              </a:rPr>
              <a:t>Part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7"/>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
        <p:nvSpPr>
          <p:cNvPr id="432" name="Google Shape;432;p47"/>
          <p:cNvSpPr txBox="1"/>
          <p:nvPr/>
        </p:nvSpPr>
        <p:spPr>
          <a:xfrm>
            <a:off x="785812" y="1066800"/>
            <a:ext cx="87391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Arial"/>
              <a:buNone/>
            </a:pPr>
            <a:r>
              <a:rPr lang="en-US" sz="3200" b="0" i="0" u="none" strike="noStrike" cap="none">
                <a:solidFill>
                  <a:srgbClr val="A6000D"/>
                </a:solidFill>
                <a:latin typeface="Arial"/>
                <a:ea typeface="Arial"/>
                <a:cs typeface="Arial"/>
                <a:sym typeface="Arial"/>
              </a:rPr>
              <a:t>Plasma Membrane</a:t>
            </a:r>
            <a:endParaRPr sz="1400" b="0" i="0" u="none" strike="noStrike" cap="none">
              <a:solidFill>
                <a:srgbClr val="000000"/>
              </a:solidFill>
              <a:latin typeface="Arial"/>
              <a:ea typeface="Arial"/>
              <a:cs typeface="Arial"/>
              <a:sym typeface="Arial"/>
            </a:endParaRPr>
          </a:p>
        </p:txBody>
      </p:sp>
      <p:sp>
        <p:nvSpPr>
          <p:cNvPr id="433" name="Google Shape;433;p47"/>
          <p:cNvSpPr txBox="1"/>
          <p:nvPr/>
        </p:nvSpPr>
        <p:spPr>
          <a:xfrm>
            <a:off x="790575" y="1862137"/>
            <a:ext cx="7821612"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Thin, flexible boundary between the cell and its environment</a:t>
            </a:r>
            <a:endParaRPr sz="1400" b="0" i="0" u="none" strike="noStrike" cap="none">
              <a:solidFill>
                <a:srgbClr val="000000"/>
              </a:solidFill>
              <a:latin typeface="Arial"/>
              <a:ea typeface="Arial"/>
              <a:cs typeface="Arial"/>
              <a:sym typeface="Arial"/>
            </a:endParaRPr>
          </a:p>
        </p:txBody>
      </p:sp>
      <p:sp>
        <p:nvSpPr>
          <p:cNvPr id="434" name="Google Shape;434;p47"/>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7.2 The Plasma Membrane</a:t>
            </a:r>
            <a:endParaRPr sz="1400" b="0" i="0" u="none" strike="noStrike" cap="none">
              <a:solidFill>
                <a:srgbClr val="000000"/>
              </a:solidFill>
              <a:latin typeface="Arial"/>
              <a:ea typeface="Arial"/>
              <a:cs typeface="Arial"/>
              <a:sym typeface="Arial"/>
            </a:endParaRPr>
          </a:p>
        </p:txBody>
      </p:sp>
      <p:sp>
        <p:nvSpPr>
          <p:cNvPr id="435" name="Google Shape;435;p47"/>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436" name="Google Shape;436;p47"/>
          <p:cNvSpPr txBox="1"/>
          <p:nvPr/>
        </p:nvSpPr>
        <p:spPr>
          <a:xfrm>
            <a:off x="790575" y="2894012"/>
            <a:ext cx="8963025"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Allows nutrients into and wastes out of the cell</a:t>
            </a:r>
            <a:endParaRPr sz="1400" b="0" i="0" u="none" strike="noStrike" cap="none">
              <a:solidFill>
                <a:srgbClr val="000000"/>
              </a:solidFill>
              <a:latin typeface="Arial"/>
              <a:ea typeface="Arial"/>
              <a:cs typeface="Arial"/>
              <a:sym typeface="Arial"/>
            </a:endParaRPr>
          </a:p>
        </p:txBody>
      </p:sp>
      <p:sp>
        <p:nvSpPr>
          <p:cNvPr id="437" name="Google Shape;437;p47"/>
          <p:cNvSpPr txBox="1"/>
          <p:nvPr/>
        </p:nvSpPr>
        <p:spPr>
          <a:xfrm>
            <a:off x="790575" y="3438525"/>
            <a:ext cx="8582025"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Also known as the cell membrane</a:t>
            </a:r>
            <a:endParaRPr sz="1400" b="0" i="0" u="none" strike="noStrike" cap="none">
              <a:solidFill>
                <a:srgbClr val="000000"/>
              </a:solidFill>
              <a:latin typeface="Arial"/>
              <a:ea typeface="Arial"/>
              <a:cs typeface="Arial"/>
              <a:sym typeface="Arial"/>
            </a:endParaRPr>
          </a:p>
        </p:txBody>
      </p:sp>
      <p:pic>
        <p:nvPicPr>
          <p:cNvPr id="438" name="Google Shape;438;p47" descr="audio_btn"/>
          <p:cNvPicPr preferRelativeResize="0"/>
          <p:nvPr/>
        </p:nvPicPr>
        <p:blipFill rotWithShape="1">
          <a:blip r:embed="rId3">
            <a:alphaModFix/>
          </a:blip>
          <a:srcRect/>
          <a:stretch/>
        </p:blipFill>
        <p:spPr>
          <a:xfrm>
            <a:off x="4452937" y="1143000"/>
            <a:ext cx="447675" cy="461962"/>
          </a:xfrm>
          <a:prstGeom prst="rect">
            <a:avLst/>
          </a:prstGeom>
          <a:noFill/>
          <a:ln>
            <a:noFill/>
          </a:ln>
        </p:spPr>
      </p:pic>
      <p:pic>
        <p:nvPicPr>
          <p:cNvPr id="439" name="Google Shape;439;p47" descr="ch 7 im 9"/>
          <p:cNvPicPr preferRelativeResize="0"/>
          <p:nvPr/>
        </p:nvPicPr>
        <p:blipFill rotWithShape="1">
          <a:blip r:embed="rId4">
            <a:alphaModFix/>
          </a:blip>
          <a:srcRect/>
          <a:stretch/>
        </p:blipFill>
        <p:spPr>
          <a:xfrm>
            <a:off x="1752600" y="4083050"/>
            <a:ext cx="7086600" cy="3032125"/>
          </a:xfrm>
          <a:prstGeom prst="rect">
            <a:avLst/>
          </a:prstGeom>
          <a:noFill/>
          <a:ln w="38100" cap="flat" cmpd="sng">
            <a:solidFill>
              <a:srgbClr val="0000FF"/>
            </a:solidFill>
            <a:prstDash val="solid"/>
            <a:miter lim="800000"/>
            <a:headEnd type="none" w="sm" len="sm"/>
            <a:tailEnd type="none" w="sm" len="sm"/>
          </a:ln>
        </p:spPr>
      </p:pic>
      <p:sp>
        <p:nvSpPr>
          <p:cNvPr id="440" name="Google Shape;440;p47"/>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8"/>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
        <p:nvSpPr>
          <p:cNvPr id="447" name="Google Shape;447;p48"/>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SzPts val="1400"/>
              <a:buNone/>
            </a:pPr>
            <a:endParaRPr sz="4700">
              <a:solidFill>
                <a:schemeClr val="dk2"/>
              </a:solidFill>
              <a:latin typeface="Arial"/>
              <a:ea typeface="Arial"/>
              <a:cs typeface="Arial"/>
              <a:sym typeface="Arial"/>
            </a:endParaRPr>
          </a:p>
        </p:txBody>
      </p:sp>
      <p:sp>
        <p:nvSpPr>
          <p:cNvPr id="448" name="Google Shape;448;p48"/>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9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Plasma Membrane</a:t>
            </a:r>
            <a:endParaRPr/>
          </a:p>
          <a:p>
            <a:pPr marL="827087" lvl="1" indent="-317499" algn="l" rtl="0">
              <a:lnSpc>
                <a:spcPct val="90000"/>
              </a:lnSpc>
              <a:spcBef>
                <a:spcPts val="640"/>
              </a:spcBef>
              <a:spcAft>
                <a:spcPts val="0"/>
              </a:spcAft>
              <a:buClr>
                <a:schemeClr val="accent1"/>
              </a:buClr>
              <a:buSzPts val="2400"/>
              <a:buFont typeface="Noto Sans Symbols"/>
              <a:buChar char="■"/>
            </a:pPr>
            <a:r>
              <a:rPr lang="en-US" sz="3200" b="1" i="0" u="none">
                <a:solidFill>
                  <a:schemeClr val="dk1"/>
                </a:solidFill>
                <a:latin typeface="Arial"/>
                <a:ea typeface="Arial"/>
                <a:cs typeface="Arial"/>
                <a:sym typeface="Arial"/>
              </a:rPr>
              <a:t>Function:  </a:t>
            </a:r>
            <a:r>
              <a:rPr lang="en-US" sz="3200" b="1" i="0" u="none">
                <a:solidFill>
                  <a:srgbClr val="0066FF"/>
                </a:solidFill>
                <a:latin typeface="Arial"/>
                <a:ea typeface="Arial"/>
                <a:cs typeface="Arial"/>
                <a:sym typeface="Arial"/>
              </a:rPr>
              <a:t>regulates what enters and leaves the cell and provides protection and support </a:t>
            </a:r>
            <a:endParaRPr/>
          </a:p>
          <a:p>
            <a:pPr marL="827087" lvl="1" indent="-317499" algn="l" rtl="0">
              <a:lnSpc>
                <a:spcPct val="90000"/>
              </a:lnSpc>
              <a:spcBef>
                <a:spcPts val="640"/>
              </a:spcBef>
              <a:spcAft>
                <a:spcPts val="0"/>
              </a:spcAft>
              <a:buClr>
                <a:schemeClr val="accent1"/>
              </a:buClr>
              <a:buSzPts val="2400"/>
              <a:buFont typeface="Noto Sans Symbols"/>
              <a:buChar char="■"/>
            </a:pPr>
            <a:r>
              <a:rPr lang="en-US" sz="3200" b="1" i="0" u="sng">
                <a:solidFill>
                  <a:schemeClr val="dk1"/>
                </a:solidFill>
                <a:latin typeface="Arial"/>
                <a:ea typeface="Arial"/>
                <a:cs typeface="Arial"/>
                <a:sym typeface="Arial"/>
              </a:rPr>
              <a:t>Structure: </a:t>
            </a:r>
            <a:r>
              <a:rPr lang="en-US" sz="3200" b="1" i="0" u="none">
                <a:solidFill>
                  <a:schemeClr val="dk1"/>
                </a:solidFill>
                <a:latin typeface="Arial"/>
                <a:ea typeface="Arial"/>
                <a:cs typeface="Arial"/>
                <a:sym typeface="Arial"/>
              </a:rPr>
              <a:t> the cell membrane is primarily a </a:t>
            </a:r>
            <a:r>
              <a:rPr lang="en-US" sz="3200" b="1" i="0" u="sng">
                <a:solidFill>
                  <a:srgbClr val="0066FF"/>
                </a:solidFill>
                <a:latin typeface="Arial"/>
                <a:ea typeface="Arial"/>
                <a:cs typeface="Arial"/>
                <a:sym typeface="Arial"/>
              </a:rPr>
              <a:t>phospholipid bilayer</a:t>
            </a:r>
            <a:r>
              <a:rPr lang="en-US" sz="3200" b="1" i="0" u="none">
                <a:solidFill>
                  <a:schemeClr val="dk1"/>
                </a:solidFill>
                <a:latin typeface="Arial"/>
                <a:ea typeface="Arial"/>
                <a:cs typeface="Arial"/>
                <a:sym typeface="Arial"/>
              </a:rPr>
              <a:t>.  Called that because it is composed of two layers of </a:t>
            </a:r>
            <a:r>
              <a:rPr lang="en-US" sz="3200" b="1" i="0" u="none">
                <a:solidFill>
                  <a:srgbClr val="0066FF"/>
                </a:solidFill>
                <a:latin typeface="Arial"/>
                <a:ea typeface="Arial"/>
                <a:cs typeface="Arial"/>
                <a:sym typeface="Arial"/>
              </a:rPr>
              <a:t>phospholipids</a:t>
            </a:r>
            <a:r>
              <a:rPr lang="en-US" sz="3200" b="1" i="0" u="none">
                <a:solidFill>
                  <a:schemeClr val="dk1"/>
                </a:solidFill>
                <a:latin typeface="Arial"/>
                <a:ea typeface="Arial"/>
                <a:cs typeface="Arial"/>
                <a:sym typeface="Arial"/>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9"/>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
        <p:nvSpPr>
          <p:cNvPr id="455" name="Google Shape;455;p49"/>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Phospholipids</a:t>
            </a:r>
            <a:endParaRPr/>
          </a:p>
        </p:txBody>
      </p:sp>
      <p:sp>
        <p:nvSpPr>
          <p:cNvPr id="456" name="Google Shape;456;p49"/>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a “regular” lipid is composed of a </a:t>
            </a:r>
            <a:r>
              <a:rPr lang="en-US" sz="3200" b="1" i="0" u="none">
                <a:solidFill>
                  <a:srgbClr val="0066FF"/>
                </a:solidFill>
                <a:latin typeface="Arial"/>
                <a:ea typeface="Arial"/>
                <a:cs typeface="Arial"/>
                <a:sym typeface="Arial"/>
              </a:rPr>
              <a:t>glycerol and three fatty acid tails.</a:t>
            </a:r>
            <a:r>
              <a:rPr lang="en-US" sz="3200" b="1" i="0" u="none">
                <a:solidFill>
                  <a:schemeClr val="dk1"/>
                </a:solidFill>
                <a:latin typeface="Arial"/>
                <a:ea typeface="Arial"/>
                <a:cs typeface="Arial"/>
                <a:sym typeface="Arial"/>
              </a:rPr>
              <a:t> </a:t>
            </a:r>
            <a:br>
              <a:rPr lang="en-US" sz="3200" b="1" i="0" u="none">
                <a:solidFill>
                  <a:schemeClr val="dk1"/>
                </a:solidFill>
                <a:latin typeface="Arial"/>
                <a:ea typeface="Arial"/>
                <a:cs typeface="Arial"/>
                <a:sym typeface="Arial"/>
              </a:rPr>
            </a:br>
            <a:endParaRPr/>
          </a:p>
          <a:p>
            <a:pPr marL="382587" lvl="0" indent="-382587" algn="l" rtl="0">
              <a:lnSpc>
                <a:spcPct val="100000"/>
              </a:lnSpc>
              <a:spcBef>
                <a:spcPts val="64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In a phospholipid one of the fatty acids is </a:t>
            </a:r>
            <a:r>
              <a:rPr lang="en-US" sz="3200" b="1" i="0" u="none">
                <a:solidFill>
                  <a:srgbClr val="0066FF"/>
                </a:solidFill>
                <a:latin typeface="Arial"/>
                <a:ea typeface="Arial"/>
                <a:cs typeface="Arial"/>
                <a:sym typeface="Arial"/>
              </a:rPr>
              <a:t>replaced with a phosphate group.</a:t>
            </a:r>
            <a:r>
              <a:rPr lang="en-US" sz="3200" b="1" i="0" u="none">
                <a:solidFill>
                  <a:schemeClr val="dk1"/>
                </a:solidFill>
                <a:latin typeface="Arial"/>
                <a:ea typeface="Arial"/>
                <a:cs typeface="Arial"/>
                <a:sym typeface="Arial"/>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0"/>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
        <p:nvSpPr>
          <p:cNvPr id="463" name="Google Shape;463;p50"/>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Phospholipids, cont.</a:t>
            </a:r>
            <a:endParaRPr/>
          </a:p>
        </p:txBody>
      </p:sp>
      <p:sp>
        <p:nvSpPr>
          <p:cNvPr id="464" name="Google Shape;464;p50"/>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9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The result is a </a:t>
            </a:r>
            <a:r>
              <a:rPr lang="en-US" sz="3200" b="1" i="0" u="none">
                <a:solidFill>
                  <a:srgbClr val="0066FF"/>
                </a:solidFill>
                <a:latin typeface="Arial"/>
                <a:ea typeface="Arial"/>
                <a:cs typeface="Arial"/>
                <a:sym typeface="Arial"/>
              </a:rPr>
              <a:t>polar (hydrophilic) phosphate head and two nonpolar (hydrophobic) tails.</a:t>
            </a:r>
            <a:r>
              <a:rPr lang="en-US" sz="3200" b="1" i="0" u="none">
                <a:solidFill>
                  <a:schemeClr val="dk1"/>
                </a:solidFill>
                <a:latin typeface="Arial"/>
                <a:ea typeface="Arial"/>
                <a:cs typeface="Arial"/>
                <a:sym typeface="Arial"/>
              </a:rPr>
              <a:t> </a:t>
            </a:r>
            <a:br>
              <a:rPr lang="en-US" sz="3200" b="1" i="0" u="none">
                <a:solidFill>
                  <a:schemeClr val="dk1"/>
                </a:solidFill>
                <a:latin typeface="Arial"/>
                <a:ea typeface="Arial"/>
                <a:cs typeface="Arial"/>
                <a:sym typeface="Arial"/>
              </a:rPr>
            </a:br>
            <a:endParaRPr/>
          </a:p>
          <a:p>
            <a:pPr marL="382587" lvl="0" indent="-382587" algn="l" rtl="0">
              <a:lnSpc>
                <a:spcPct val="90000"/>
              </a:lnSpc>
              <a:spcBef>
                <a:spcPts val="64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This arrangement causes the tails to turn </a:t>
            </a:r>
            <a:r>
              <a:rPr lang="en-US" sz="3200" b="1" i="0" u="sng">
                <a:solidFill>
                  <a:srgbClr val="0066FF"/>
                </a:solidFill>
                <a:latin typeface="Arial"/>
                <a:ea typeface="Arial"/>
                <a:cs typeface="Arial"/>
                <a:sym typeface="Arial"/>
              </a:rPr>
              <a:t>inward</a:t>
            </a:r>
            <a:r>
              <a:rPr lang="en-US" sz="3200" b="1" i="0" u="none">
                <a:solidFill>
                  <a:schemeClr val="dk1"/>
                </a:solidFill>
                <a:latin typeface="Arial"/>
                <a:ea typeface="Arial"/>
                <a:cs typeface="Arial"/>
                <a:sym typeface="Arial"/>
              </a:rPr>
              <a:t> to avoid the water-based cytoplasm and fluid surrounding the cell and the heads to turn </a:t>
            </a:r>
            <a:r>
              <a:rPr lang="en-US" sz="3200" b="1" i="0" u="sng">
                <a:solidFill>
                  <a:srgbClr val="0066FF"/>
                </a:solidFill>
                <a:latin typeface="Arial"/>
                <a:ea typeface="Arial"/>
                <a:cs typeface="Arial"/>
                <a:sym typeface="Arial"/>
              </a:rPr>
              <a:t>outward </a:t>
            </a:r>
            <a:r>
              <a:rPr lang="en-US" sz="3200" b="1" i="0" u="none">
                <a:solidFill>
                  <a:schemeClr val="dk1"/>
                </a:solidFill>
                <a:latin typeface="Arial"/>
                <a:ea typeface="Arial"/>
                <a:cs typeface="Arial"/>
                <a:sym typeface="Arial"/>
              </a:rPr>
              <a:t>toward the water.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1"/>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
        <p:nvSpPr>
          <p:cNvPr id="471" name="Google Shape;471;p51"/>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Not just phospholipids…</a:t>
            </a:r>
            <a:endParaRPr/>
          </a:p>
        </p:txBody>
      </p:sp>
      <p:sp>
        <p:nvSpPr>
          <p:cNvPr id="472" name="Google Shape;472;p51"/>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 In addition, the membrane has </a:t>
            </a:r>
            <a:r>
              <a:rPr lang="en-US" sz="3200" b="1" i="0" u="sng">
                <a:solidFill>
                  <a:srgbClr val="0066FF"/>
                </a:solidFill>
                <a:latin typeface="Arial"/>
                <a:ea typeface="Arial"/>
                <a:cs typeface="Arial"/>
                <a:sym typeface="Arial"/>
              </a:rPr>
              <a:t>protein molecules</a:t>
            </a:r>
            <a:r>
              <a:rPr lang="en-US" sz="3200" b="1" i="0" u="none">
                <a:solidFill>
                  <a:schemeClr val="dk1"/>
                </a:solidFill>
                <a:latin typeface="Arial"/>
                <a:ea typeface="Arial"/>
                <a:cs typeface="Arial"/>
                <a:sym typeface="Arial"/>
              </a:rPr>
              <a:t> dispersed throughout the membrane.  The function of these proteins is to </a:t>
            </a:r>
            <a:r>
              <a:rPr lang="en-US" sz="3200" b="1" i="0" u="none">
                <a:solidFill>
                  <a:srgbClr val="0066FF"/>
                </a:solidFill>
                <a:latin typeface="Arial"/>
                <a:ea typeface="Arial"/>
                <a:cs typeface="Arial"/>
                <a:sym typeface="Arial"/>
              </a:rPr>
              <a:t>serve as channels and pumps which help move substances across the membrane that cannot pass directly across it.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26" name="Google Shape;126;p16"/>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127" name="Google Shape;127;p16"/>
          <p:cNvSpPr txBox="1"/>
          <p:nvPr/>
        </p:nvSpPr>
        <p:spPr>
          <a:xfrm>
            <a:off x="5605462" y="1547812"/>
            <a:ext cx="4016375"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003366"/>
              </a:buClr>
              <a:buSzPts val="3200"/>
              <a:buFont typeface="Arial"/>
              <a:buNone/>
            </a:pPr>
            <a:r>
              <a:rPr lang="en-US" sz="3200" b="0" i="0" u="none" strike="noStrike" cap="none">
                <a:solidFill>
                  <a:srgbClr val="003366"/>
                </a:solidFill>
                <a:latin typeface="Arial"/>
                <a:ea typeface="Arial"/>
                <a:cs typeface="Arial"/>
                <a:sym typeface="Arial"/>
              </a:rPr>
              <a:t>Light Microscope</a:t>
            </a:r>
            <a:endParaRPr sz="1400" b="0" i="0" u="none" strike="noStrike" cap="none">
              <a:solidFill>
                <a:srgbClr val="000000"/>
              </a:solidFill>
              <a:latin typeface="Arial"/>
              <a:ea typeface="Arial"/>
              <a:cs typeface="Arial"/>
              <a:sym typeface="Arial"/>
            </a:endParaRPr>
          </a:p>
        </p:txBody>
      </p:sp>
      <p:sp>
        <p:nvSpPr>
          <p:cNvPr id="128" name="Google Shape;128;p16"/>
          <p:cNvSpPr txBox="1"/>
          <p:nvPr/>
        </p:nvSpPr>
        <p:spPr>
          <a:xfrm>
            <a:off x="5610225" y="2244725"/>
            <a:ext cx="4238625" cy="2051050"/>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Utilizes a series of </a:t>
            </a:r>
            <a:r>
              <a:rPr lang="en-US" sz="3200" b="0" i="0" u="none" strike="noStrike" cap="none">
                <a:solidFill>
                  <a:srgbClr val="0000FF"/>
                </a:solidFill>
                <a:latin typeface="Arial"/>
                <a:ea typeface="Arial"/>
                <a:cs typeface="Arial"/>
                <a:sym typeface="Arial"/>
              </a:rPr>
              <a:t>glass lenses</a:t>
            </a:r>
            <a:r>
              <a:rPr lang="en-US" sz="3200" b="0" i="0" u="none" strike="noStrike" cap="none">
                <a:solidFill>
                  <a:schemeClr val="dk1"/>
                </a:solidFill>
                <a:latin typeface="Arial"/>
                <a:ea typeface="Arial"/>
                <a:cs typeface="Arial"/>
                <a:sym typeface="Arial"/>
              </a:rPr>
              <a:t> and visible light to magnify an image</a:t>
            </a:r>
            <a:endParaRPr sz="1400" b="0" i="0" u="none" strike="noStrike" cap="none">
              <a:solidFill>
                <a:srgbClr val="000000"/>
              </a:solidFill>
              <a:latin typeface="Arial"/>
              <a:ea typeface="Arial"/>
              <a:cs typeface="Arial"/>
              <a:sym typeface="Arial"/>
            </a:endParaRPr>
          </a:p>
        </p:txBody>
      </p:sp>
      <p:sp>
        <p:nvSpPr>
          <p:cNvPr id="129" name="Google Shape;129;p16"/>
          <p:cNvSpPr txBox="1"/>
          <p:nvPr/>
        </p:nvSpPr>
        <p:spPr>
          <a:xfrm>
            <a:off x="5610225" y="4418012"/>
            <a:ext cx="4086225" cy="156527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Magnifies images </a:t>
            </a:r>
            <a:r>
              <a:rPr lang="en-US" sz="3200" b="0" i="0" u="none" strike="noStrike" cap="none">
                <a:solidFill>
                  <a:srgbClr val="0000FF"/>
                </a:solidFill>
                <a:latin typeface="Arial"/>
                <a:ea typeface="Arial"/>
                <a:cs typeface="Arial"/>
                <a:sym typeface="Arial"/>
              </a:rPr>
              <a:t>up to 1,000 times</a:t>
            </a:r>
            <a:r>
              <a:rPr lang="en-US" sz="3200" b="0" i="0" u="none" strike="noStrike" cap="none">
                <a:solidFill>
                  <a:schemeClr val="dk1"/>
                </a:solidFill>
                <a:latin typeface="Arial"/>
                <a:ea typeface="Arial"/>
                <a:cs typeface="Arial"/>
                <a:sym typeface="Arial"/>
              </a:rPr>
              <a:t> the actual size</a:t>
            </a:r>
            <a:endParaRPr sz="1400" b="0" i="0" u="none" strike="noStrike" cap="none">
              <a:solidFill>
                <a:srgbClr val="000000"/>
              </a:solidFill>
              <a:latin typeface="Arial"/>
              <a:ea typeface="Arial"/>
              <a:cs typeface="Arial"/>
              <a:sym typeface="Arial"/>
            </a:endParaRPr>
          </a:p>
        </p:txBody>
      </p:sp>
      <p:pic>
        <p:nvPicPr>
          <p:cNvPr id="130" name="Google Shape;130;p16" descr="ch 7 im 5 microscope"/>
          <p:cNvPicPr preferRelativeResize="0"/>
          <p:nvPr/>
        </p:nvPicPr>
        <p:blipFill rotWithShape="1">
          <a:blip r:embed="rId3">
            <a:alphaModFix/>
          </a:blip>
          <a:srcRect/>
          <a:stretch/>
        </p:blipFill>
        <p:spPr>
          <a:xfrm>
            <a:off x="1143000" y="1343025"/>
            <a:ext cx="3733800" cy="4953000"/>
          </a:xfrm>
          <a:prstGeom prst="rect">
            <a:avLst/>
          </a:prstGeom>
          <a:noFill/>
          <a:ln>
            <a:noFill/>
          </a:ln>
        </p:spPr>
      </p:pic>
      <p:sp>
        <p:nvSpPr>
          <p:cNvPr id="131" name="Google Shape;131;p16"/>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7.1 Cell Discovery and Theory</a:t>
            </a:r>
            <a:endParaRPr sz="1400" b="0" i="0" u="none" strike="noStrike" cap="none">
              <a:solidFill>
                <a:srgbClr val="000000"/>
              </a:solidFill>
              <a:latin typeface="Arial"/>
              <a:ea typeface="Arial"/>
              <a:cs typeface="Arial"/>
              <a:sym typeface="Arial"/>
            </a:endParaRPr>
          </a:p>
        </p:txBody>
      </p:sp>
      <p:sp>
        <p:nvSpPr>
          <p:cNvPr id="132" name="Google Shape;132;p16"/>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2"/>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
        <p:nvSpPr>
          <p:cNvPr id="479" name="Google Shape;479;p52"/>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Not just phospholipids….</a:t>
            </a:r>
            <a:endParaRPr/>
          </a:p>
        </p:txBody>
      </p:sp>
      <p:sp>
        <p:nvSpPr>
          <p:cNvPr id="480" name="Google Shape;480;p52"/>
          <p:cNvSpPr txBox="1">
            <a:spLocks noGrp="1"/>
          </p:cNvSpPr>
          <p:nvPr>
            <p:ph type="body" idx="1"/>
          </p:nvPr>
        </p:nvSpPr>
        <p:spPr>
          <a:xfrm>
            <a:off x="1050925" y="1720850"/>
            <a:ext cx="7762875"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Other proteins have chains of </a:t>
            </a:r>
            <a:r>
              <a:rPr lang="en-US" sz="3200" b="1" i="0" u="none">
                <a:solidFill>
                  <a:srgbClr val="0000FF"/>
                </a:solidFill>
                <a:latin typeface="Arial"/>
                <a:ea typeface="Arial"/>
                <a:cs typeface="Arial"/>
                <a:sym typeface="Arial"/>
              </a:rPr>
              <a:t>carbohydrates</a:t>
            </a:r>
            <a:r>
              <a:rPr lang="en-US" sz="3200" b="1" i="0" u="none">
                <a:solidFill>
                  <a:schemeClr val="dk1"/>
                </a:solidFill>
                <a:latin typeface="Arial"/>
                <a:ea typeface="Arial"/>
                <a:cs typeface="Arial"/>
                <a:sym typeface="Arial"/>
              </a:rPr>
              <a:t> attached to them (glycoproteins) which function in </a:t>
            </a:r>
            <a:r>
              <a:rPr lang="en-US" sz="3200" b="1" i="0" u="none">
                <a:solidFill>
                  <a:srgbClr val="0066FF"/>
                </a:solidFill>
                <a:latin typeface="Arial"/>
                <a:ea typeface="Arial"/>
                <a:cs typeface="Arial"/>
                <a:sym typeface="Arial"/>
              </a:rPr>
              <a:t>cell to cell recognition. </a:t>
            </a:r>
            <a:endParaRPr/>
          </a:p>
          <a:p>
            <a:pPr marL="382587" lvl="0" indent="-382587" algn="l" rtl="0">
              <a:lnSpc>
                <a:spcPct val="100000"/>
              </a:lnSpc>
              <a:spcBef>
                <a:spcPts val="640"/>
              </a:spcBef>
              <a:spcAft>
                <a:spcPts val="0"/>
              </a:spcAft>
              <a:buClr>
                <a:schemeClr val="folHlink"/>
              </a:buClr>
              <a:buSzPts val="2880"/>
              <a:buFont typeface="Noto Sans Symbols"/>
              <a:buChar char="■"/>
            </a:pPr>
            <a:r>
              <a:rPr lang="en-US" sz="3200" b="1" i="0" u="none">
                <a:solidFill>
                  <a:srgbClr val="0066FF"/>
                </a:solidFill>
                <a:latin typeface="Arial"/>
                <a:ea typeface="Arial"/>
                <a:cs typeface="Arial"/>
                <a:sym typeface="Arial"/>
              </a:rPr>
              <a:t>Cholesterol </a:t>
            </a:r>
            <a:r>
              <a:rPr lang="en-US" sz="3200" b="1" i="0" u="none">
                <a:solidFill>
                  <a:schemeClr val="dk1"/>
                </a:solidFill>
                <a:latin typeface="Arial"/>
                <a:ea typeface="Arial"/>
                <a:cs typeface="Arial"/>
                <a:sym typeface="Arial"/>
              </a:rPr>
              <a:t>molecules</a:t>
            </a:r>
            <a:r>
              <a:rPr lang="en-US" sz="3200" b="1" i="0" u="none">
                <a:solidFill>
                  <a:srgbClr val="0066FF"/>
                </a:solidFill>
                <a:latin typeface="Arial"/>
                <a:ea typeface="Arial"/>
                <a:cs typeface="Arial"/>
                <a:sym typeface="Arial"/>
              </a:rPr>
              <a:t> </a:t>
            </a:r>
            <a:r>
              <a:rPr lang="en-US" sz="3200" b="1" i="0" u="none">
                <a:solidFill>
                  <a:schemeClr val="dk1"/>
                </a:solidFill>
                <a:latin typeface="Arial"/>
                <a:ea typeface="Arial"/>
                <a:cs typeface="Arial"/>
                <a:sym typeface="Arial"/>
              </a:rPr>
              <a:t>help keep the membrane “</a:t>
            </a:r>
            <a:r>
              <a:rPr lang="en-US" sz="3200" b="1" i="0" u="none">
                <a:solidFill>
                  <a:srgbClr val="0000FF"/>
                </a:solidFill>
                <a:latin typeface="Arial"/>
                <a:ea typeface="Arial"/>
                <a:cs typeface="Arial"/>
                <a:sym typeface="Arial"/>
              </a:rPr>
              <a:t>fluid</a:t>
            </a:r>
            <a:r>
              <a:rPr lang="en-US" sz="3200" b="1" i="0" u="none">
                <a:solidFill>
                  <a:schemeClr val="dk1"/>
                </a:solidFill>
                <a:latin typeface="Arial"/>
                <a:ea typeface="Arial"/>
                <a:cs typeface="Arial"/>
                <a:sym typeface="Arial"/>
              </a:rPr>
              <a:t>” or flexible.  Also </a:t>
            </a:r>
            <a:r>
              <a:rPr lang="en-US" sz="3200" b="1" i="0" u="none">
                <a:solidFill>
                  <a:srgbClr val="0000FF"/>
                </a:solidFill>
                <a:latin typeface="Arial"/>
                <a:ea typeface="Arial"/>
                <a:cs typeface="Arial"/>
                <a:sym typeface="Arial"/>
              </a:rPr>
              <a:t>prevents freezing</a:t>
            </a:r>
            <a:r>
              <a:rPr lang="en-US" sz="3200" b="1" i="0" u="none">
                <a:solidFill>
                  <a:schemeClr val="dk1"/>
                </a:solidFill>
                <a:latin typeface="Arial"/>
                <a:ea typeface="Arial"/>
                <a:cs typeface="Arial"/>
                <a:sym typeface="Arial"/>
              </a:rPr>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3"/>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
        <p:nvSpPr>
          <p:cNvPr id="487" name="Google Shape;487;p53"/>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SzPts val="1400"/>
              <a:buNone/>
            </a:pPr>
            <a:endParaRPr sz="4700">
              <a:solidFill>
                <a:schemeClr val="dk2"/>
              </a:solidFill>
              <a:latin typeface="Arial"/>
              <a:ea typeface="Arial"/>
              <a:cs typeface="Arial"/>
              <a:sym typeface="Arial"/>
            </a:endParaRPr>
          </a:p>
        </p:txBody>
      </p:sp>
      <p:pic>
        <p:nvPicPr>
          <p:cNvPr id="488" name="Google Shape;488;p53" descr="GB1-os10"/>
          <p:cNvPicPr preferRelativeResize="0">
            <a:picLocks noGrp="1"/>
          </p:cNvPicPr>
          <p:nvPr>
            <p:ph type="body" idx="1"/>
          </p:nvPr>
        </p:nvPicPr>
        <p:blipFill rotWithShape="1">
          <a:blip r:embed="rId3">
            <a:alphaModFix/>
          </a:blip>
          <a:srcRect/>
          <a:stretch/>
        </p:blipFill>
        <p:spPr>
          <a:xfrm>
            <a:off x="1371600" y="533400"/>
            <a:ext cx="8580437" cy="5959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4"/>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
        <p:nvSpPr>
          <p:cNvPr id="495" name="Google Shape;495;p54"/>
          <p:cNvSpPr txBox="1"/>
          <p:nvPr/>
        </p:nvSpPr>
        <p:spPr>
          <a:xfrm>
            <a:off x="785812" y="1066800"/>
            <a:ext cx="87391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003366"/>
              </a:buClr>
              <a:buSzPts val="3200"/>
              <a:buFont typeface="Arial"/>
              <a:buNone/>
            </a:pPr>
            <a:r>
              <a:rPr lang="en-US" sz="3200" b="0" i="0" u="none" strike="noStrike" cap="none">
                <a:solidFill>
                  <a:srgbClr val="003366"/>
                </a:solidFill>
                <a:latin typeface="Arial"/>
                <a:ea typeface="Arial"/>
                <a:cs typeface="Arial"/>
                <a:sym typeface="Arial"/>
              </a:rPr>
              <a:t>Passive Transport</a:t>
            </a:r>
            <a:endParaRPr sz="1400" b="0" i="0" u="none" strike="noStrike" cap="none">
              <a:solidFill>
                <a:srgbClr val="000000"/>
              </a:solidFill>
              <a:latin typeface="Arial"/>
              <a:ea typeface="Arial"/>
              <a:cs typeface="Arial"/>
              <a:sym typeface="Arial"/>
            </a:endParaRPr>
          </a:p>
        </p:txBody>
      </p:sp>
      <p:sp>
        <p:nvSpPr>
          <p:cNvPr id="496" name="Google Shape;496;p54"/>
          <p:cNvSpPr txBox="1"/>
          <p:nvPr/>
        </p:nvSpPr>
        <p:spPr>
          <a:xfrm>
            <a:off x="790575" y="2020887"/>
            <a:ext cx="8582025"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Movement of particles across the cell membrane without using energy</a:t>
            </a:r>
            <a:endParaRPr sz="1400" b="0" i="0" u="none" strike="noStrike" cap="none">
              <a:solidFill>
                <a:srgbClr val="000000"/>
              </a:solidFill>
              <a:latin typeface="Arial"/>
              <a:ea typeface="Arial"/>
              <a:cs typeface="Arial"/>
              <a:sym typeface="Arial"/>
            </a:endParaRPr>
          </a:p>
        </p:txBody>
      </p:sp>
      <p:sp>
        <p:nvSpPr>
          <p:cNvPr id="497" name="Google Shape;497;p54"/>
          <p:cNvSpPr txBox="1"/>
          <p:nvPr/>
        </p:nvSpPr>
        <p:spPr>
          <a:xfrm>
            <a:off x="609600" y="533400"/>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7.4 Cellular Transport  (Passive &amp; Active)</a:t>
            </a:r>
            <a:endParaRPr sz="1400" b="0" i="0" u="none" strike="noStrike" cap="none">
              <a:solidFill>
                <a:srgbClr val="000000"/>
              </a:solidFill>
              <a:latin typeface="Arial"/>
              <a:ea typeface="Arial"/>
              <a:cs typeface="Arial"/>
              <a:sym typeface="Arial"/>
            </a:endParaRPr>
          </a:p>
        </p:txBody>
      </p:sp>
      <p:sp>
        <p:nvSpPr>
          <p:cNvPr id="498" name="Google Shape;498;p54"/>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499" name="Google Shape;499;p54"/>
          <p:cNvSpPr txBox="1"/>
          <p:nvPr/>
        </p:nvSpPr>
        <p:spPr>
          <a:xfrm>
            <a:off x="790575" y="3482975"/>
            <a:ext cx="8582025"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003366"/>
              </a:buClr>
              <a:buSzPts val="3200"/>
              <a:buFont typeface="Arial"/>
              <a:buNone/>
            </a:pPr>
            <a:r>
              <a:rPr lang="en-US" sz="3200" b="0" i="0" u="none" strike="noStrike" cap="none">
                <a:solidFill>
                  <a:srgbClr val="003366"/>
                </a:solidFill>
                <a:latin typeface="Arial"/>
                <a:ea typeface="Arial"/>
                <a:cs typeface="Arial"/>
                <a:sym typeface="Arial"/>
              </a:rPr>
              <a:t>Three Modes of Passive Transport</a:t>
            </a:r>
            <a:endParaRPr sz="1400" b="0" i="0" u="none" strike="noStrike" cap="none">
              <a:solidFill>
                <a:srgbClr val="000000"/>
              </a:solidFill>
              <a:latin typeface="Arial"/>
              <a:ea typeface="Arial"/>
              <a:cs typeface="Arial"/>
              <a:sym typeface="Arial"/>
            </a:endParaRPr>
          </a:p>
        </p:txBody>
      </p:sp>
      <p:sp>
        <p:nvSpPr>
          <p:cNvPr id="500" name="Google Shape;500;p54"/>
          <p:cNvSpPr txBox="1"/>
          <p:nvPr/>
        </p:nvSpPr>
        <p:spPr>
          <a:xfrm>
            <a:off x="1296987" y="4191000"/>
            <a:ext cx="3960812"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Diffusion </a:t>
            </a:r>
            <a:endParaRPr sz="1400" b="0" i="0" u="none" strike="noStrike" cap="none">
              <a:solidFill>
                <a:srgbClr val="000000"/>
              </a:solidFill>
              <a:latin typeface="Arial"/>
              <a:ea typeface="Arial"/>
              <a:cs typeface="Arial"/>
              <a:sym typeface="Arial"/>
            </a:endParaRPr>
          </a:p>
        </p:txBody>
      </p:sp>
      <p:sp>
        <p:nvSpPr>
          <p:cNvPr id="501" name="Google Shape;501;p54"/>
          <p:cNvSpPr txBox="1"/>
          <p:nvPr/>
        </p:nvSpPr>
        <p:spPr>
          <a:xfrm>
            <a:off x="1296987" y="4725987"/>
            <a:ext cx="4265612"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Facilitated Diffusion </a:t>
            </a:r>
            <a:endParaRPr sz="1400" b="0" i="0" u="none" strike="noStrike" cap="none">
              <a:solidFill>
                <a:srgbClr val="000000"/>
              </a:solidFill>
              <a:latin typeface="Arial"/>
              <a:ea typeface="Arial"/>
              <a:cs typeface="Arial"/>
              <a:sym typeface="Arial"/>
            </a:endParaRPr>
          </a:p>
        </p:txBody>
      </p:sp>
      <p:sp>
        <p:nvSpPr>
          <p:cNvPr id="502" name="Google Shape;502;p54"/>
          <p:cNvSpPr txBox="1"/>
          <p:nvPr/>
        </p:nvSpPr>
        <p:spPr>
          <a:xfrm>
            <a:off x="1296987" y="5259387"/>
            <a:ext cx="4265612"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Osmosis</a:t>
            </a:r>
            <a:endParaRPr sz="1400" b="0" i="0" u="none" strike="noStrike" cap="none">
              <a:solidFill>
                <a:srgbClr val="000000"/>
              </a:solidFill>
              <a:latin typeface="Arial"/>
              <a:ea typeface="Arial"/>
              <a:cs typeface="Arial"/>
              <a:sym typeface="Arial"/>
            </a:endParaRPr>
          </a:p>
        </p:txBody>
      </p:sp>
      <p:sp>
        <p:nvSpPr>
          <p:cNvPr id="503" name="Google Shape;503;p54"/>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5"/>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
        <p:nvSpPr>
          <p:cNvPr id="510" name="Google Shape;510;p55"/>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Diffusion</a:t>
            </a:r>
            <a:endParaRPr/>
          </a:p>
        </p:txBody>
      </p:sp>
      <p:sp>
        <p:nvSpPr>
          <p:cNvPr id="511" name="Google Shape;511;p55"/>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the movement of substances from </a:t>
            </a:r>
            <a:r>
              <a:rPr lang="en-US" sz="3200" b="1" i="0" u="none">
                <a:solidFill>
                  <a:srgbClr val="0066FF"/>
                </a:solidFill>
                <a:latin typeface="Arial"/>
                <a:ea typeface="Arial"/>
                <a:cs typeface="Arial"/>
                <a:sym typeface="Arial"/>
              </a:rPr>
              <a:t>an area of high concentration to an area of low concentration.  (“Down the concentration gradient”)</a:t>
            </a:r>
            <a:endParaRPr/>
          </a:p>
          <a:p>
            <a:pPr marL="382587" lvl="0" indent="-382587" algn="l" rtl="0">
              <a:lnSpc>
                <a:spcPct val="100000"/>
              </a:lnSpc>
              <a:spcBef>
                <a:spcPts val="64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this process does not require the cell to use energy, therefore it is called a </a:t>
            </a:r>
            <a:r>
              <a:rPr lang="en-US" sz="3200" b="1" i="0" u="sng">
                <a:solidFill>
                  <a:srgbClr val="0066FF"/>
                </a:solidFill>
                <a:latin typeface="Arial"/>
                <a:ea typeface="Arial"/>
                <a:cs typeface="Arial"/>
                <a:sym typeface="Arial"/>
              </a:rPr>
              <a:t>passive</a:t>
            </a:r>
            <a:r>
              <a:rPr lang="en-US" sz="3200" b="1" i="0" u="none">
                <a:solidFill>
                  <a:srgbClr val="0066FF"/>
                </a:solidFill>
                <a:latin typeface="Arial"/>
                <a:ea typeface="Arial"/>
                <a:cs typeface="Arial"/>
                <a:sym typeface="Arial"/>
              </a:rPr>
              <a:t> process.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6"/>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
        <p:nvSpPr>
          <p:cNvPr id="518" name="Google Shape;518;p56"/>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Diffusion, cont.</a:t>
            </a:r>
            <a:endParaRPr/>
          </a:p>
        </p:txBody>
      </p:sp>
      <p:sp>
        <p:nvSpPr>
          <p:cNvPr id="519" name="Google Shape;519;p56"/>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Substances will continue to diffuse down the gradient until </a:t>
            </a:r>
            <a:r>
              <a:rPr lang="en-US" sz="3200" b="1" i="0" u="sng">
                <a:solidFill>
                  <a:srgbClr val="0066FF"/>
                </a:solidFill>
                <a:latin typeface="Arial"/>
                <a:ea typeface="Arial"/>
                <a:cs typeface="Arial"/>
                <a:sym typeface="Arial"/>
              </a:rPr>
              <a:t>equilibrium</a:t>
            </a:r>
            <a:r>
              <a:rPr lang="en-US" sz="3200" b="1" i="0" u="none">
                <a:solidFill>
                  <a:schemeClr val="dk1"/>
                </a:solidFill>
                <a:latin typeface="Arial"/>
                <a:ea typeface="Arial"/>
                <a:cs typeface="Arial"/>
                <a:sym typeface="Arial"/>
              </a:rPr>
              <a:t> is reached.  At that point they will continue to move back and forth in a process called </a:t>
            </a:r>
            <a:r>
              <a:rPr lang="en-US" sz="3200" b="1" i="0" u="sng">
                <a:solidFill>
                  <a:srgbClr val="0066FF"/>
                </a:solidFill>
                <a:latin typeface="Arial"/>
                <a:ea typeface="Arial"/>
                <a:cs typeface="Arial"/>
                <a:sym typeface="Arial"/>
              </a:rPr>
              <a:t>dynamic equilibrium</a:t>
            </a:r>
            <a:r>
              <a:rPr lang="en-US" sz="3200" b="1" i="0" u="none">
                <a:solidFill>
                  <a:srgbClr val="0066FF"/>
                </a:solidFill>
                <a:latin typeface="Arial"/>
                <a:ea typeface="Arial"/>
                <a:cs typeface="Arial"/>
                <a:sym typeface="Arial"/>
              </a:rPr>
              <a: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7"/>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
        <p:nvSpPr>
          <p:cNvPr id="526" name="Google Shape;526;p57"/>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Diffusion, cont.</a:t>
            </a:r>
            <a:endParaRPr/>
          </a:p>
        </p:txBody>
      </p:sp>
      <p:sp>
        <p:nvSpPr>
          <p:cNvPr id="527" name="Google Shape;527;p57"/>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Not all substances can diffuse across the membrane because the membrane is </a:t>
            </a:r>
            <a:r>
              <a:rPr lang="en-US" sz="3200" b="0" i="0" u="sng">
                <a:solidFill>
                  <a:schemeClr val="dk1"/>
                </a:solidFill>
                <a:latin typeface="Arial"/>
                <a:ea typeface="Arial"/>
                <a:cs typeface="Arial"/>
                <a:sym typeface="Arial"/>
              </a:rPr>
              <a:t>selectively permeable</a:t>
            </a:r>
            <a:r>
              <a:rPr lang="en-US" sz="3200" b="1" i="0" u="none">
                <a:solidFill>
                  <a:schemeClr val="dk1"/>
                </a:solidFill>
                <a:latin typeface="Arial"/>
                <a:ea typeface="Arial"/>
                <a:cs typeface="Arial"/>
                <a:sym typeface="Arial"/>
              </a:rPr>
              <a:t> which means that </a:t>
            </a:r>
            <a:r>
              <a:rPr lang="en-US" sz="3200" b="1" i="0" u="none">
                <a:solidFill>
                  <a:srgbClr val="0066FF"/>
                </a:solidFill>
                <a:latin typeface="Arial"/>
                <a:ea typeface="Arial"/>
                <a:cs typeface="Arial"/>
                <a:sym typeface="Arial"/>
              </a:rPr>
              <a:t>some substances can pass and others cannot.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8"/>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
        <p:nvSpPr>
          <p:cNvPr id="534" name="Google Shape;534;p58"/>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Diffusion, cont.</a:t>
            </a:r>
            <a:endParaRPr/>
          </a:p>
        </p:txBody>
      </p:sp>
      <p:sp>
        <p:nvSpPr>
          <p:cNvPr id="535" name="Google Shape;535;p58"/>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Substances that CAN diffuse across the  membrane are: </a:t>
            </a:r>
            <a:endParaRPr/>
          </a:p>
          <a:p>
            <a:pPr marL="382587" lvl="0" indent="-382587" algn="l" rtl="0">
              <a:lnSpc>
                <a:spcPct val="100000"/>
              </a:lnSpc>
              <a:spcBef>
                <a:spcPts val="640"/>
              </a:spcBef>
              <a:spcAft>
                <a:spcPts val="0"/>
              </a:spcAft>
              <a:buSzPts val="2880"/>
              <a:buNone/>
            </a:pPr>
            <a:r>
              <a:rPr lang="en-US" sz="3200" b="1" i="0" u="none">
                <a:solidFill>
                  <a:srgbClr val="0066FF"/>
                </a:solidFill>
                <a:latin typeface="Arial"/>
                <a:ea typeface="Arial"/>
                <a:cs typeface="Arial"/>
                <a:sym typeface="Arial"/>
              </a:rPr>
              <a:t>	*Small &amp; Polar</a:t>
            </a:r>
            <a:endParaRPr/>
          </a:p>
          <a:p>
            <a:pPr marL="382587" lvl="0" indent="-382587" algn="l" rtl="0">
              <a:lnSpc>
                <a:spcPct val="100000"/>
              </a:lnSpc>
              <a:spcBef>
                <a:spcPts val="640"/>
              </a:spcBef>
              <a:spcAft>
                <a:spcPts val="0"/>
              </a:spcAft>
              <a:buSzPts val="2880"/>
              <a:buNone/>
            </a:pPr>
            <a:r>
              <a:rPr lang="en-US" sz="3200" b="1" i="0" u="none">
                <a:solidFill>
                  <a:srgbClr val="0066FF"/>
                </a:solidFill>
                <a:latin typeface="Arial"/>
                <a:ea typeface="Arial"/>
                <a:cs typeface="Arial"/>
                <a:sym typeface="Arial"/>
              </a:rPr>
              <a:t>	*Nonpolar, any size</a:t>
            </a:r>
            <a:endParaRPr/>
          </a:p>
          <a:p>
            <a:pPr marL="382587" lvl="0" indent="-382587" algn="l" rtl="0">
              <a:lnSpc>
                <a:spcPct val="100000"/>
              </a:lnSpc>
              <a:spcBef>
                <a:spcPts val="640"/>
              </a:spcBef>
              <a:spcAft>
                <a:spcPts val="0"/>
              </a:spcAft>
              <a:buSzPts val="2880"/>
              <a:buNone/>
            </a:pPr>
            <a:r>
              <a:rPr lang="en-US" sz="3200" b="1" i="0" u="none">
                <a:solidFill>
                  <a:srgbClr val="0066FF"/>
                </a:solidFill>
                <a:latin typeface="Arial"/>
                <a:ea typeface="Arial"/>
                <a:cs typeface="Arial"/>
                <a:sym typeface="Arial"/>
              </a:rPr>
              <a:t>	*Noncharged elements</a:t>
            </a:r>
            <a:endParaRPr/>
          </a:p>
          <a:p>
            <a:pPr marL="382587" lvl="0" indent="-382587" algn="l" rtl="0">
              <a:lnSpc>
                <a:spcPct val="100000"/>
              </a:lnSpc>
              <a:spcBef>
                <a:spcPts val="640"/>
              </a:spcBef>
              <a:spcAft>
                <a:spcPts val="0"/>
              </a:spcAft>
              <a:buSzPts val="2880"/>
              <a:buNone/>
            </a:pPr>
            <a:r>
              <a:rPr lang="en-US" sz="3200" b="1" i="0" u="none">
                <a:solidFill>
                  <a:schemeClr val="dk1"/>
                </a:solidFill>
                <a:latin typeface="Arial"/>
                <a:ea typeface="Arial"/>
                <a:cs typeface="Arial"/>
                <a:sym typeface="Arial"/>
              </a:rPr>
              <a:t>Substances that CANNOT diffuse across the membrane are:</a:t>
            </a:r>
            <a:endParaRPr/>
          </a:p>
          <a:p>
            <a:pPr marL="382587" lvl="0" indent="-382587" algn="l" rtl="0">
              <a:lnSpc>
                <a:spcPct val="100000"/>
              </a:lnSpc>
              <a:spcBef>
                <a:spcPts val="640"/>
              </a:spcBef>
              <a:spcAft>
                <a:spcPts val="0"/>
              </a:spcAft>
              <a:buSzPts val="2880"/>
              <a:buNone/>
            </a:pPr>
            <a:r>
              <a:rPr lang="en-US" sz="3200" b="1" i="0" u="none">
                <a:solidFill>
                  <a:srgbClr val="00B0F0"/>
                </a:solidFill>
                <a:latin typeface="Arial"/>
                <a:ea typeface="Arial"/>
                <a:cs typeface="Arial"/>
                <a:sym typeface="Arial"/>
              </a:rPr>
              <a:t>	</a:t>
            </a:r>
            <a:r>
              <a:rPr lang="en-US" sz="3200" b="1" i="0" u="none">
                <a:solidFill>
                  <a:srgbClr val="0070C0"/>
                </a:solidFill>
                <a:latin typeface="Arial"/>
                <a:ea typeface="Arial"/>
                <a:cs typeface="Arial"/>
                <a:sym typeface="Arial"/>
              </a:rPr>
              <a:t>*Large &amp; Polar</a:t>
            </a:r>
            <a:endParaRPr/>
          </a:p>
          <a:p>
            <a:pPr marL="382587" lvl="0" indent="-382587" algn="l" rtl="0">
              <a:lnSpc>
                <a:spcPct val="100000"/>
              </a:lnSpc>
              <a:spcBef>
                <a:spcPts val="640"/>
              </a:spcBef>
              <a:spcAft>
                <a:spcPts val="0"/>
              </a:spcAft>
              <a:buSzPts val="2880"/>
              <a:buNone/>
            </a:pPr>
            <a:r>
              <a:rPr lang="en-US" sz="3200" b="1" i="0" u="none">
                <a:solidFill>
                  <a:srgbClr val="0070C0"/>
                </a:solidFill>
                <a:latin typeface="Arial"/>
                <a:ea typeface="Arial"/>
                <a:cs typeface="Arial"/>
                <a:sym typeface="Arial"/>
              </a:rPr>
              <a:t>	*Ions</a:t>
            </a:r>
            <a:br>
              <a:rPr lang="en-US" sz="3200" b="1" i="0" u="none">
                <a:solidFill>
                  <a:srgbClr val="0066FF"/>
                </a:solidFill>
                <a:latin typeface="Arial"/>
                <a:ea typeface="Arial"/>
                <a:cs typeface="Arial"/>
                <a:sym typeface="Arial"/>
              </a:rPr>
            </a:br>
            <a:br>
              <a:rPr lang="en-US" sz="3200" b="1" i="0" u="none">
                <a:solidFill>
                  <a:srgbClr val="0066FF"/>
                </a:solidFill>
                <a:latin typeface="Arial"/>
                <a:ea typeface="Arial"/>
                <a:cs typeface="Arial"/>
                <a:sym typeface="Arial"/>
              </a:rPr>
            </a:b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9"/>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
        <p:nvSpPr>
          <p:cNvPr id="542" name="Google Shape;542;p59"/>
          <p:cNvSpPr txBox="1"/>
          <p:nvPr/>
        </p:nvSpPr>
        <p:spPr>
          <a:xfrm>
            <a:off x="785812" y="1066800"/>
            <a:ext cx="56911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003366"/>
              </a:buClr>
              <a:buSzPts val="3200"/>
              <a:buFont typeface="Arial"/>
              <a:buNone/>
            </a:pPr>
            <a:r>
              <a:rPr lang="en-US" sz="3200" b="0" i="0" u="none" strike="noStrike" cap="none">
                <a:solidFill>
                  <a:srgbClr val="003366"/>
                </a:solidFill>
                <a:latin typeface="Arial"/>
                <a:ea typeface="Arial"/>
                <a:cs typeface="Arial"/>
                <a:sym typeface="Arial"/>
              </a:rPr>
              <a:t>Diffusion in a Cell</a:t>
            </a:r>
            <a:endParaRPr sz="1400" b="0" i="0" u="none" strike="noStrike" cap="none">
              <a:solidFill>
                <a:srgbClr val="000000"/>
              </a:solidFill>
              <a:latin typeface="Arial"/>
              <a:ea typeface="Arial"/>
              <a:cs typeface="Arial"/>
              <a:sym typeface="Arial"/>
            </a:endParaRPr>
          </a:p>
        </p:txBody>
      </p:sp>
      <p:sp>
        <p:nvSpPr>
          <p:cNvPr id="543" name="Google Shape;543;p59"/>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pic>
        <p:nvPicPr>
          <p:cNvPr id="544" name="Google Shape;544;p59" descr="s24"/>
          <p:cNvPicPr preferRelativeResize="0"/>
          <p:nvPr/>
        </p:nvPicPr>
        <p:blipFill rotWithShape="1">
          <a:blip r:embed="rId3">
            <a:alphaModFix/>
          </a:blip>
          <a:srcRect/>
          <a:stretch/>
        </p:blipFill>
        <p:spPr>
          <a:xfrm>
            <a:off x="1647825" y="2066925"/>
            <a:ext cx="7212012" cy="4249737"/>
          </a:xfrm>
          <a:prstGeom prst="rect">
            <a:avLst/>
          </a:prstGeom>
          <a:noFill/>
          <a:ln w="38100" cap="flat" cmpd="sng">
            <a:solidFill>
              <a:srgbClr val="0000FF"/>
            </a:solidFill>
            <a:prstDash val="solid"/>
            <a:miter lim="800000"/>
            <a:headEnd type="none" w="sm" len="sm"/>
            <a:tailEnd type="none" w="sm" len="sm"/>
          </a:ln>
        </p:spPr>
      </p:pic>
      <p:sp>
        <p:nvSpPr>
          <p:cNvPr id="545" name="Google Shape;545;p59"/>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7.4 Cellular Transport</a:t>
            </a:r>
            <a:endParaRPr sz="1400" b="0" i="0" u="none" strike="noStrike" cap="none">
              <a:solidFill>
                <a:srgbClr val="000000"/>
              </a:solidFill>
              <a:latin typeface="Arial"/>
              <a:ea typeface="Arial"/>
              <a:cs typeface="Arial"/>
              <a:sym typeface="Arial"/>
            </a:endParaRPr>
          </a:p>
        </p:txBody>
      </p:sp>
      <p:sp>
        <p:nvSpPr>
          <p:cNvPr id="546" name="Google Shape;546;p59"/>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0"/>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
        <p:nvSpPr>
          <p:cNvPr id="553" name="Google Shape;553;p60"/>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Osmosis</a:t>
            </a:r>
            <a:endParaRPr/>
          </a:p>
        </p:txBody>
      </p:sp>
      <p:sp>
        <p:nvSpPr>
          <p:cNvPr id="554" name="Google Shape;554;p60"/>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the diffusion of </a:t>
            </a:r>
            <a:r>
              <a:rPr lang="en-US" sz="3200" b="1" i="0" u="none">
                <a:solidFill>
                  <a:srgbClr val="0066FF"/>
                </a:solidFill>
                <a:latin typeface="Arial"/>
                <a:ea typeface="Arial"/>
                <a:cs typeface="Arial"/>
                <a:sym typeface="Arial"/>
              </a:rPr>
              <a:t>water through special openings in the membrane called </a:t>
            </a:r>
            <a:r>
              <a:rPr lang="en-US" sz="3200" b="1" i="0" u="sng">
                <a:solidFill>
                  <a:srgbClr val="0066FF"/>
                </a:solidFill>
                <a:latin typeface="Arial"/>
                <a:ea typeface="Arial"/>
                <a:cs typeface="Arial"/>
                <a:sym typeface="Arial"/>
              </a:rPr>
              <a:t>aquaporins</a:t>
            </a:r>
            <a:r>
              <a:rPr lang="en-US" sz="3200" b="1" i="0" u="none">
                <a:solidFill>
                  <a:srgbClr val="0066FF"/>
                </a:solidFill>
                <a:latin typeface="Arial"/>
                <a:ea typeface="Arial"/>
                <a:cs typeface="Arial"/>
                <a:sym typeface="Arial"/>
              </a:rPr>
              <a:t>.</a:t>
            </a:r>
            <a:endParaRPr/>
          </a:p>
          <a:p>
            <a:pPr marL="382587" lvl="0" indent="-382587" algn="l" rtl="0">
              <a:lnSpc>
                <a:spcPct val="100000"/>
              </a:lnSpc>
              <a:spcBef>
                <a:spcPts val="64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water moves from an area of </a:t>
            </a:r>
            <a:r>
              <a:rPr lang="en-US" sz="3200" b="1" i="0" u="none">
                <a:solidFill>
                  <a:srgbClr val="0066FF"/>
                </a:solidFill>
                <a:latin typeface="Arial"/>
                <a:ea typeface="Arial"/>
                <a:cs typeface="Arial"/>
                <a:sym typeface="Arial"/>
              </a:rPr>
              <a:t>higher water concentration (potential) to an area of lower water concentration (potential).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1"/>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
        <p:nvSpPr>
          <p:cNvPr id="561" name="Google Shape;561;p61"/>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Fig 7-17 Osmosis</a:t>
            </a:r>
            <a:endParaRPr/>
          </a:p>
        </p:txBody>
      </p:sp>
      <p:pic>
        <p:nvPicPr>
          <p:cNvPr id="562" name="Google Shape;562;p61"/>
          <p:cNvPicPr preferRelativeResize="0">
            <a:picLocks noGrp="1"/>
          </p:cNvPicPr>
          <p:nvPr>
            <p:ph type="body" idx="1"/>
          </p:nvPr>
        </p:nvPicPr>
        <p:blipFill rotWithShape="1">
          <a:blip r:embed="rId3">
            <a:alphaModFix/>
          </a:blip>
          <a:srcRect/>
          <a:stretch/>
        </p:blipFill>
        <p:spPr>
          <a:xfrm>
            <a:off x="1135062" y="1933575"/>
            <a:ext cx="8770937" cy="4376737"/>
          </a:xfrm>
          <a:prstGeom prst="rect">
            <a:avLst/>
          </a:prstGeom>
          <a:noFill/>
          <a:ln>
            <a:noFill/>
          </a:ln>
        </p:spPr>
      </p:pic>
      <p:sp>
        <p:nvSpPr>
          <p:cNvPr id="563" name="Google Shape;563;p61"/>
          <p:cNvSpPr txBox="1"/>
          <p:nvPr/>
        </p:nvSpPr>
        <p:spPr>
          <a:xfrm>
            <a:off x="5432425" y="6015037"/>
            <a:ext cx="1731962" cy="290512"/>
          </a:xfrm>
          <a:prstGeom prst="rect">
            <a:avLst/>
          </a:prstGeom>
          <a:noFill/>
          <a:ln>
            <a:noFill/>
          </a:ln>
        </p:spPr>
        <p:txBody>
          <a:bodyPr spcFirstLastPara="1" wrap="square" lIns="101875" tIns="50925" rIns="101875" bIns="50925" anchor="t" anchorCtr="0">
            <a:spAutoFit/>
          </a:bodyPr>
          <a:lstStyle/>
          <a:p>
            <a:pPr marL="0" marR="0" lvl="0" indent="0" algn="l" rtl="0">
              <a:lnSpc>
                <a:spcPct val="85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Sugar molecules</a:t>
            </a:r>
            <a:endParaRPr sz="1400" b="0" i="0" u="none" strike="noStrike" cap="none">
              <a:solidFill>
                <a:srgbClr val="000000"/>
              </a:solidFill>
              <a:latin typeface="Arial"/>
              <a:ea typeface="Arial"/>
              <a:cs typeface="Arial"/>
              <a:sym typeface="Arial"/>
            </a:endParaRPr>
          </a:p>
        </p:txBody>
      </p:sp>
      <p:sp>
        <p:nvSpPr>
          <p:cNvPr id="564" name="Google Shape;564;p61"/>
          <p:cNvSpPr txBox="1"/>
          <p:nvPr/>
        </p:nvSpPr>
        <p:spPr>
          <a:xfrm>
            <a:off x="6221412" y="2193925"/>
            <a:ext cx="1730375" cy="292100"/>
          </a:xfrm>
          <a:prstGeom prst="rect">
            <a:avLst/>
          </a:prstGeom>
          <a:noFill/>
          <a:ln>
            <a:noFill/>
          </a:ln>
        </p:spPr>
        <p:txBody>
          <a:bodyPr spcFirstLastPara="1" wrap="square" lIns="101875" tIns="50925" rIns="101875" bIns="50925" anchor="t" anchorCtr="0">
            <a:spAutoFit/>
          </a:bodyPr>
          <a:lstStyle/>
          <a:p>
            <a:pPr marL="0" marR="0" lvl="0" indent="0" algn="l" rtl="0">
              <a:lnSpc>
                <a:spcPct val="85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Water molecules</a:t>
            </a:r>
            <a:endParaRPr sz="1400" b="0" i="0" u="none" strike="noStrike" cap="none">
              <a:solidFill>
                <a:srgbClr val="000000"/>
              </a:solidFill>
              <a:latin typeface="Arial"/>
              <a:ea typeface="Arial"/>
              <a:cs typeface="Arial"/>
              <a:sym typeface="Arial"/>
            </a:endParaRPr>
          </a:p>
        </p:txBody>
      </p:sp>
      <p:sp>
        <p:nvSpPr>
          <p:cNvPr id="565" name="Google Shape;565;p61"/>
          <p:cNvSpPr txBox="1"/>
          <p:nvPr/>
        </p:nvSpPr>
        <p:spPr>
          <a:xfrm>
            <a:off x="1401762" y="2357437"/>
            <a:ext cx="2295525" cy="484187"/>
          </a:xfrm>
          <a:prstGeom prst="rect">
            <a:avLst/>
          </a:prstGeom>
          <a:noFill/>
          <a:ln>
            <a:noFill/>
          </a:ln>
        </p:spPr>
        <p:txBody>
          <a:bodyPr spcFirstLastPara="1" wrap="square" lIns="101875" tIns="50925" rIns="101875" bIns="50925" anchor="t" anchorCtr="0">
            <a:spAutoFit/>
          </a:bodyPr>
          <a:lstStyle/>
          <a:p>
            <a:pPr marL="0" marR="0" lvl="0" indent="0" algn="ctr" rtl="0">
              <a:lnSpc>
                <a:spcPct val="85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Higher Concentration</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of Water</a:t>
            </a:r>
            <a:endParaRPr sz="1400" b="0" i="0" u="none" strike="noStrike" cap="none">
              <a:solidFill>
                <a:srgbClr val="000000"/>
              </a:solidFill>
              <a:latin typeface="Arial"/>
              <a:ea typeface="Arial"/>
              <a:cs typeface="Arial"/>
              <a:sym typeface="Arial"/>
            </a:endParaRPr>
          </a:p>
        </p:txBody>
      </p:sp>
      <p:sp>
        <p:nvSpPr>
          <p:cNvPr id="566" name="Google Shape;566;p61"/>
          <p:cNvSpPr txBox="1"/>
          <p:nvPr/>
        </p:nvSpPr>
        <p:spPr>
          <a:xfrm>
            <a:off x="1577975" y="5527675"/>
            <a:ext cx="2247900" cy="484187"/>
          </a:xfrm>
          <a:prstGeom prst="rect">
            <a:avLst/>
          </a:prstGeom>
          <a:noFill/>
          <a:ln>
            <a:noFill/>
          </a:ln>
        </p:spPr>
        <p:txBody>
          <a:bodyPr spcFirstLastPara="1" wrap="square" lIns="101875" tIns="50925" rIns="101875" bIns="50925" anchor="t" anchorCtr="0">
            <a:spAutoFit/>
          </a:bodyPr>
          <a:lstStyle/>
          <a:p>
            <a:pPr marL="0" marR="0" lvl="0" indent="0" algn="ctr" rtl="0">
              <a:lnSpc>
                <a:spcPct val="85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Lower Concentration</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of Water</a:t>
            </a:r>
            <a:endParaRPr sz="1400" b="0" i="0" u="none" strike="noStrike" cap="none">
              <a:solidFill>
                <a:srgbClr val="000000"/>
              </a:solidFill>
              <a:latin typeface="Arial"/>
              <a:ea typeface="Arial"/>
              <a:cs typeface="Arial"/>
              <a:sym typeface="Arial"/>
            </a:endParaRPr>
          </a:p>
        </p:txBody>
      </p:sp>
      <p:sp>
        <p:nvSpPr>
          <p:cNvPr id="567" name="Google Shape;567;p61"/>
          <p:cNvSpPr txBox="1"/>
          <p:nvPr/>
        </p:nvSpPr>
        <p:spPr>
          <a:xfrm>
            <a:off x="0" y="3657600"/>
            <a:ext cx="1468437" cy="627062"/>
          </a:xfrm>
          <a:prstGeom prst="rect">
            <a:avLst/>
          </a:prstGeom>
          <a:solidFill>
            <a:schemeClr val="dk2">
              <a:alpha val="34117"/>
            </a:schemeClr>
          </a:solidFill>
          <a:ln>
            <a:noFill/>
          </a:ln>
        </p:spPr>
        <p:txBody>
          <a:bodyPr spcFirstLastPara="1" wrap="square" lIns="101875" tIns="50925" rIns="101875" bIns="50925" anchor="t" anchorCtr="0">
            <a:spAutoFit/>
          </a:bodyPr>
          <a:lstStyle/>
          <a:p>
            <a:pPr marL="0" marR="0" lvl="0" indent="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Cell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membrane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39" name="Google Shape;139;p17"/>
          <p:cNvSpPr txBox="1"/>
          <p:nvPr/>
        </p:nvSpPr>
        <p:spPr>
          <a:xfrm>
            <a:off x="785812" y="990600"/>
            <a:ext cx="87391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003366"/>
              </a:buClr>
              <a:buSzPts val="3200"/>
              <a:buFont typeface="Arial"/>
              <a:buNone/>
            </a:pPr>
            <a:r>
              <a:rPr lang="en-US" sz="3200" b="0" i="0" u="none" strike="noStrike" cap="none">
                <a:solidFill>
                  <a:srgbClr val="003366"/>
                </a:solidFill>
                <a:latin typeface="Arial"/>
                <a:ea typeface="Arial"/>
                <a:cs typeface="Arial"/>
                <a:sym typeface="Arial"/>
              </a:rPr>
              <a:t>Electron Microscopes</a:t>
            </a:r>
            <a:endParaRPr sz="1400" b="0" i="0" u="none" strike="noStrike" cap="none">
              <a:solidFill>
                <a:srgbClr val="000000"/>
              </a:solidFill>
              <a:latin typeface="Arial"/>
              <a:ea typeface="Arial"/>
              <a:cs typeface="Arial"/>
              <a:sym typeface="Arial"/>
            </a:endParaRPr>
          </a:p>
        </p:txBody>
      </p:sp>
      <p:sp>
        <p:nvSpPr>
          <p:cNvPr id="140" name="Google Shape;140;p17"/>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grpSp>
        <p:nvGrpSpPr>
          <p:cNvPr id="141" name="Google Shape;141;p17"/>
          <p:cNvGrpSpPr/>
          <p:nvPr/>
        </p:nvGrpSpPr>
        <p:grpSpPr>
          <a:xfrm>
            <a:off x="790575" y="1992312"/>
            <a:ext cx="8963025" cy="1560512"/>
            <a:chOff x="498" y="1255"/>
            <a:chExt cx="5646" cy="983"/>
          </a:xfrm>
        </p:grpSpPr>
        <p:sp>
          <p:nvSpPr>
            <p:cNvPr id="142" name="Google Shape;142;p17"/>
            <p:cNvSpPr txBox="1"/>
            <p:nvPr/>
          </p:nvSpPr>
          <p:spPr>
            <a:xfrm>
              <a:off x="498" y="1255"/>
              <a:ext cx="5646" cy="371"/>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Utilizes magnets to aim a </a:t>
              </a:r>
              <a:r>
                <a:rPr lang="en-US" sz="3200" b="0" i="0" u="none" strike="noStrike" cap="none">
                  <a:solidFill>
                    <a:srgbClr val="0000FF"/>
                  </a:solidFill>
                  <a:latin typeface="Arial"/>
                  <a:ea typeface="Arial"/>
                  <a:cs typeface="Arial"/>
                  <a:sym typeface="Arial"/>
                </a:rPr>
                <a:t>beam of electrons</a:t>
              </a:r>
              <a:r>
                <a:rPr lang="en-US" sz="3200" b="0" i="0" u="none" strike="noStrike" cap="none">
                  <a:solidFill>
                    <a:schemeClr val="dk1"/>
                  </a:solidFill>
                  <a:latin typeface="Arial"/>
                  <a:ea typeface="Arial"/>
                  <a:cs typeface="Arial"/>
                  <a:sym typeface="Arial"/>
                </a:rPr>
                <a:t> at</a:t>
              </a:r>
              <a:endParaRPr sz="1400" b="0" i="0" u="none" strike="noStrike" cap="none">
                <a:solidFill>
                  <a:srgbClr val="000000"/>
                </a:solidFill>
                <a:latin typeface="Arial"/>
                <a:ea typeface="Arial"/>
                <a:cs typeface="Arial"/>
                <a:sym typeface="Arial"/>
              </a:endParaRPr>
            </a:p>
          </p:txBody>
        </p:sp>
        <p:sp>
          <p:nvSpPr>
            <p:cNvPr id="143" name="Google Shape;143;p17"/>
            <p:cNvSpPr txBox="1"/>
            <p:nvPr/>
          </p:nvSpPr>
          <p:spPr>
            <a:xfrm>
              <a:off x="660" y="1560"/>
              <a:ext cx="2460" cy="678"/>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a cell to produce </a:t>
              </a:r>
              <a:endParaRPr sz="1400" b="0" i="0" u="none" strike="noStrike" cap="none">
                <a:solidFill>
                  <a:srgbClr val="000000"/>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an image</a:t>
              </a:r>
              <a:endParaRPr sz="1400" b="0" i="0" u="none" strike="noStrike" cap="none">
                <a:solidFill>
                  <a:srgbClr val="000000"/>
                </a:solidFill>
                <a:latin typeface="Arial"/>
                <a:ea typeface="Arial"/>
                <a:cs typeface="Arial"/>
                <a:sym typeface="Arial"/>
              </a:endParaRPr>
            </a:p>
          </p:txBody>
        </p:sp>
      </p:grpSp>
      <p:sp>
        <p:nvSpPr>
          <p:cNvPr id="144" name="Google Shape;144;p17"/>
          <p:cNvSpPr txBox="1"/>
          <p:nvPr/>
        </p:nvSpPr>
        <p:spPr>
          <a:xfrm>
            <a:off x="3543300" y="6211887"/>
            <a:ext cx="5534025" cy="434975"/>
          </a:xfrm>
          <a:prstGeom prst="rect">
            <a:avLst/>
          </a:prstGeom>
          <a:noFill/>
          <a:ln>
            <a:noFill/>
          </a:ln>
        </p:spPr>
        <p:txBody>
          <a:bodyPr spcFirstLastPara="1" wrap="square" lIns="101400" tIns="50700" rIns="101400" bIns="50700" anchor="t" anchorCtr="0">
            <a:sp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Microscopy Links </a:t>
            </a:r>
            <a:r>
              <a:rPr lang="en-US" sz="2200" b="1" i="0" u="sng" strike="noStrike" cap="none">
                <a:solidFill>
                  <a:schemeClr val="hlink"/>
                </a:solidFill>
                <a:latin typeface="Arial"/>
                <a:ea typeface="Arial"/>
                <a:cs typeface="Arial"/>
                <a:sym typeface="Arial"/>
                <a:hlinkClick r:id="rId3"/>
              </a:rPr>
              <a:t>http://biologygmh.com/</a:t>
            </a:r>
            <a:endParaRPr sz="1400" b="0" i="0" u="none" strike="noStrike" cap="none">
              <a:solidFill>
                <a:srgbClr val="000000"/>
              </a:solidFill>
              <a:latin typeface="Arial"/>
              <a:ea typeface="Arial"/>
              <a:cs typeface="Arial"/>
              <a:sym typeface="Arial"/>
            </a:endParaRPr>
          </a:p>
        </p:txBody>
      </p:sp>
      <p:pic>
        <p:nvPicPr>
          <p:cNvPr id="145" name="Google Shape;145;p17" descr="icon01_small"/>
          <p:cNvPicPr preferRelativeResize="0"/>
          <p:nvPr/>
        </p:nvPicPr>
        <p:blipFill rotWithShape="1">
          <a:blip r:embed="rId4">
            <a:alphaModFix/>
          </a:blip>
          <a:srcRect/>
          <a:stretch/>
        </p:blipFill>
        <p:spPr>
          <a:xfrm>
            <a:off x="1409700" y="5995987"/>
            <a:ext cx="2193925" cy="685800"/>
          </a:xfrm>
          <a:prstGeom prst="rect">
            <a:avLst/>
          </a:prstGeom>
          <a:noFill/>
          <a:ln>
            <a:noFill/>
          </a:ln>
        </p:spPr>
      </p:pic>
      <p:sp>
        <p:nvSpPr>
          <p:cNvPr id="146" name="Google Shape;146;p17"/>
          <p:cNvSpPr txBox="1"/>
          <p:nvPr/>
        </p:nvSpPr>
        <p:spPr>
          <a:xfrm>
            <a:off x="790575" y="3648075"/>
            <a:ext cx="3552825" cy="2051050"/>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Magnifies images </a:t>
            </a:r>
            <a:r>
              <a:rPr lang="en-US" sz="3200" b="0" i="0" u="none" strike="noStrike" cap="none">
                <a:solidFill>
                  <a:srgbClr val="0000FF"/>
                </a:solidFill>
                <a:latin typeface="Arial"/>
                <a:ea typeface="Arial"/>
                <a:cs typeface="Arial"/>
                <a:sym typeface="Arial"/>
              </a:rPr>
              <a:t>up to 500,000 times</a:t>
            </a:r>
            <a:r>
              <a:rPr lang="en-US" sz="3200" b="0" i="0" u="none" strike="noStrike" cap="none">
                <a:solidFill>
                  <a:schemeClr val="dk1"/>
                </a:solidFill>
                <a:latin typeface="Arial"/>
                <a:ea typeface="Arial"/>
                <a:cs typeface="Arial"/>
                <a:sym typeface="Arial"/>
              </a:rPr>
              <a:t> the actual size</a:t>
            </a:r>
            <a:endParaRPr sz="1400" b="0" i="0" u="none" strike="noStrike" cap="none">
              <a:solidFill>
                <a:srgbClr val="000000"/>
              </a:solidFill>
              <a:latin typeface="Arial"/>
              <a:ea typeface="Arial"/>
              <a:cs typeface="Arial"/>
              <a:sym typeface="Arial"/>
            </a:endParaRPr>
          </a:p>
        </p:txBody>
      </p:sp>
      <p:sp>
        <p:nvSpPr>
          <p:cNvPr id="147" name="Google Shape;147;p17"/>
          <p:cNvSpPr txBox="1"/>
          <p:nvPr/>
        </p:nvSpPr>
        <p:spPr>
          <a:xfrm>
            <a:off x="6124575" y="5667375"/>
            <a:ext cx="3709987" cy="376237"/>
          </a:xfrm>
          <a:prstGeom prst="rect">
            <a:avLst/>
          </a:prstGeom>
          <a:noFill/>
          <a:ln>
            <a:noFill/>
          </a:ln>
        </p:spPr>
        <p:txBody>
          <a:bodyPr spcFirstLastPara="1" wrap="square" lIns="100850" tIns="50425" rIns="100850" bIns="50425" anchor="t" anchorCtr="0">
            <a:spAutoFit/>
          </a:bodyPr>
          <a:lstStyle/>
          <a:p>
            <a:pPr marL="254000" marR="0" lvl="0" indent="-254000" algn="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9560x</a:t>
            </a:r>
            <a:endParaRPr sz="1400" b="0" i="0" u="none" strike="noStrike" cap="none">
              <a:solidFill>
                <a:srgbClr val="000000"/>
              </a:solidFill>
              <a:latin typeface="Arial"/>
              <a:ea typeface="Arial"/>
              <a:cs typeface="Arial"/>
              <a:sym typeface="Arial"/>
            </a:endParaRPr>
          </a:p>
        </p:txBody>
      </p:sp>
      <p:pic>
        <p:nvPicPr>
          <p:cNvPr id="148" name="Google Shape;148;p17" descr="ch 7 im 6 bacteria 9560x"/>
          <p:cNvPicPr preferRelativeResize="0"/>
          <p:nvPr/>
        </p:nvPicPr>
        <p:blipFill rotWithShape="1">
          <a:blip r:embed="rId5">
            <a:alphaModFix/>
          </a:blip>
          <a:srcRect/>
          <a:stretch/>
        </p:blipFill>
        <p:spPr>
          <a:xfrm>
            <a:off x="4441825" y="2540000"/>
            <a:ext cx="5411787" cy="3184525"/>
          </a:xfrm>
          <a:prstGeom prst="rect">
            <a:avLst/>
          </a:prstGeom>
          <a:noFill/>
          <a:ln>
            <a:noFill/>
          </a:ln>
        </p:spPr>
      </p:pic>
      <p:sp>
        <p:nvSpPr>
          <p:cNvPr id="149" name="Google Shape;149;p17"/>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7.1 Cell Discovery and Theory</a:t>
            </a:r>
            <a:endParaRPr sz="1400" b="0" i="0" u="none" strike="noStrike" cap="none">
              <a:solidFill>
                <a:srgbClr val="000000"/>
              </a:solidFill>
              <a:latin typeface="Arial"/>
              <a:ea typeface="Arial"/>
              <a:cs typeface="Arial"/>
              <a:sym typeface="Arial"/>
            </a:endParaRPr>
          </a:p>
        </p:txBody>
      </p:sp>
      <p:sp>
        <p:nvSpPr>
          <p:cNvPr id="150" name="Google Shape;150;p17"/>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2"/>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
        <p:nvSpPr>
          <p:cNvPr id="574" name="Google Shape;574;p62"/>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Osmosis, cont.</a:t>
            </a:r>
            <a:endParaRPr/>
          </a:p>
        </p:txBody>
      </p:sp>
      <p:sp>
        <p:nvSpPr>
          <p:cNvPr id="575" name="Google Shape;575;p62"/>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609600" lvl="0" indent="-609600" algn="l" rtl="0">
              <a:lnSpc>
                <a:spcPct val="80000"/>
              </a:lnSpc>
              <a:spcBef>
                <a:spcPts val="0"/>
              </a:spcBef>
              <a:spcAft>
                <a:spcPts val="0"/>
              </a:spcAft>
              <a:buClr>
                <a:schemeClr val="folHlink"/>
              </a:buClr>
              <a:buSzPts val="2520"/>
              <a:buFont typeface="Noto Sans Symbols"/>
              <a:buChar char="■"/>
            </a:pPr>
            <a:r>
              <a:rPr lang="en-US" sz="2800" b="1" i="0" u="none">
                <a:solidFill>
                  <a:schemeClr val="dk1"/>
                </a:solidFill>
                <a:latin typeface="Arial"/>
                <a:ea typeface="Arial"/>
                <a:cs typeface="Arial"/>
                <a:sym typeface="Arial"/>
              </a:rPr>
              <a:t>The higher the overall SOLUTE concentration the lower the water concentration. </a:t>
            </a:r>
            <a:endParaRPr/>
          </a:p>
          <a:p>
            <a:pPr marL="1066800" lvl="1" indent="-609600" algn="l" rtl="0">
              <a:lnSpc>
                <a:spcPct val="80000"/>
              </a:lnSpc>
              <a:spcBef>
                <a:spcPts val="560"/>
              </a:spcBef>
              <a:spcAft>
                <a:spcPts val="0"/>
              </a:spcAft>
              <a:buSzPts val="2100"/>
              <a:buNone/>
            </a:pPr>
            <a:br>
              <a:rPr lang="en-US" sz="2800" b="1" i="0" u="none">
                <a:solidFill>
                  <a:schemeClr val="dk1"/>
                </a:solidFill>
                <a:latin typeface="Arial"/>
                <a:ea typeface="Arial"/>
                <a:cs typeface="Arial"/>
                <a:sym typeface="Arial"/>
              </a:rPr>
            </a:br>
            <a:r>
              <a:rPr lang="en-US" sz="2800" b="1" i="0" u="none">
                <a:solidFill>
                  <a:schemeClr val="dk1"/>
                </a:solidFill>
                <a:latin typeface="Arial"/>
                <a:ea typeface="Arial"/>
                <a:cs typeface="Arial"/>
                <a:sym typeface="Arial"/>
              </a:rPr>
              <a:t>3 osmotic states:</a:t>
            </a:r>
            <a:br>
              <a:rPr lang="en-US" sz="2800" b="1" i="0" u="none">
                <a:solidFill>
                  <a:schemeClr val="dk1"/>
                </a:solidFill>
                <a:latin typeface="Arial"/>
                <a:ea typeface="Arial"/>
                <a:cs typeface="Arial"/>
                <a:sym typeface="Arial"/>
              </a:rPr>
            </a:br>
            <a:endParaRPr sz="2800" b="0" i="0" u="sng">
              <a:solidFill>
                <a:schemeClr val="dk1"/>
              </a:solidFill>
              <a:latin typeface="Arial"/>
              <a:ea typeface="Arial"/>
              <a:cs typeface="Arial"/>
              <a:sym typeface="Arial"/>
            </a:endParaRPr>
          </a:p>
          <a:p>
            <a:pPr marL="1066800" lvl="1" indent="-609600" algn="l" rtl="0">
              <a:lnSpc>
                <a:spcPct val="80000"/>
              </a:lnSpc>
              <a:spcBef>
                <a:spcPts val="560"/>
              </a:spcBef>
              <a:spcAft>
                <a:spcPts val="0"/>
              </a:spcAft>
              <a:buClr>
                <a:schemeClr val="accent1"/>
              </a:buClr>
              <a:buSzPts val="2240"/>
              <a:buAutoNum type="arabicPeriod"/>
            </a:pPr>
            <a:r>
              <a:rPr lang="en-US" sz="2800" b="0" i="0" u="sng">
                <a:solidFill>
                  <a:schemeClr val="dk1"/>
                </a:solidFill>
                <a:latin typeface="Arial"/>
                <a:ea typeface="Arial"/>
                <a:cs typeface="Arial"/>
                <a:sym typeface="Arial"/>
              </a:rPr>
              <a:t>isotonic</a:t>
            </a:r>
            <a:r>
              <a:rPr lang="en-US" sz="2800" b="1" i="0" u="none">
                <a:solidFill>
                  <a:schemeClr val="dk1"/>
                </a:solidFill>
                <a:latin typeface="Arial"/>
                <a:ea typeface="Arial"/>
                <a:cs typeface="Arial"/>
                <a:sym typeface="Arial"/>
              </a:rPr>
              <a:t>: when water/solute concentration is </a:t>
            </a:r>
            <a:r>
              <a:rPr lang="en-US" sz="2800" b="1" i="0" u="none">
                <a:solidFill>
                  <a:srgbClr val="0066FF"/>
                </a:solidFill>
                <a:latin typeface="Arial"/>
                <a:ea typeface="Arial"/>
                <a:cs typeface="Arial"/>
                <a:sym typeface="Arial"/>
              </a:rPr>
              <a:t>equal on both sides of the membrane.</a:t>
            </a:r>
            <a:endParaRPr/>
          </a:p>
          <a:p>
            <a:pPr marL="1524000" lvl="2" indent="-609600" algn="l" rtl="0">
              <a:lnSpc>
                <a:spcPct val="80000"/>
              </a:lnSpc>
              <a:spcBef>
                <a:spcPts val="560"/>
              </a:spcBef>
              <a:spcAft>
                <a:spcPts val="0"/>
              </a:spcAft>
              <a:buSzPts val="1540"/>
              <a:buNone/>
            </a:pPr>
            <a:r>
              <a:rPr lang="en-US" sz="2800" b="1" i="0" u="none">
                <a:solidFill>
                  <a:schemeClr val="dk1"/>
                </a:solidFill>
                <a:latin typeface="Arial"/>
                <a:ea typeface="Arial"/>
                <a:cs typeface="Arial"/>
                <a:sym typeface="Arial"/>
              </a:rPr>
              <a:t>	Animal cell:  </a:t>
            </a:r>
            <a:r>
              <a:rPr lang="en-US" sz="2800" b="1" i="0" u="none">
                <a:solidFill>
                  <a:srgbClr val="0066FF"/>
                </a:solidFill>
                <a:latin typeface="Arial"/>
                <a:ea typeface="Arial"/>
                <a:cs typeface="Arial"/>
                <a:sym typeface="Arial"/>
              </a:rPr>
              <a:t>preferred state</a:t>
            </a:r>
            <a:endParaRPr/>
          </a:p>
          <a:p>
            <a:pPr marL="1524000" lvl="2" indent="-609600" algn="l" rtl="0">
              <a:lnSpc>
                <a:spcPct val="80000"/>
              </a:lnSpc>
              <a:spcBef>
                <a:spcPts val="560"/>
              </a:spcBef>
              <a:spcAft>
                <a:spcPts val="0"/>
              </a:spcAft>
              <a:buSzPts val="1540"/>
              <a:buNone/>
            </a:pPr>
            <a:r>
              <a:rPr lang="en-US" sz="2800" b="1" i="0" u="none">
                <a:solidFill>
                  <a:schemeClr val="dk1"/>
                </a:solidFill>
                <a:latin typeface="Arial"/>
                <a:ea typeface="Arial"/>
                <a:cs typeface="Arial"/>
                <a:sym typeface="Arial"/>
              </a:rPr>
              <a:t>	Plant cell: </a:t>
            </a:r>
            <a:r>
              <a:rPr lang="en-US" sz="2800" b="1" i="0" u="none">
                <a:solidFill>
                  <a:srgbClr val="0066FF"/>
                </a:solidFill>
                <a:latin typeface="Arial"/>
                <a:ea typeface="Arial"/>
                <a:cs typeface="Arial"/>
                <a:sym typeface="Arial"/>
              </a:rPr>
              <a:t>causes wilting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3"/>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
        <p:nvSpPr>
          <p:cNvPr id="582" name="Google Shape;582;p63"/>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Osmosis, cont.</a:t>
            </a:r>
            <a:endParaRPr/>
          </a:p>
        </p:txBody>
      </p:sp>
      <p:sp>
        <p:nvSpPr>
          <p:cNvPr id="583" name="Google Shape;583;p63"/>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685800" lvl="0" indent="-685800" algn="l" rtl="0">
              <a:lnSpc>
                <a:spcPct val="90000"/>
              </a:lnSpc>
              <a:spcBef>
                <a:spcPts val="0"/>
              </a:spcBef>
              <a:spcAft>
                <a:spcPts val="0"/>
              </a:spcAft>
              <a:buClr>
                <a:schemeClr val="folHlink"/>
              </a:buClr>
              <a:buSzPts val="2880"/>
              <a:buAutoNum type="arabicPeriod" startAt="2"/>
            </a:pPr>
            <a:r>
              <a:rPr lang="en-US" sz="3200" b="1" i="0" u="none">
                <a:solidFill>
                  <a:schemeClr val="dk1"/>
                </a:solidFill>
                <a:latin typeface="Arial"/>
                <a:ea typeface="Arial"/>
                <a:cs typeface="Arial"/>
                <a:sym typeface="Arial"/>
              </a:rPr>
              <a:t>when the water concentration is </a:t>
            </a:r>
            <a:r>
              <a:rPr lang="en-US" sz="3200" b="1" i="0" u="none">
                <a:solidFill>
                  <a:srgbClr val="0066FF"/>
                </a:solidFill>
                <a:latin typeface="Arial"/>
                <a:ea typeface="Arial"/>
                <a:cs typeface="Arial"/>
                <a:sym typeface="Arial"/>
              </a:rPr>
              <a:t>higher on the OUTSIDE of the membrane than on the inside, causing water to move INTO the cell. (HIPPO)</a:t>
            </a:r>
            <a:endParaRPr/>
          </a:p>
          <a:p>
            <a:pPr marL="685800" lvl="0" indent="-685800" algn="l" rtl="0">
              <a:lnSpc>
                <a:spcPct val="90000"/>
              </a:lnSpc>
              <a:spcBef>
                <a:spcPts val="640"/>
              </a:spcBef>
              <a:spcAft>
                <a:spcPts val="0"/>
              </a:spcAft>
              <a:buSzPts val="2880"/>
              <a:buNone/>
            </a:pPr>
            <a:r>
              <a:rPr lang="en-US" sz="3200" b="1" i="0" u="none">
                <a:solidFill>
                  <a:schemeClr val="dk1"/>
                </a:solidFill>
                <a:latin typeface="Arial"/>
                <a:ea typeface="Arial"/>
                <a:cs typeface="Arial"/>
                <a:sym typeface="Arial"/>
              </a:rPr>
              <a:t>	Animal cell: </a:t>
            </a:r>
            <a:r>
              <a:rPr lang="en-US" sz="3200" b="1" i="0" u="none">
                <a:solidFill>
                  <a:srgbClr val="0066FF"/>
                </a:solidFill>
                <a:latin typeface="Arial"/>
                <a:ea typeface="Arial"/>
                <a:cs typeface="Arial"/>
                <a:sym typeface="Arial"/>
              </a:rPr>
              <a:t>causes the cell to burst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(lyse)</a:t>
            </a:r>
            <a:endParaRPr/>
          </a:p>
          <a:p>
            <a:pPr marL="685800" lvl="0" indent="-685800" algn="l" rtl="0">
              <a:lnSpc>
                <a:spcPct val="90000"/>
              </a:lnSpc>
              <a:spcBef>
                <a:spcPts val="640"/>
              </a:spcBef>
              <a:spcAft>
                <a:spcPts val="0"/>
              </a:spcAft>
              <a:buSzPts val="2880"/>
              <a:buNone/>
            </a:pPr>
            <a:r>
              <a:rPr lang="en-US" sz="3200" b="1" i="0" u="none">
                <a:solidFill>
                  <a:schemeClr val="dk1"/>
                </a:solidFill>
                <a:latin typeface="Arial"/>
                <a:ea typeface="Arial"/>
                <a:cs typeface="Arial"/>
                <a:sym typeface="Arial"/>
              </a:rPr>
              <a:t>	Plant cell:  </a:t>
            </a:r>
            <a:r>
              <a:rPr lang="en-US" sz="3200" b="1" i="0" u="none">
                <a:solidFill>
                  <a:srgbClr val="0066FF"/>
                </a:solidFill>
                <a:latin typeface="Arial"/>
                <a:ea typeface="Arial"/>
                <a:cs typeface="Arial"/>
                <a:sym typeface="Arial"/>
              </a:rPr>
              <a:t>preferred state, makes </a:t>
            </a:r>
            <a:br>
              <a:rPr lang="en-US" sz="3200" b="1" i="0" u="none">
                <a:solidFill>
                  <a:srgbClr val="0066FF"/>
                </a:solidFill>
                <a:latin typeface="Arial"/>
                <a:ea typeface="Arial"/>
                <a:cs typeface="Arial"/>
                <a:sym typeface="Arial"/>
              </a:rPr>
            </a:br>
            <a:r>
              <a:rPr lang="en-US" sz="3200" b="1" i="0" u="none">
                <a:solidFill>
                  <a:srgbClr val="0066FF"/>
                </a:solidFill>
                <a:latin typeface="Arial"/>
                <a:ea typeface="Arial"/>
                <a:cs typeface="Arial"/>
                <a:sym typeface="Arial"/>
              </a:rPr>
              <a:t>                things crisp (turgid)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4"/>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
        <p:nvSpPr>
          <p:cNvPr id="590" name="Google Shape;590;p64"/>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Osmosis, cont.</a:t>
            </a:r>
            <a:endParaRPr/>
          </a:p>
        </p:txBody>
      </p:sp>
      <p:sp>
        <p:nvSpPr>
          <p:cNvPr id="591" name="Google Shape;591;p64"/>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685800" lvl="0" indent="-685800" algn="l" rtl="0">
              <a:lnSpc>
                <a:spcPct val="90000"/>
              </a:lnSpc>
              <a:spcBef>
                <a:spcPts val="0"/>
              </a:spcBef>
              <a:spcAft>
                <a:spcPts val="0"/>
              </a:spcAft>
              <a:buClr>
                <a:schemeClr val="folHlink"/>
              </a:buClr>
              <a:buSzPts val="2520"/>
              <a:buAutoNum type="arabicPeriod" startAt="3"/>
            </a:pPr>
            <a:r>
              <a:rPr lang="en-US" sz="2800" b="0" i="0" u="sng">
                <a:solidFill>
                  <a:schemeClr val="dk1"/>
                </a:solidFill>
                <a:latin typeface="Arial"/>
                <a:ea typeface="Arial"/>
                <a:cs typeface="Arial"/>
                <a:sym typeface="Arial"/>
              </a:rPr>
              <a:t>hypertonic</a:t>
            </a:r>
            <a:r>
              <a:rPr lang="en-US" sz="2800" b="1" i="0" u="none">
                <a:solidFill>
                  <a:schemeClr val="dk1"/>
                </a:solidFill>
                <a:latin typeface="Arial"/>
                <a:ea typeface="Arial"/>
                <a:cs typeface="Arial"/>
                <a:sym typeface="Arial"/>
              </a:rPr>
              <a:t>: when the water concentration is </a:t>
            </a:r>
            <a:r>
              <a:rPr lang="en-US" sz="2800" b="1" i="0" u="none">
                <a:solidFill>
                  <a:srgbClr val="0066FF"/>
                </a:solidFill>
                <a:latin typeface="Arial"/>
                <a:ea typeface="Arial"/>
                <a:cs typeface="Arial"/>
                <a:sym typeface="Arial"/>
              </a:rPr>
              <a:t>higher on the INSIDE of the cell than the outside, causing water to move OUT OF the cell.</a:t>
            </a:r>
            <a:endParaRPr/>
          </a:p>
          <a:p>
            <a:pPr marL="685800" lvl="0" indent="-685800" algn="l" rtl="0">
              <a:lnSpc>
                <a:spcPct val="90000"/>
              </a:lnSpc>
              <a:spcBef>
                <a:spcPts val="560"/>
              </a:spcBef>
              <a:spcAft>
                <a:spcPts val="0"/>
              </a:spcAft>
              <a:buSzPts val="2520"/>
              <a:buNone/>
            </a:pPr>
            <a:r>
              <a:rPr lang="en-US" sz="2800" b="1" i="0" u="none">
                <a:solidFill>
                  <a:schemeClr val="dk1"/>
                </a:solidFill>
                <a:latin typeface="Arial"/>
                <a:ea typeface="Arial"/>
                <a:cs typeface="Arial"/>
                <a:sym typeface="Arial"/>
              </a:rPr>
              <a:t>		Animal cell: </a:t>
            </a:r>
            <a:r>
              <a:rPr lang="en-US" sz="2800" b="1" i="0" u="none">
                <a:solidFill>
                  <a:srgbClr val="0066FF"/>
                </a:solidFill>
                <a:latin typeface="Arial"/>
                <a:ea typeface="Arial"/>
                <a:cs typeface="Arial"/>
                <a:sym typeface="Arial"/>
              </a:rPr>
              <a:t>causes the cell to shrivel </a:t>
            </a:r>
            <a:br>
              <a:rPr lang="en-US" sz="2800" b="1" i="0" u="none">
                <a:solidFill>
                  <a:srgbClr val="0066FF"/>
                </a:solidFill>
                <a:latin typeface="Arial"/>
                <a:ea typeface="Arial"/>
                <a:cs typeface="Arial"/>
                <a:sym typeface="Arial"/>
              </a:rPr>
            </a:br>
            <a:r>
              <a:rPr lang="en-US" sz="2800" b="1" i="0" u="none">
                <a:solidFill>
                  <a:srgbClr val="0066FF"/>
                </a:solidFill>
                <a:latin typeface="Arial"/>
                <a:ea typeface="Arial"/>
                <a:cs typeface="Arial"/>
                <a:sym typeface="Arial"/>
              </a:rPr>
              <a:t>                   (creanate)</a:t>
            </a:r>
            <a:endParaRPr/>
          </a:p>
          <a:p>
            <a:pPr marL="685800" lvl="0" indent="-685800" algn="l" rtl="0">
              <a:lnSpc>
                <a:spcPct val="90000"/>
              </a:lnSpc>
              <a:spcBef>
                <a:spcPts val="560"/>
              </a:spcBef>
              <a:spcAft>
                <a:spcPts val="0"/>
              </a:spcAft>
              <a:buSzPts val="2520"/>
              <a:buNone/>
            </a:pPr>
            <a:r>
              <a:rPr lang="en-US" sz="2800" b="1" i="0" u="none">
                <a:solidFill>
                  <a:schemeClr val="dk1"/>
                </a:solidFill>
                <a:latin typeface="Arial"/>
                <a:ea typeface="Arial"/>
                <a:cs typeface="Arial"/>
                <a:sym typeface="Arial"/>
              </a:rPr>
              <a:t>		Plant cell:  </a:t>
            </a:r>
            <a:r>
              <a:rPr lang="en-US" sz="2800" b="1" i="0" u="none">
                <a:solidFill>
                  <a:srgbClr val="0066FF"/>
                </a:solidFill>
                <a:latin typeface="Arial"/>
                <a:ea typeface="Arial"/>
                <a:cs typeface="Arial"/>
                <a:sym typeface="Arial"/>
              </a:rPr>
              <a:t>causes the cell to die </a:t>
            </a:r>
            <a:br>
              <a:rPr lang="en-US" sz="2800" b="1" i="0" u="none">
                <a:solidFill>
                  <a:srgbClr val="0066FF"/>
                </a:solidFill>
                <a:latin typeface="Arial"/>
                <a:ea typeface="Arial"/>
                <a:cs typeface="Arial"/>
                <a:sym typeface="Arial"/>
              </a:rPr>
            </a:br>
            <a:r>
              <a:rPr lang="en-US" sz="2800" b="1" i="0" u="none">
                <a:solidFill>
                  <a:srgbClr val="0066FF"/>
                </a:solidFill>
                <a:latin typeface="Arial"/>
                <a:ea typeface="Arial"/>
                <a:cs typeface="Arial"/>
                <a:sym typeface="Arial"/>
              </a:rPr>
              <a:t>                  (plasmolyze) </a:t>
            </a:r>
            <a:endParaRPr/>
          </a:p>
          <a:p>
            <a:pPr marL="685800" lvl="0" indent="-685800" algn="l" rtl="0">
              <a:lnSpc>
                <a:spcPct val="90000"/>
              </a:lnSpc>
              <a:spcBef>
                <a:spcPts val="560"/>
              </a:spcBef>
              <a:spcAft>
                <a:spcPts val="0"/>
              </a:spcAft>
              <a:buSzPts val="2520"/>
              <a:buNone/>
            </a:pPr>
            <a:r>
              <a:rPr lang="en-US" sz="2800" b="1" i="0" u="none">
                <a:solidFill>
                  <a:schemeClr val="dk1"/>
                </a:solidFill>
                <a:latin typeface="Arial"/>
                <a:ea typeface="Arial"/>
                <a:cs typeface="Arial"/>
                <a:sym typeface="Arial"/>
              </a:rPr>
              <a:t>		</a:t>
            </a:r>
            <a:r>
              <a:rPr lang="en-US" sz="2800" b="1" i="0" u="none">
                <a:solidFill>
                  <a:srgbClr val="0066FF"/>
                </a:solidFill>
                <a:latin typeface="Arial"/>
                <a:ea typeface="Arial"/>
                <a:cs typeface="Arial"/>
                <a:sym typeface="Arial"/>
              </a:rPr>
              <a:t>Example:  salt on a slug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5"/>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
        <p:nvSpPr>
          <p:cNvPr id="598" name="Google Shape;598;p65"/>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3 Osmotic States of a Cell</a:t>
            </a:r>
            <a:endParaRPr/>
          </a:p>
        </p:txBody>
      </p:sp>
      <p:pic>
        <p:nvPicPr>
          <p:cNvPr id="599" name="Google Shape;599;p65" descr="tonicity1"/>
          <p:cNvPicPr preferRelativeResize="0"/>
          <p:nvPr/>
        </p:nvPicPr>
        <p:blipFill rotWithShape="1">
          <a:blip r:embed="rId3">
            <a:alphaModFix/>
          </a:blip>
          <a:srcRect/>
          <a:stretch/>
        </p:blipFill>
        <p:spPr>
          <a:xfrm>
            <a:off x="1839912" y="1828800"/>
            <a:ext cx="6659562" cy="4630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5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6"/>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
        <p:nvSpPr>
          <p:cNvPr id="606" name="Google Shape;606;p66"/>
          <p:cNvSpPr txBox="1"/>
          <p:nvPr/>
        </p:nvSpPr>
        <p:spPr>
          <a:xfrm>
            <a:off x="785812" y="1066800"/>
            <a:ext cx="56911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Arial"/>
              <a:buNone/>
            </a:pPr>
            <a:r>
              <a:rPr lang="en-US" sz="3200" b="0" i="0" u="none" strike="noStrike" cap="none">
                <a:solidFill>
                  <a:srgbClr val="A6000D"/>
                </a:solidFill>
                <a:latin typeface="Arial"/>
                <a:ea typeface="Arial"/>
                <a:cs typeface="Arial"/>
                <a:sym typeface="Arial"/>
              </a:rPr>
              <a:t>Facilitated Diffusion</a:t>
            </a:r>
            <a:endParaRPr sz="1400" b="0" i="0" u="none" strike="noStrike" cap="none">
              <a:solidFill>
                <a:srgbClr val="000000"/>
              </a:solidFill>
              <a:latin typeface="Arial"/>
              <a:ea typeface="Arial"/>
              <a:cs typeface="Arial"/>
              <a:sym typeface="Arial"/>
            </a:endParaRPr>
          </a:p>
        </p:txBody>
      </p:sp>
      <p:sp>
        <p:nvSpPr>
          <p:cNvPr id="607" name="Google Shape;607;p66"/>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608" name="Google Shape;608;p66"/>
          <p:cNvSpPr txBox="1"/>
          <p:nvPr/>
        </p:nvSpPr>
        <p:spPr>
          <a:xfrm>
            <a:off x="785812" y="2128837"/>
            <a:ext cx="8967787"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Movement of materials across the plasma membrane using proteins</a:t>
            </a:r>
            <a:endParaRPr sz="1400" b="0" i="0" u="none" strike="noStrike" cap="none">
              <a:solidFill>
                <a:srgbClr val="000000"/>
              </a:solidFill>
              <a:latin typeface="Arial"/>
              <a:ea typeface="Arial"/>
              <a:cs typeface="Arial"/>
              <a:sym typeface="Arial"/>
            </a:endParaRPr>
          </a:p>
        </p:txBody>
      </p:sp>
      <p:pic>
        <p:nvPicPr>
          <p:cNvPr id="609" name="Google Shape;609;p66" descr="audio_btn"/>
          <p:cNvPicPr preferRelativeResize="0"/>
          <p:nvPr/>
        </p:nvPicPr>
        <p:blipFill rotWithShape="1">
          <a:blip r:embed="rId3">
            <a:alphaModFix/>
          </a:blip>
          <a:srcRect/>
          <a:stretch/>
        </p:blipFill>
        <p:spPr>
          <a:xfrm>
            <a:off x="4586287" y="1143000"/>
            <a:ext cx="447675" cy="460375"/>
          </a:xfrm>
          <a:prstGeom prst="rect">
            <a:avLst/>
          </a:prstGeom>
          <a:noFill/>
          <a:ln>
            <a:noFill/>
          </a:ln>
        </p:spPr>
      </p:pic>
      <p:sp>
        <p:nvSpPr>
          <p:cNvPr id="610" name="Google Shape;610;p66"/>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7.4 Cellular Transport</a:t>
            </a:r>
            <a:endParaRPr sz="1400" b="0" i="0" u="none" strike="noStrike" cap="none">
              <a:solidFill>
                <a:srgbClr val="000000"/>
              </a:solidFill>
              <a:latin typeface="Arial"/>
              <a:ea typeface="Arial"/>
              <a:cs typeface="Arial"/>
              <a:sym typeface="Arial"/>
            </a:endParaRPr>
          </a:p>
        </p:txBody>
      </p:sp>
      <p:sp>
        <p:nvSpPr>
          <p:cNvPr id="611" name="Google Shape;611;p66"/>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67"/>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
        <p:nvSpPr>
          <p:cNvPr id="618" name="Google Shape;618;p67"/>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619" name="Google Shape;619;p67"/>
          <p:cNvSpPr txBox="1"/>
          <p:nvPr/>
        </p:nvSpPr>
        <p:spPr>
          <a:xfrm>
            <a:off x="5638800" y="1600200"/>
            <a:ext cx="3505200" cy="588962"/>
          </a:xfrm>
          <a:prstGeom prst="rect">
            <a:avLst/>
          </a:prstGeom>
          <a:noFill/>
          <a:ln>
            <a:noFill/>
          </a:ln>
        </p:spPr>
        <p:txBody>
          <a:bodyPr spcFirstLastPara="1" wrap="square" lIns="101400" tIns="50700" rIns="101400" bIns="50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Carrier Proteins</a:t>
            </a:r>
            <a:endParaRPr sz="1400" b="0" i="0" u="none" strike="noStrike" cap="none">
              <a:solidFill>
                <a:srgbClr val="000000"/>
              </a:solidFill>
              <a:latin typeface="Arial"/>
              <a:ea typeface="Arial"/>
              <a:cs typeface="Arial"/>
              <a:sym typeface="Arial"/>
            </a:endParaRPr>
          </a:p>
        </p:txBody>
      </p:sp>
      <p:sp>
        <p:nvSpPr>
          <p:cNvPr id="620" name="Google Shape;620;p67"/>
          <p:cNvSpPr txBox="1"/>
          <p:nvPr/>
        </p:nvSpPr>
        <p:spPr>
          <a:xfrm>
            <a:off x="1079500" y="1600200"/>
            <a:ext cx="3644900" cy="588962"/>
          </a:xfrm>
          <a:prstGeom prst="rect">
            <a:avLst/>
          </a:prstGeom>
          <a:noFill/>
          <a:ln>
            <a:noFill/>
          </a:ln>
        </p:spPr>
        <p:txBody>
          <a:bodyPr spcFirstLastPara="1" wrap="square" lIns="101400" tIns="50700" rIns="101400" bIns="50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Channel Proteins</a:t>
            </a:r>
            <a:endParaRPr sz="1400" b="0" i="0" u="none" strike="noStrike" cap="none">
              <a:solidFill>
                <a:srgbClr val="000000"/>
              </a:solidFill>
              <a:latin typeface="Arial"/>
              <a:ea typeface="Arial"/>
              <a:cs typeface="Arial"/>
              <a:sym typeface="Arial"/>
            </a:endParaRPr>
          </a:p>
        </p:txBody>
      </p:sp>
      <p:pic>
        <p:nvPicPr>
          <p:cNvPr id="621" name="Google Shape;621;p67" descr="s27 (i)"/>
          <p:cNvPicPr preferRelativeResize="0"/>
          <p:nvPr/>
        </p:nvPicPr>
        <p:blipFill rotWithShape="1">
          <a:blip r:embed="rId3">
            <a:alphaModFix/>
          </a:blip>
          <a:srcRect/>
          <a:stretch/>
        </p:blipFill>
        <p:spPr>
          <a:xfrm>
            <a:off x="1219200" y="2287587"/>
            <a:ext cx="3021012" cy="2616200"/>
          </a:xfrm>
          <a:prstGeom prst="rect">
            <a:avLst/>
          </a:prstGeom>
          <a:noFill/>
          <a:ln>
            <a:noFill/>
          </a:ln>
        </p:spPr>
      </p:pic>
      <p:pic>
        <p:nvPicPr>
          <p:cNvPr id="622" name="Google Shape;622;p67" descr="s27 (ii)"/>
          <p:cNvPicPr preferRelativeResize="0"/>
          <p:nvPr/>
        </p:nvPicPr>
        <p:blipFill rotWithShape="1">
          <a:blip r:embed="rId4">
            <a:alphaModFix/>
          </a:blip>
          <a:srcRect/>
          <a:stretch/>
        </p:blipFill>
        <p:spPr>
          <a:xfrm>
            <a:off x="5181600" y="2274887"/>
            <a:ext cx="4660900" cy="2616200"/>
          </a:xfrm>
          <a:prstGeom prst="rect">
            <a:avLst/>
          </a:prstGeom>
          <a:noFill/>
          <a:ln>
            <a:noFill/>
          </a:ln>
        </p:spPr>
      </p:pic>
      <p:sp>
        <p:nvSpPr>
          <p:cNvPr id="623" name="Google Shape;623;p67"/>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7.4 Cellular Transport</a:t>
            </a:r>
            <a:endParaRPr sz="1400" b="0" i="0" u="none" strike="noStrike" cap="none">
              <a:solidFill>
                <a:srgbClr val="000000"/>
              </a:solidFill>
              <a:latin typeface="Arial"/>
              <a:ea typeface="Arial"/>
              <a:cs typeface="Arial"/>
              <a:sym typeface="Arial"/>
            </a:endParaRPr>
          </a:p>
        </p:txBody>
      </p:sp>
      <p:sp>
        <p:nvSpPr>
          <p:cNvPr id="624" name="Google Shape;624;p67"/>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pic>
        <p:nvPicPr>
          <p:cNvPr id="625" name="Google Shape;625;p67" descr="Animation Button"/>
          <p:cNvPicPr preferRelativeResize="0"/>
          <p:nvPr/>
        </p:nvPicPr>
        <p:blipFill rotWithShape="1">
          <a:blip r:embed="rId5">
            <a:alphaModFix/>
          </a:blip>
          <a:srcRect/>
          <a:stretch/>
        </p:blipFill>
        <p:spPr>
          <a:xfrm>
            <a:off x="2989262" y="5135562"/>
            <a:ext cx="4506912" cy="1417637"/>
          </a:xfrm>
          <a:prstGeom prst="rect">
            <a:avLst/>
          </a:prstGeom>
          <a:noFill/>
          <a:ln>
            <a:noFill/>
          </a:ln>
        </p:spPr>
      </p:pic>
      <p:sp>
        <p:nvSpPr>
          <p:cNvPr id="626" name="Google Shape;626;p67"/>
          <p:cNvSpPr txBox="1"/>
          <p:nvPr/>
        </p:nvSpPr>
        <p:spPr>
          <a:xfrm>
            <a:off x="5334000" y="5308600"/>
            <a:ext cx="2128837" cy="835025"/>
          </a:xfrm>
          <a:prstGeom prst="rect">
            <a:avLst/>
          </a:prstGeom>
          <a:noFill/>
          <a:ln>
            <a:noFill/>
          </a:ln>
        </p:spPr>
        <p:txBody>
          <a:bodyPr spcFirstLastPara="1" wrap="square" lIns="100925" tIns="50475" rIns="100925" bIns="50475" anchor="t" anchorCtr="0">
            <a:spAutoFit/>
          </a:bodyPr>
          <a:lstStyle/>
          <a:p>
            <a:pPr marL="0" marR="0" lvl="0" indent="0" algn="l" rtl="0">
              <a:lnSpc>
                <a:spcPct val="100000"/>
              </a:lnSpc>
              <a:spcBef>
                <a:spcPts val="0"/>
              </a:spcBef>
              <a:spcAft>
                <a:spcPts val="0"/>
              </a:spcAft>
              <a:buClr>
                <a:srgbClr val="A6000D"/>
              </a:buClr>
              <a:buSzPts val="1600"/>
              <a:buFont typeface="Arial"/>
              <a:buNone/>
            </a:pPr>
            <a:r>
              <a:rPr lang="en-US" sz="1600" b="1" i="0" u="sng" strike="noStrike" cap="none">
                <a:solidFill>
                  <a:schemeClr val="hlink"/>
                </a:solidFill>
                <a:latin typeface="Arial"/>
                <a:ea typeface="Arial"/>
                <a:cs typeface="Arial"/>
                <a:sym typeface="Arial"/>
                <a:hlinkClick r:id="rId6"/>
              </a:rPr>
              <a:t>Diffusion, Channel Proteins, and Carrier Proteins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68"/>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
        <p:nvSpPr>
          <p:cNvPr id="633" name="Google Shape;633;p68"/>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Facilitated Diffusion</a:t>
            </a:r>
            <a:endParaRPr/>
          </a:p>
        </p:txBody>
      </p:sp>
      <p:sp>
        <p:nvSpPr>
          <p:cNvPr id="634" name="Google Shape;634;p68"/>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some molecules cannot diffuse directly across the membrane yet they still are able to enter, how do they do this?</a:t>
            </a:r>
            <a:br>
              <a:rPr lang="en-US" sz="3200" b="1" i="0" u="none">
                <a:solidFill>
                  <a:schemeClr val="dk1"/>
                </a:solidFill>
                <a:latin typeface="Arial"/>
                <a:ea typeface="Arial"/>
                <a:cs typeface="Arial"/>
                <a:sym typeface="Arial"/>
              </a:rPr>
            </a:br>
            <a:endParaRPr sz="3200" b="0" i="0" u="none">
              <a:solidFill>
                <a:schemeClr val="dk1"/>
              </a:solidFill>
              <a:latin typeface="Arial"/>
              <a:ea typeface="Arial"/>
              <a:cs typeface="Arial"/>
              <a:sym typeface="Arial"/>
            </a:endParaRPr>
          </a:p>
          <a:p>
            <a:pPr marL="382587" lvl="0" indent="-382587" algn="l" rtl="0">
              <a:lnSpc>
                <a:spcPct val="100000"/>
              </a:lnSpc>
              <a:spcBef>
                <a:spcPts val="64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these molecules move across transport proteins called </a:t>
            </a:r>
            <a:r>
              <a:rPr lang="en-US" sz="3200" b="1" i="0" u="sng">
                <a:solidFill>
                  <a:srgbClr val="0066FF"/>
                </a:solidFill>
                <a:latin typeface="Arial"/>
                <a:ea typeface="Arial"/>
                <a:cs typeface="Arial"/>
                <a:sym typeface="Arial"/>
              </a:rPr>
              <a:t>channel proteins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9"/>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57</a:t>
            </a:fld>
            <a:endParaRPr sz="1400" b="0" i="0" u="none" strike="noStrike" cap="none">
              <a:solidFill>
                <a:srgbClr val="000000"/>
              </a:solidFill>
              <a:latin typeface="Arial"/>
              <a:ea typeface="Arial"/>
              <a:cs typeface="Arial"/>
              <a:sym typeface="Arial"/>
            </a:endParaRPr>
          </a:p>
        </p:txBody>
      </p:sp>
      <p:sp>
        <p:nvSpPr>
          <p:cNvPr id="641" name="Google Shape;641;p69"/>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Facilitated Diffusion, cont.</a:t>
            </a:r>
            <a:endParaRPr/>
          </a:p>
        </p:txBody>
      </p:sp>
      <p:sp>
        <p:nvSpPr>
          <p:cNvPr id="642" name="Google Shape;642;p69"/>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9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This process is referred to as </a:t>
            </a:r>
            <a:r>
              <a:rPr lang="en-US" sz="3200" b="0" i="0" u="sng">
                <a:solidFill>
                  <a:schemeClr val="dk1"/>
                </a:solidFill>
                <a:latin typeface="Arial"/>
                <a:ea typeface="Arial"/>
                <a:cs typeface="Arial"/>
                <a:sym typeface="Arial"/>
              </a:rPr>
              <a:t>facilitated diffusion</a:t>
            </a:r>
            <a:r>
              <a:rPr lang="en-US" sz="3200" b="1" i="0" u="none">
                <a:solidFill>
                  <a:schemeClr val="dk1"/>
                </a:solidFill>
                <a:latin typeface="Arial"/>
                <a:ea typeface="Arial"/>
                <a:cs typeface="Arial"/>
                <a:sym typeface="Arial"/>
              </a:rPr>
              <a:t> because channel proteins </a:t>
            </a:r>
            <a:r>
              <a:rPr lang="en-US" sz="3200" b="1" i="0" u="none">
                <a:solidFill>
                  <a:srgbClr val="0066FF"/>
                </a:solidFill>
                <a:latin typeface="Arial"/>
                <a:ea typeface="Arial"/>
                <a:cs typeface="Arial"/>
                <a:sym typeface="Arial"/>
              </a:rPr>
              <a:t>facilitate or help molecules move across the membrane yet movement is still down the concentration gradient so no energy is required.</a:t>
            </a:r>
            <a:endParaRPr/>
          </a:p>
          <a:p>
            <a:pPr marL="382587" lvl="0" indent="-382587" algn="l" rtl="0">
              <a:lnSpc>
                <a:spcPct val="90000"/>
              </a:lnSpc>
              <a:spcBef>
                <a:spcPts val="64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Ex. </a:t>
            </a:r>
            <a:r>
              <a:rPr lang="en-US" sz="3200" b="1" i="0" u="none">
                <a:solidFill>
                  <a:srgbClr val="0066FF"/>
                </a:solidFill>
                <a:latin typeface="Arial"/>
                <a:ea typeface="Arial"/>
                <a:cs typeface="Arial"/>
                <a:sym typeface="Arial"/>
              </a:rPr>
              <a:t>glucose (other sugars), salts, ions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0"/>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
        <p:nvSpPr>
          <p:cNvPr id="649" name="Google Shape;649;p70"/>
          <p:cNvSpPr txBox="1"/>
          <p:nvPr/>
        </p:nvSpPr>
        <p:spPr>
          <a:xfrm>
            <a:off x="785812" y="1066800"/>
            <a:ext cx="56911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Arial"/>
              <a:buNone/>
            </a:pPr>
            <a:r>
              <a:rPr lang="en-US" sz="3200" b="0" i="0" u="none" strike="noStrike" cap="none">
                <a:solidFill>
                  <a:srgbClr val="A6000D"/>
                </a:solidFill>
                <a:latin typeface="Arial"/>
                <a:ea typeface="Arial"/>
                <a:cs typeface="Arial"/>
                <a:sym typeface="Arial"/>
              </a:rPr>
              <a:t>Active Transport</a:t>
            </a:r>
            <a:endParaRPr sz="1400" b="0" i="0" u="none" strike="noStrike" cap="none">
              <a:solidFill>
                <a:srgbClr val="000000"/>
              </a:solidFill>
              <a:latin typeface="Arial"/>
              <a:ea typeface="Arial"/>
              <a:cs typeface="Arial"/>
              <a:sym typeface="Arial"/>
            </a:endParaRPr>
          </a:p>
        </p:txBody>
      </p:sp>
      <p:sp>
        <p:nvSpPr>
          <p:cNvPr id="650" name="Google Shape;650;p70"/>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651" name="Google Shape;651;p70"/>
          <p:cNvSpPr txBox="1"/>
          <p:nvPr/>
        </p:nvSpPr>
        <p:spPr>
          <a:xfrm>
            <a:off x="785812" y="2016125"/>
            <a:ext cx="8891587"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Movement of particles across the cell membrane using energy</a:t>
            </a:r>
            <a:endParaRPr sz="1400" b="0" i="0" u="none" strike="noStrike" cap="none">
              <a:solidFill>
                <a:srgbClr val="000000"/>
              </a:solidFill>
              <a:latin typeface="Arial"/>
              <a:ea typeface="Arial"/>
              <a:cs typeface="Arial"/>
              <a:sym typeface="Arial"/>
            </a:endParaRPr>
          </a:p>
        </p:txBody>
      </p:sp>
      <p:pic>
        <p:nvPicPr>
          <p:cNvPr id="652" name="Google Shape;652;p70" descr="audio_btn"/>
          <p:cNvPicPr preferRelativeResize="0"/>
          <p:nvPr/>
        </p:nvPicPr>
        <p:blipFill rotWithShape="1">
          <a:blip r:embed="rId3">
            <a:alphaModFix/>
          </a:blip>
          <a:srcRect/>
          <a:stretch/>
        </p:blipFill>
        <p:spPr>
          <a:xfrm>
            <a:off x="4000500" y="1143000"/>
            <a:ext cx="449262" cy="461962"/>
          </a:xfrm>
          <a:prstGeom prst="rect">
            <a:avLst/>
          </a:prstGeom>
          <a:noFill/>
          <a:ln>
            <a:noFill/>
          </a:ln>
        </p:spPr>
      </p:pic>
      <p:sp>
        <p:nvSpPr>
          <p:cNvPr id="653" name="Google Shape;653;p70"/>
          <p:cNvSpPr txBox="1"/>
          <p:nvPr/>
        </p:nvSpPr>
        <p:spPr>
          <a:xfrm>
            <a:off x="1004887" y="6059487"/>
            <a:ext cx="8251825" cy="588962"/>
          </a:xfrm>
          <a:prstGeom prst="rect">
            <a:avLst/>
          </a:prstGeom>
          <a:noFill/>
          <a:ln>
            <a:noFill/>
          </a:ln>
        </p:spPr>
        <p:txBody>
          <a:bodyPr spcFirstLastPara="1" wrap="square" lIns="100850" tIns="50425" rIns="100850" bIns="50425" anchor="t" anchorCtr="0">
            <a:spAutoFit/>
          </a:bodyPr>
          <a:lstStyle/>
          <a:p>
            <a:pPr marL="254000" marR="0" lvl="0" indent="-254000" algn="ctr"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Active Transport Using Carrier Proteins</a:t>
            </a:r>
            <a:endParaRPr sz="1400" b="0" i="0" u="none" strike="noStrike" cap="none">
              <a:solidFill>
                <a:srgbClr val="000000"/>
              </a:solidFill>
              <a:latin typeface="Arial"/>
              <a:ea typeface="Arial"/>
              <a:cs typeface="Arial"/>
              <a:sym typeface="Arial"/>
            </a:endParaRPr>
          </a:p>
        </p:txBody>
      </p:sp>
      <p:pic>
        <p:nvPicPr>
          <p:cNvPr id="654" name="Google Shape;654;p70" descr="ch 7 im 33"/>
          <p:cNvPicPr preferRelativeResize="0"/>
          <p:nvPr/>
        </p:nvPicPr>
        <p:blipFill rotWithShape="1">
          <a:blip r:embed="rId4">
            <a:alphaModFix/>
          </a:blip>
          <a:srcRect/>
          <a:stretch/>
        </p:blipFill>
        <p:spPr>
          <a:xfrm>
            <a:off x="698500" y="3352800"/>
            <a:ext cx="9144000" cy="2681287"/>
          </a:xfrm>
          <a:prstGeom prst="rect">
            <a:avLst/>
          </a:prstGeom>
          <a:noFill/>
          <a:ln>
            <a:noFill/>
          </a:ln>
        </p:spPr>
      </p:pic>
      <p:sp>
        <p:nvSpPr>
          <p:cNvPr id="655" name="Google Shape;655;p70"/>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7.4 Cellular Transport</a:t>
            </a:r>
            <a:endParaRPr sz="1400" b="0" i="0" u="none" strike="noStrike" cap="none">
              <a:solidFill>
                <a:srgbClr val="000000"/>
              </a:solidFill>
              <a:latin typeface="Arial"/>
              <a:ea typeface="Arial"/>
              <a:cs typeface="Arial"/>
              <a:sym typeface="Arial"/>
            </a:endParaRPr>
          </a:p>
        </p:txBody>
      </p:sp>
      <p:sp>
        <p:nvSpPr>
          <p:cNvPr id="656" name="Google Shape;656;p70"/>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1"/>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59</a:t>
            </a:fld>
            <a:endParaRPr sz="1400" b="0" i="0" u="none" strike="noStrike" cap="none">
              <a:solidFill>
                <a:srgbClr val="000000"/>
              </a:solidFill>
              <a:latin typeface="Arial"/>
              <a:ea typeface="Arial"/>
              <a:cs typeface="Arial"/>
              <a:sym typeface="Arial"/>
            </a:endParaRPr>
          </a:p>
        </p:txBody>
      </p:sp>
      <p:sp>
        <p:nvSpPr>
          <p:cNvPr id="663" name="Google Shape;663;p71"/>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Active Transport</a:t>
            </a:r>
            <a:endParaRPr/>
          </a:p>
        </p:txBody>
      </p:sp>
      <p:sp>
        <p:nvSpPr>
          <p:cNvPr id="664" name="Google Shape;664;p71"/>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movement of substances from an area of </a:t>
            </a:r>
            <a:r>
              <a:rPr lang="en-US" sz="3200" b="1" i="0" u="none">
                <a:solidFill>
                  <a:srgbClr val="0066FF"/>
                </a:solidFill>
                <a:latin typeface="Arial"/>
                <a:ea typeface="Arial"/>
                <a:cs typeface="Arial"/>
                <a:sym typeface="Arial"/>
              </a:rPr>
              <a:t>low concentration to an area of high concentration (against the concentration gradient).  This process requires the cell to use energy.</a:t>
            </a:r>
            <a:endParaRPr/>
          </a:p>
          <a:p>
            <a:pPr marL="382587" lvl="0" indent="-382587" algn="l" rtl="0">
              <a:lnSpc>
                <a:spcPct val="100000"/>
              </a:lnSpc>
              <a:spcBef>
                <a:spcPts val="64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usually involves transport proteins that either act as </a:t>
            </a:r>
            <a:r>
              <a:rPr lang="en-US" sz="3200" b="1" i="0" u="none">
                <a:solidFill>
                  <a:srgbClr val="0066FF"/>
                </a:solidFill>
                <a:latin typeface="Arial"/>
                <a:ea typeface="Arial"/>
                <a:cs typeface="Arial"/>
                <a:sym typeface="Arial"/>
              </a:rPr>
              <a:t>channels or change shape.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57" name="Google Shape;157;p18"/>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History</a:t>
            </a:r>
            <a:endParaRPr/>
          </a:p>
        </p:txBody>
      </p:sp>
      <p:sp>
        <p:nvSpPr>
          <p:cNvPr id="158" name="Google Shape;158;p18"/>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90000"/>
              </a:lnSpc>
              <a:spcBef>
                <a:spcPts val="0"/>
              </a:spcBef>
              <a:spcAft>
                <a:spcPts val="0"/>
              </a:spcAft>
              <a:buClr>
                <a:schemeClr val="folHlink"/>
              </a:buClr>
              <a:buSzPts val="2880"/>
              <a:buFont typeface="Noto Sans Symbols"/>
              <a:buChar char="■"/>
            </a:pPr>
            <a:r>
              <a:rPr lang="en-US" sz="3200" b="0" i="0" u="none">
                <a:solidFill>
                  <a:schemeClr val="dk1"/>
                </a:solidFill>
                <a:latin typeface="Arial"/>
                <a:ea typeface="Arial"/>
                <a:cs typeface="Arial"/>
                <a:sym typeface="Arial"/>
              </a:rPr>
              <a:t>In 1674, Anton van Leeuwenhoek was the first to observe tiny living animals (animolecules) swimming in a drop of water using a primitive microscope. </a:t>
            </a:r>
            <a:endParaRPr/>
          </a:p>
          <a:p>
            <a:pPr marL="382587" lvl="0" indent="-382587" algn="l" rtl="0">
              <a:lnSpc>
                <a:spcPct val="90000"/>
              </a:lnSpc>
              <a:spcBef>
                <a:spcPts val="640"/>
              </a:spcBef>
              <a:spcAft>
                <a:spcPts val="0"/>
              </a:spcAft>
              <a:buClr>
                <a:schemeClr val="folHlink"/>
              </a:buClr>
              <a:buSzPts val="2880"/>
              <a:buFont typeface="Noto Sans Symbols"/>
              <a:buChar char="■"/>
            </a:pPr>
            <a:r>
              <a:rPr lang="en-US" sz="3200" b="0" i="0" u="none">
                <a:solidFill>
                  <a:schemeClr val="dk1"/>
                </a:solidFill>
                <a:latin typeface="Arial"/>
                <a:ea typeface="Arial"/>
                <a:cs typeface="Arial"/>
                <a:sym typeface="Arial"/>
              </a:rPr>
              <a:t>In 1655 Robert Hooke observed thin slices of cork and noticed individual compartments that reminded him of monastery “</a:t>
            </a:r>
            <a:r>
              <a:rPr lang="en-US" sz="3200" b="0" i="0" u="none">
                <a:solidFill>
                  <a:srgbClr val="0000FF"/>
                </a:solidFill>
                <a:latin typeface="Arial"/>
                <a:ea typeface="Arial"/>
                <a:cs typeface="Arial"/>
                <a:sym typeface="Arial"/>
              </a:rPr>
              <a:t>cells</a:t>
            </a:r>
            <a:r>
              <a:rPr lang="en-US" sz="3200" b="0" i="0" u="none">
                <a:solidFill>
                  <a:schemeClr val="dk1"/>
                </a:solidFill>
                <a:latin typeface="Arial"/>
                <a:ea typeface="Arial"/>
                <a:cs typeface="Arial"/>
                <a:sym typeface="Arial"/>
              </a:rPr>
              <a:t>” (small rooms that the monks stayed in).  Hence the name cells. </a:t>
            </a:r>
            <a:endParaRPr/>
          </a:p>
        </p:txBody>
      </p:sp>
      <p:pic>
        <p:nvPicPr>
          <p:cNvPr id="159" name="Google Shape;159;p18" descr="cork"/>
          <p:cNvPicPr preferRelativeResize="0"/>
          <p:nvPr/>
        </p:nvPicPr>
        <p:blipFill rotWithShape="1">
          <a:blip r:embed="rId3">
            <a:alphaModFix/>
          </a:blip>
          <a:srcRect/>
          <a:stretch/>
        </p:blipFill>
        <p:spPr>
          <a:xfrm>
            <a:off x="5783262" y="5608637"/>
            <a:ext cx="1752600" cy="1222375"/>
          </a:xfrm>
          <a:prstGeom prst="rect">
            <a:avLst/>
          </a:prstGeom>
          <a:noFill/>
          <a:ln w="28575" cap="flat" cmpd="sng">
            <a:solidFill>
              <a:srgbClr val="0000FF"/>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5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 end="1"/>
                                            </p:txEl>
                                          </p:spTgt>
                                        </p:tgtEl>
                                        <p:attrNameLst>
                                          <p:attrName>style.visibility</p:attrName>
                                        </p:attrNameLst>
                                      </p:cBhvr>
                                      <p:to>
                                        <p:strVal val="visible"/>
                                      </p:to>
                                    </p:set>
                                    <p:animEffect transition="in" filter="fade">
                                      <p:cBhvr>
                                        <p:cTn id="17" dur="500"/>
                                        <p:tgtEl>
                                          <p:spTgt spid="1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fade">
                                      <p:cBhvr>
                                        <p:cTn id="2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72"/>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60</a:t>
            </a:fld>
            <a:endParaRPr sz="1400" b="0" i="0" u="none" strike="noStrike" cap="none">
              <a:solidFill>
                <a:srgbClr val="000000"/>
              </a:solidFill>
              <a:latin typeface="Arial"/>
              <a:ea typeface="Arial"/>
              <a:cs typeface="Arial"/>
              <a:sym typeface="Arial"/>
            </a:endParaRPr>
          </a:p>
        </p:txBody>
      </p:sp>
      <p:sp>
        <p:nvSpPr>
          <p:cNvPr id="671" name="Google Shape;671;p72"/>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Active Transport, cont.</a:t>
            </a:r>
            <a:endParaRPr/>
          </a:p>
        </p:txBody>
      </p:sp>
      <p:sp>
        <p:nvSpPr>
          <p:cNvPr id="672" name="Google Shape;672;p72"/>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1" i="0" u="none">
                <a:solidFill>
                  <a:schemeClr val="dk1"/>
                </a:solidFill>
                <a:latin typeface="Arial"/>
                <a:ea typeface="Arial"/>
                <a:cs typeface="Arial"/>
                <a:sym typeface="Arial"/>
              </a:rPr>
              <a:t>*another type of active transport called </a:t>
            </a:r>
            <a:r>
              <a:rPr lang="en-US" sz="3200" b="0" i="0" u="sng">
                <a:solidFill>
                  <a:schemeClr val="dk1"/>
                </a:solidFill>
                <a:latin typeface="Arial"/>
                <a:ea typeface="Arial"/>
                <a:cs typeface="Arial"/>
                <a:sym typeface="Arial"/>
              </a:rPr>
              <a:t>bulk transport</a:t>
            </a:r>
            <a:r>
              <a:rPr lang="en-US" sz="3200" b="1" i="0" u="none">
                <a:solidFill>
                  <a:schemeClr val="dk1"/>
                </a:solidFill>
                <a:latin typeface="Arial"/>
                <a:ea typeface="Arial"/>
                <a:cs typeface="Arial"/>
                <a:sym typeface="Arial"/>
              </a:rPr>
              <a:t> involves taking in </a:t>
            </a:r>
            <a:r>
              <a:rPr lang="en-US" sz="3200" b="1" i="0" u="none">
                <a:solidFill>
                  <a:srgbClr val="0066FF"/>
                </a:solidFill>
                <a:latin typeface="Arial"/>
                <a:ea typeface="Arial"/>
                <a:cs typeface="Arial"/>
                <a:sym typeface="Arial"/>
              </a:rPr>
              <a:t>materials (</a:t>
            </a:r>
            <a:r>
              <a:rPr lang="en-US" sz="3200" b="1" i="0" u="sng">
                <a:solidFill>
                  <a:srgbClr val="0066FF"/>
                </a:solidFill>
                <a:latin typeface="Arial"/>
                <a:ea typeface="Arial"/>
                <a:cs typeface="Arial"/>
                <a:sym typeface="Arial"/>
              </a:rPr>
              <a:t>endocytosis</a:t>
            </a:r>
            <a:r>
              <a:rPr lang="en-US" sz="3200" b="1" i="0" u="none">
                <a:solidFill>
                  <a:srgbClr val="0066FF"/>
                </a:solidFill>
                <a:latin typeface="Arial"/>
                <a:ea typeface="Arial"/>
                <a:cs typeface="Arial"/>
                <a:sym typeface="Arial"/>
              </a:rPr>
              <a:t>) by means of infoldings or pockets of the cell membrane.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3"/>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61</a:t>
            </a:fld>
            <a:endParaRPr sz="1400" b="0" i="0" u="none" strike="noStrike" cap="none">
              <a:solidFill>
                <a:srgbClr val="000000"/>
              </a:solidFill>
              <a:latin typeface="Arial"/>
              <a:ea typeface="Arial"/>
              <a:cs typeface="Arial"/>
              <a:sym typeface="Arial"/>
            </a:endParaRPr>
          </a:p>
        </p:txBody>
      </p:sp>
      <p:sp>
        <p:nvSpPr>
          <p:cNvPr id="679" name="Google Shape;679;p73"/>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Active Transport, cont.</a:t>
            </a:r>
            <a:endParaRPr/>
          </a:p>
        </p:txBody>
      </p:sp>
      <p:sp>
        <p:nvSpPr>
          <p:cNvPr id="680" name="Google Shape;680;p73"/>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0" i="0" u="sng">
                <a:solidFill>
                  <a:schemeClr val="dk1"/>
                </a:solidFill>
                <a:latin typeface="Arial"/>
                <a:ea typeface="Arial"/>
                <a:cs typeface="Arial"/>
                <a:sym typeface="Arial"/>
              </a:rPr>
              <a:t>phagocytosis</a:t>
            </a:r>
            <a:r>
              <a:rPr lang="en-US" sz="3200" b="1" i="0" u="none">
                <a:solidFill>
                  <a:schemeClr val="dk1"/>
                </a:solidFill>
                <a:latin typeface="Arial"/>
                <a:ea typeface="Arial"/>
                <a:cs typeface="Arial"/>
                <a:sym typeface="Arial"/>
              </a:rPr>
              <a:t> is a form of endocytosis in which </a:t>
            </a:r>
            <a:r>
              <a:rPr lang="en-US" sz="3200" b="1" i="0" u="none">
                <a:solidFill>
                  <a:srgbClr val="0066FF"/>
                </a:solidFill>
                <a:latin typeface="Arial"/>
                <a:ea typeface="Arial"/>
                <a:cs typeface="Arial"/>
                <a:sym typeface="Arial"/>
              </a:rPr>
              <a:t>solids</a:t>
            </a:r>
            <a:r>
              <a:rPr lang="en-US" sz="3200" b="1" i="0" u="none">
                <a:solidFill>
                  <a:schemeClr val="dk1"/>
                </a:solidFill>
                <a:latin typeface="Arial"/>
                <a:ea typeface="Arial"/>
                <a:cs typeface="Arial"/>
                <a:sym typeface="Arial"/>
              </a:rPr>
              <a:t> are engulfed, </a:t>
            </a:r>
            <a:r>
              <a:rPr lang="en-US" sz="3200" b="0" i="0" u="sng">
                <a:solidFill>
                  <a:schemeClr val="dk1"/>
                </a:solidFill>
                <a:latin typeface="Arial"/>
                <a:ea typeface="Arial"/>
                <a:cs typeface="Arial"/>
                <a:sym typeface="Arial"/>
              </a:rPr>
              <a:t>pinocytosis</a:t>
            </a:r>
            <a:r>
              <a:rPr lang="en-US" sz="3200" b="1" i="0" u="none">
                <a:solidFill>
                  <a:schemeClr val="dk1"/>
                </a:solidFill>
                <a:latin typeface="Arial"/>
                <a:ea typeface="Arial"/>
                <a:cs typeface="Arial"/>
                <a:sym typeface="Arial"/>
              </a:rPr>
              <a:t> is a form of endocytosis in which </a:t>
            </a:r>
            <a:r>
              <a:rPr lang="en-US" sz="3200" b="1" i="0" u="none">
                <a:solidFill>
                  <a:srgbClr val="0066FF"/>
                </a:solidFill>
                <a:latin typeface="Arial"/>
                <a:ea typeface="Arial"/>
                <a:cs typeface="Arial"/>
                <a:sym typeface="Arial"/>
              </a:rPr>
              <a:t>liquids</a:t>
            </a:r>
            <a:r>
              <a:rPr lang="en-US" sz="3200" b="1" i="0" u="none">
                <a:solidFill>
                  <a:schemeClr val="dk1"/>
                </a:solidFill>
                <a:latin typeface="Arial"/>
                <a:ea typeface="Arial"/>
                <a:cs typeface="Arial"/>
                <a:sym typeface="Arial"/>
              </a:rPr>
              <a:t> are engulfed. </a:t>
            </a:r>
            <a:endParaRPr/>
          </a:p>
          <a:p>
            <a:pPr marL="382588" lvl="0" indent="-199708" algn="l" rtl="0">
              <a:lnSpc>
                <a:spcPct val="100000"/>
              </a:lnSpc>
              <a:spcBef>
                <a:spcPts val="640"/>
              </a:spcBef>
              <a:spcAft>
                <a:spcPts val="0"/>
              </a:spcAft>
              <a:buSzPts val="2880"/>
              <a:buNone/>
            </a:pPr>
            <a:endParaRPr sz="3200" b="1" i="0" u="non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4"/>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sp>
        <p:nvSpPr>
          <p:cNvPr id="687" name="Google Shape;687;p74"/>
          <p:cNvSpPr txBox="1">
            <a:spLocks noGrp="1"/>
          </p:cNvSpPr>
          <p:nvPr>
            <p:ph type="title"/>
          </p:nvPr>
        </p:nvSpPr>
        <p:spPr>
          <a:xfrm>
            <a:off x="1050925" y="296862"/>
            <a:ext cx="8939212" cy="1219200"/>
          </a:xfrm>
          <a:prstGeom prst="rect">
            <a:avLst/>
          </a:prstGeom>
          <a:noFill/>
          <a:ln>
            <a:noFill/>
          </a:ln>
        </p:spPr>
        <p:txBody>
          <a:bodyPr spcFirstLastPara="1" wrap="square" lIns="101850" tIns="50925" rIns="101850" bIns="50925" anchor="ctr" anchorCtr="0">
            <a:noAutofit/>
          </a:bodyPr>
          <a:lstStyle/>
          <a:p>
            <a:pPr marL="0" lvl="0" indent="0" algn="l" rtl="0">
              <a:lnSpc>
                <a:spcPct val="100000"/>
              </a:lnSpc>
              <a:spcBef>
                <a:spcPts val="0"/>
              </a:spcBef>
              <a:spcAft>
                <a:spcPts val="0"/>
              </a:spcAft>
              <a:buClr>
                <a:schemeClr val="dk2"/>
              </a:buClr>
              <a:buSzPts val="4700"/>
              <a:buFont typeface="Arial"/>
              <a:buNone/>
            </a:pPr>
            <a:r>
              <a:rPr lang="en-US" sz="4700" b="0" i="0" u="none">
                <a:solidFill>
                  <a:schemeClr val="dk2"/>
                </a:solidFill>
                <a:latin typeface="Arial"/>
                <a:ea typeface="Arial"/>
                <a:cs typeface="Arial"/>
                <a:sym typeface="Arial"/>
              </a:rPr>
              <a:t>Active Transport, cont.</a:t>
            </a:r>
            <a:endParaRPr/>
          </a:p>
        </p:txBody>
      </p:sp>
      <p:sp>
        <p:nvSpPr>
          <p:cNvPr id="688" name="Google Shape;688;p74"/>
          <p:cNvSpPr txBox="1">
            <a:spLocks noGrp="1"/>
          </p:cNvSpPr>
          <p:nvPr>
            <p:ph type="body" idx="1"/>
          </p:nvPr>
        </p:nvSpPr>
        <p:spPr>
          <a:xfrm>
            <a:off x="1050925" y="1706562"/>
            <a:ext cx="8939212" cy="4832350"/>
          </a:xfrm>
          <a:prstGeom prst="rect">
            <a:avLst/>
          </a:prstGeom>
          <a:noFill/>
          <a:ln>
            <a:noFill/>
          </a:ln>
        </p:spPr>
        <p:txBody>
          <a:bodyPr spcFirstLastPara="1" wrap="square" lIns="101850" tIns="50925" rIns="101850" bIns="50925" anchor="t" anchorCtr="0">
            <a:noAutofit/>
          </a:bodyPr>
          <a:lstStyle/>
          <a:p>
            <a:pPr marL="382587" lvl="0" indent="-382587" algn="l" rtl="0">
              <a:lnSpc>
                <a:spcPct val="100000"/>
              </a:lnSpc>
              <a:spcBef>
                <a:spcPts val="0"/>
              </a:spcBef>
              <a:spcAft>
                <a:spcPts val="0"/>
              </a:spcAft>
              <a:buClr>
                <a:schemeClr val="folHlink"/>
              </a:buClr>
              <a:buSzPts val="2880"/>
              <a:buFont typeface="Noto Sans Symbols"/>
              <a:buChar char="■"/>
            </a:pPr>
            <a:r>
              <a:rPr lang="en-US" sz="3200" b="0" i="0" u="sng">
                <a:solidFill>
                  <a:schemeClr val="dk1"/>
                </a:solidFill>
                <a:latin typeface="Arial"/>
                <a:ea typeface="Arial"/>
                <a:cs typeface="Arial"/>
                <a:sym typeface="Arial"/>
              </a:rPr>
              <a:t>exocytosis</a:t>
            </a:r>
            <a:r>
              <a:rPr lang="en-US" sz="3200" b="1" i="0" u="none">
                <a:solidFill>
                  <a:schemeClr val="dk1"/>
                </a:solidFill>
                <a:latin typeface="Arial"/>
                <a:ea typeface="Arial"/>
                <a:cs typeface="Arial"/>
                <a:sym typeface="Arial"/>
              </a:rPr>
              <a:t> is a type of bulk transport in which a </a:t>
            </a:r>
            <a:r>
              <a:rPr lang="en-US" sz="3200" b="1" i="0" u="none">
                <a:solidFill>
                  <a:srgbClr val="0066FF"/>
                </a:solidFill>
                <a:latin typeface="Arial"/>
                <a:ea typeface="Arial"/>
                <a:cs typeface="Arial"/>
                <a:sym typeface="Arial"/>
              </a:rPr>
              <a:t>vacuole (or vesicle) fuses with the membrane causing the expulsion of materials from the cell.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5"/>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63</a:t>
            </a:fld>
            <a:endParaRPr sz="1400" b="0" i="0" u="none" strike="noStrike" cap="none">
              <a:solidFill>
                <a:srgbClr val="000000"/>
              </a:solidFill>
              <a:latin typeface="Arial"/>
              <a:ea typeface="Arial"/>
              <a:cs typeface="Arial"/>
              <a:sym typeface="Arial"/>
            </a:endParaRPr>
          </a:p>
        </p:txBody>
      </p:sp>
      <p:sp>
        <p:nvSpPr>
          <p:cNvPr id="695" name="Google Shape;695;p75"/>
          <p:cNvSpPr txBox="1"/>
          <p:nvPr/>
        </p:nvSpPr>
        <p:spPr>
          <a:xfrm>
            <a:off x="785812" y="1066800"/>
            <a:ext cx="76723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003366"/>
              </a:buClr>
              <a:buSzPts val="3200"/>
              <a:buFont typeface="Arial"/>
              <a:buNone/>
            </a:pPr>
            <a:r>
              <a:rPr lang="en-US" sz="3200" b="0" i="0" u="none" strike="noStrike" cap="none">
                <a:solidFill>
                  <a:srgbClr val="003366"/>
                </a:solidFill>
                <a:latin typeface="Arial"/>
                <a:ea typeface="Arial"/>
                <a:cs typeface="Arial"/>
                <a:sym typeface="Arial"/>
              </a:rPr>
              <a:t>Types of Active Transport Pumps</a:t>
            </a:r>
            <a:endParaRPr sz="1400" b="0" i="0" u="none" strike="noStrike" cap="none">
              <a:solidFill>
                <a:srgbClr val="000000"/>
              </a:solidFill>
              <a:latin typeface="Arial"/>
              <a:ea typeface="Arial"/>
              <a:cs typeface="Arial"/>
              <a:sym typeface="Arial"/>
            </a:endParaRPr>
          </a:p>
        </p:txBody>
      </p:sp>
      <p:sp>
        <p:nvSpPr>
          <p:cNvPr id="696" name="Google Shape;696;p75"/>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697" name="Google Shape;697;p75"/>
          <p:cNvSpPr txBox="1"/>
          <p:nvPr/>
        </p:nvSpPr>
        <p:spPr>
          <a:xfrm>
            <a:off x="785812" y="2016125"/>
            <a:ext cx="88915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Na</a:t>
            </a:r>
            <a:r>
              <a:rPr lang="en-US" sz="3200" b="0" i="0" u="none" strike="noStrike" cap="none" baseline="30000">
                <a:solidFill>
                  <a:schemeClr val="dk1"/>
                </a:solidFill>
                <a:latin typeface="Arial"/>
                <a:ea typeface="Arial"/>
                <a:cs typeface="Arial"/>
                <a:sym typeface="Arial"/>
              </a:rPr>
              <a:t>+</a:t>
            </a:r>
            <a:r>
              <a:rPr lang="en-US" sz="3200" b="0" i="0" u="none" strike="noStrike" cap="none">
                <a:solidFill>
                  <a:schemeClr val="dk1"/>
                </a:solidFill>
                <a:latin typeface="Arial"/>
                <a:ea typeface="Arial"/>
                <a:cs typeface="Arial"/>
                <a:sym typeface="Arial"/>
              </a:rPr>
              <a:t>/K</a:t>
            </a:r>
            <a:r>
              <a:rPr lang="en-US" sz="3200" b="0" i="0" u="none" strike="noStrike" cap="none" baseline="30000">
                <a:solidFill>
                  <a:schemeClr val="dk1"/>
                </a:solidFill>
                <a:latin typeface="Arial"/>
                <a:ea typeface="Arial"/>
                <a:cs typeface="Arial"/>
                <a:sym typeface="Arial"/>
              </a:rPr>
              <a:t>+</a:t>
            </a:r>
            <a:r>
              <a:rPr lang="en-US" sz="3200" b="0" i="0" u="none" strike="noStrike" cap="none">
                <a:solidFill>
                  <a:schemeClr val="dk1"/>
                </a:solidFill>
                <a:latin typeface="Arial"/>
                <a:ea typeface="Arial"/>
                <a:cs typeface="Arial"/>
                <a:sym typeface="Arial"/>
              </a:rPr>
              <a:t> ATPase pump</a:t>
            </a:r>
            <a:endParaRPr sz="1400" b="0" i="0" u="none" strike="noStrike" cap="none">
              <a:solidFill>
                <a:srgbClr val="000000"/>
              </a:solidFill>
              <a:latin typeface="Arial"/>
              <a:ea typeface="Arial"/>
              <a:cs typeface="Arial"/>
              <a:sym typeface="Arial"/>
            </a:endParaRPr>
          </a:p>
        </p:txBody>
      </p:sp>
      <p:sp>
        <p:nvSpPr>
          <p:cNvPr id="698" name="Google Shape;698;p75"/>
          <p:cNvSpPr txBox="1"/>
          <p:nvPr/>
        </p:nvSpPr>
        <p:spPr>
          <a:xfrm>
            <a:off x="1296987" y="2719387"/>
            <a:ext cx="8304212"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Moves three Na</a:t>
            </a:r>
            <a:r>
              <a:rPr lang="en-US" sz="3200" b="0" i="0" u="none" strike="noStrike" cap="none" baseline="30000">
                <a:solidFill>
                  <a:schemeClr val="dk1"/>
                </a:solidFill>
                <a:latin typeface="Arial"/>
                <a:ea typeface="Arial"/>
                <a:cs typeface="Arial"/>
                <a:sym typeface="Arial"/>
              </a:rPr>
              <a:t>+</a:t>
            </a:r>
            <a:r>
              <a:rPr lang="en-US" sz="3200" b="0" i="0" u="none" strike="noStrike" cap="none">
                <a:solidFill>
                  <a:schemeClr val="dk1"/>
                </a:solidFill>
                <a:latin typeface="Arial"/>
                <a:ea typeface="Arial"/>
                <a:cs typeface="Arial"/>
                <a:sym typeface="Arial"/>
              </a:rPr>
              <a:t> ions out of the cell and two K</a:t>
            </a:r>
            <a:r>
              <a:rPr lang="en-US" sz="3200" b="0" i="0" u="none" strike="noStrike" cap="none" baseline="30000">
                <a:solidFill>
                  <a:schemeClr val="dk1"/>
                </a:solidFill>
                <a:latin typeface="Arial"/>
                <a:ea typeface="Arial"/>
                <a:cs typeface="Arial"/>
                <a:sym typeface="Arial"/>
              </a:rPr>
              <a:t>+</a:t>
            </a:r>
            <a:r>
              <a:rPr lang="en-US" sz="3200" b="0" i="0" u="none" strike="noStrike" cap="none">
                <a:solidFill>
                  <a:schemeClr val="dk1"/>
                </a:solidFill>
                <a:latin typeface="Arial"/>
                <a:ea typeface="Arial"/>
                <a:cs typeface="Arial"/>
                <a:sym typeface="Arial"/>
              </a:rPr>
              <a:t> ions into the cell </a:t>
            </a:r>
            <a:endParaRPr sz="1400" b="0" i="0" u="none" strike="noStrike" cap="none">
              <a:solidFill>
                <a:srgbClr val="000000"/>
              </a:solidFill>
              <a:latin typeface="Arial"/>
              <a:ea typeface="Arial"/>
              <a:cs typeface="Arial"/>
              <a:sym typeface="Arial"/>
            </a:endParaRPr>
          </a:p>
        </p:txBody>
      </p:sp>
      <p:sp>
        <p:nvSpPr>
          <p:cNvPr id="699" name="Google Shape;699;p75"/>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7.4 Cellular Transport</a:t>
            </a:r>
            <a:endParaRPr sz="1400" b="0" i="0" u="none" strike="noStrike" cap="none">
              <a:solidFill>
                <a:srgbClr val="000000"/>
              </a:solidFill>
              <a:latin typeface="Arial"/>
              <a:ea typeface="Arial"/>
              <a:cs typeface="Arial"/>
              <a:sym typeface="Arial"/>
            </a:endParaRPr>
          </a:p>
        </p:txBody>
      </p:sp>
      <p:sp>
        <p:nvSpPr>
          <p:cNvPr id="700" name="Google Shape;700;p75"/>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pic>
        <p:nvPicPr>
          <p:cNvPr id="701" name="Google Shape;701;p75" descr="Animation Button"/>
          <p:cNvPicPr preferRelativeResize="0"/>
          <p:nvPr/>
        </p:nvPicPr>
        <p:blipFill rotWithShape="1">
          <a:blip r:embed="rId3">
            <a:alphaModFix/>
          </a:blip>
          <a:srcRect/>
          <a:stretch/>
        </p:blipFill>
        <p:spPr>
          <a:xfrm>
            <a:off x="2984500" y="5181600"/>
            <a:ext cx="4505325" cy="1417637"/>
          </a:xfrm>
          <a:prstGeom prst="rect">
            <a:avLst/>
          </a:prstGeom>
          <a:noFill/>
          <a:ln>
            <a:noFill/>
          </a:ln>
        </p:spPr>
      </p:pic>
      <p:sp>
        <p:nvSpPr>
          <p:cNvPr id="702" name="Google Shape;702;p75"/>
          <p:cNvSpPr txBox="1"/>
          <p:nvPr/>
        </p:nvSpPr>
        <p:spPr>
          <a:xfrm>
            <a:off x="5495925" y="5305425"/>
            <a:ext cx="1808162" cy="925512"/>
          </a:xfrm>
          <a:prstGeom prst="rect">
            <a:avLst/>
          </a:prstGeom>
          <a:noFill/>
          <a:ln>
            <a:noFill/>
          </a:ln>
        </p:spPr>
        <p:txBody>
          <a:bodyPr spcFirstLastPara="1" wrap="square" lIns="101350" tIns="50675" rIns="101350" bIns="50675" anchor="t" anchorCtr="0">
            <a:spAutoFit/>
          </a:bodyPr>
          <a:lstStyle/>
          <a:p>
            <a:pPr marL="0" marR="0" lvl="0" indent="0" algn="l" rtl="0">
              <a:lnSpc>
                <a:spcPct val="100000"/>
              </a:lnSpc>
              <a:spcBef>
                <a:spcPts val="0"/>
              </a:spcBef>
              <a:spcAft>
                <a:spcPts val="0"/>
              </a:spcAft>
              <a:buClr>
                <a:srgbClr val="A6000D"/>
              </a:buClr>
              <a:buSzPts val="1800"/>
              <a:buFont typeface="Arial"/>
              <a:buNone/>
            </a:pPr>
            <a:r>
              <a:rPr lang="en-US" sz="1800" b="1" i="0" u="sng" strike="noStrike" cap="none">
                <a:solidFill>
                  <a:schemeClr val="hlink"/>
                </a:solidFill>
                <a:latin typeface="Arial"/>
                <a:ea typeface="Arial"/>
                <a:cs typeface="Arial"/>
                <a:sym typeface="Arial"/>
                <a:hlinkClick r:id="rId4"/>
              </a:rPr>
              <a:t>Sodium-Potassium Pump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6"/>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64</a:t>
            </a:fld>
            <a:endParaRPr sz="1400" b="0" i="0" u="none" strike="noStrike" cap="none">
              <a:solidFill>
                <a:srgbClr val="000000"/>
              </a:solidFill>
              <a:latin typeface="Arial"/>
              <a:ea typeface="Arial"/>
              <a:cs typeface="Arial"/>
              <a:sym typeface="Arial"/>
            </a:endParaRPr>
          </a:p>
        </p:txBody>
      </p:sp>
      <p:sp>
        <p:nvSpPr>
          <p:cNvPr id="709" name="Google Shape;709;p76"/>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710" name="Google Shape;710;p76"/>
          <p:cNvSpPr txBox="1"/>
          <p:nvPr/>
        </p:nvSpPr>
        <p:spPr>
          <a:xfrm>
            <a:off x="785812" y="1833562"/>
            <a:ext cx="44719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Arial"/>
              <a:buNone/>
            </a:pPr>
            <a:r>
              <a:rPr lang="en-US" sz="3200" b="0" i="0" u="none" strike="noStrike" cap="none">
                <a:solidFill>
                  <a:srgbClr val="A6000D"/>
                </a:solidFill>
                <a:latin typeface="Arial"/>
                <a:ea typeface="Arial"/>
                <a:cs typeface="Arial"/>
                <a:sym typeface="Arial"/>
              </a:rPr>
              <a:t>Endocytosis</a:t>
            </a:r>
            <a:endParaRPr sz="1400" b="0" i="0" u="none" strike="noStrike" cap="none">
              <a:solidFill>
                <a:srgbClr val="000000"/>
              </a:solidFill>
              <a:latin typeface="Arial"/>
              <a:ea typeface="Arial"/>
              <a:cs typeface="Arial"/>
              <a:sym typeface="Arial"/>
            </a:endParaRPr>
          </a:p>
        </p:txBody>
      </p:sp>
      <p:sp>
        <p:nvSpPr>
          <p:cNvPr id="711" name="Google Shape;711;p76"/>
          <p:cNvSpPr txBox="1"/>
          <p:nvPr/>
        </p:nvSpPr>
        <p:spPr>
          <a:xfrm>
            <a:off x="785812" y="2540000"/>
            <a:ext cx="5005387" cy="1563687"/>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Process by which the cell surrounds and takes particles into the cell</a:t>
            </a:r>
            <a:endParaRPr sz="1400" b="0" i="0" u="none" strike="noStrike" cap="none">
              <a:solidFill>
                <a:srgbClr val="000000"/>
              </a:solidFill>
              <a:latin typeface="Arial"/>
              <a:ea typeface="Arial"/>
              <a:cs typeface="Arial"/>
              <a:sym typeface="Arial"/>
            </a:endParaRPr>
          </a:p>
        </p:txBody>
      </p:sp>
      <p:sp>
        <p:nvSpPr>
          <p:cNvPr id="712" name="Google Shape;712;p76"/>
          <p:cNvSpPr txBox="1"/>
          <p:nvPr/>
        </p:nvSpPr>
        <p:spPr>
          <a:xfrm>
            <a:off x="785812" y="4324350"/>
            <a:ext cx="44719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Arial"/>
              <a:buNone/>
            </a:pPr>
            <a:r>
              <a:rPr lang="en-US" sz="3200" b="0" i="0" u="none" strike="noStrike" cap="none">
                <a:solidFill>
                  <a:srgbClr val="A6000D"/>
                </a:solidFill>
                <a:latin typeface="Arial"/>
                <a:ea typeface="Arial"/>
                <a:cs typeface="Arial"/>
                <a:sym typeface="Arial"/>
              </a:rPr>
              <a:t>Exocytosis</a:t>
            </a:r>
            <a:endParaRPr sz="1400" b="0" i="0" u="none" strike="noStrike" cap="none">
              <a:solidFill>
                <a:srgbClr val="000000"/>
              </a:solidFill>
              <a:latin typeface="Arial"/>
              <a:ea typeface="Arial"/>
              <a:cs typeface="Arial"/>
              <a:sym typeface="Arial"/>
            </a:endParaRPr>
          </a:p>
        </p:txBody>
      </p:sp>
      <p:sp>
        <p:nvSpPr>
          <p:cNvPr id="713" name="Google Shape;713;p76"/>
          <p:cNvSpPr txBox="1"/>
          <p:nvPr/>
        </p:nvSpPr>
        <p:spPr>
          <a:xfrm>
            <a:off x="785812" y="5019675"/>
            <a:ext cx="5005387"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Secretion of material out of the plasma membrane</a:t>
            </a:r>
            <a:endParaRPr sz="1400" b="0" i="0" u="none" strike="noStrike" cap="none">
              <a:solidFill>
                <a:srgbClr val="000000"/>
              </a:solidFill>
              <a:latin typeface="Arial"/>
              <a:ea typeface="Arial"/>
              <a:cs typeface="Arial"/>
              <a:sym typeface="Arial"/>
            </a:endParaRPr>
          </a:p>
        </p:txBody>
      </p:sp>
      <p:pic>
        <p:nvPicPr>
          <p:cNvPr id="714" name="Google Shape;714;p76" descr="audio_btn"/>
          <p:cNvPicPr preferRelativeResize="0"/>
          <p:nvPr/>
        </p:nvPicPr>
        <p:blipFill rotWithShape="1">
          <a:blip r:embed="rId3">
            <a:alphaModFix/>
          </a:blip>
          <a:srcRect/>
          <a:stretch/>
        </p:blipFill>
        <p:spPr>
          <a:xfrm>
            <a:off x="3252787" y="1905000"/>
            <a:ext cx="447675" cy="461962"/>
          </a:xfrm>
          <a:prstGeom prst="rect">
            <a:avLst/>
          </a:prstGeom>
          <a:noFill/>
          <a:ln>
            <a:noFill/>
          </a:ln>
        </p:spPr>
      </p:pic>
      <p:pic>
        <p:nvPicPr>
          <p:cNvPr id="715" name="Google Shape;715;p76" descr="audio_btn"/>
          <p:cNvPicPr preferRelativeResize="0"/>
          <p:nvPr/>
        </p:nvPicPr>
        <p:blipFill rotWithShape="1">
          <a:blip r:embed="rId3">
            <a:alphaModFix/>
          </a:blip>
          <a:srcRect/>
          <a:stretch/>
        </p:blipFill>
        <p:spPr>
          <a:xfrm>
            <a:off x="2990850" y="4403725"/>
            <a:ext cx="446087" cy="461962"/>
          </a:xfrm>
          <a:prstGeom prst="rect">
            <a:avLst/>
          </a:prstGeom>
          <a:noFill/>
          <a:ln>
            <a:noFill/>
          </a:ln>
        </p:spPr>
      </p:pic>
      <p:pic>
        <p:nvPicPr>
          <p:cNvPr id="716" name="Google Shape;716;p76" descr="ch 7 im 36b"/>
          <p:cNvPicPr preferRelativeResize="0"/>
          <p:nvPr/>
        </p:nvPicPr>
        <p:blipFill rotWithShape="1">
          <a:blip r:embed="rId4">
            <a:alphaModFix/>
          </a:blip>
          <a:srcRect/>
          <a:stretch/>
        </p:blipFill>
        <p:spPr>
          <a:xfrm>
            <a:off x="6175375" y="3905250"/>
            <a:ext cx="3497262" cy="2522537"/>
          </a:xfrm>
          <a:prstGeom prst="rect">
            <a:avLst/>
          </a:prstGeom>
          <a:noFill/>
          <a:ln>
            <a:noFill/>
          </a:ln>
        </p:spPr>
      </p:pic>
      <p:pic>
        <p:nvPicPr>
          <p:cNvPr id="717" name="Google Shape;717;p76" descr="ch 7 im 36a"/>
          <p:cNvPicPr preferRelativeResize="0"/>
          <p:nvPr/>
        </p:nvPicPr>
        <p:blipFill rotWithShape="1">
          <a:blip r:embed="rId5">
            <a:alphaModFix/>
          </a:blip>
          <a:srcRect/>
          <a:stretch/>
        </p:blipFill>
        <p:spPr>
          <a:xfrm>
            <a:off x="6172200" y="979487"/>
            <a:ext cx="3498850" cy="2520950"/>
          </a:xfrm>
          <a:prstGeom prst="rect">
            <a:avLst/>
          </a:prstGeom>
          <a:noFill/>
          <a:ln>
            <a:noFill/>
          </a:ln>
        </p:spPr>
      </p:pic>
      <p:sp>
        <p:nvSpPr>
          <p:cNvPr id="718" name="Google Shape;718;p76"/>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7.4 Cellular Transport</a:t>
            </a:r>
            <a:endParaRPr sz="1400" b="0" i="0" u="none" strike="noStrike" cap="none">
              <a:solidFill>
                <a:srgbClr val="000000"/>
              </a:solidFill>
              <a:latin typeface="Arial"/>
              <a:ea typeface="Arial"/>
              <a:cs typeface="Arial"/>
              <a:sym typeface="Arial"/>
            </a:endParaRPr>
          </a:p>
        </p:txBody>
      </p:sp>
      <p:sp>
        <p:nvSpPr>
          <p:cNvPr id="719" name="Google Shape;719;p76"/>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pic>
        <p:nvPicPr>
          <p:cNvPr id="720" name="Google Shape;720;p76" descr="Bio-Forward"/>
          <p:cNvPicPr preferRelativeResize="0"/>
          <p:nvPr/>
        </p:nvPicPr>
        <p:blipFill rotWithShape="1">
          <a:blip r:embed="rId6">
            <a:alphaModFix/>
          </a:blip>
          <a:srcRect/>
          <a:stretch/>
        </p:blipFill>
        <p:spPr>
          <a:xfrm>
            <a:off x="6640512" y="6745287"/>
            <a:ext cx="479425" cy="527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66" name="Google Shape;166;p19"/>
          <p:cNvSpPr txBox="1"/>
          <p:nvPr/>
        </p:nvSpPr>
        <p:spPr>
          <a:xfrm>
            <a:off x="785812" y="1066800"/>
            <a:ext cx="87391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Arial"/>
              <a:buNone/>
            </a:pPr>
            <a:r>
              <a:rPr lang="en-US" sz="3200" b="0" i="0" u="none" strike="noStrike" cap="none">
                <a:solidFill>
                  <a:srgbClr val="A6000D"/>
                </a:solidFill>
                <a:latin typeface="Arial"/>
                <a:ea typeface="Arial"/>
                <a:cs typeface="Arial"/>
                <a:sym typeface="Arial"/>
              </a:rPr>
              <a:t>Prokaryotic Cell</a:t>
            </a:r>
            <a:endParaRPr sz="1400" b="0" i="0" u="none" strike="noStrike" cap="none">
              <a:solidFill>
                <a:srgbClr val="000000"/>
              </a:solidFill>
              <a:latin typeface="Arial"/>
              <a:ea typeface="Arial"/>
              <a:cs typeface="Arial"/>
              <a:sym typeface="Arial"/>
            </a:endParaRPr>
          </a:p>
        </p:txBody>
      </p:sp>
      <p:sp>
        <p:nvSpPr>
          <p:cNvPr id="167" name="Google Shape;167;p19"/>
          <p:cNvSpPr txBox="1"/>
          <p:nvPr/>
        </p:nvSpPr>
        <p:spPr>
          <a:xfrm>
            <a:off x="790575" y="2020887"/>
            <a:ext cx="4011612"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rgbClr val="0000FF"/>
                </a:solidFill>
                <a:latin typeface="Arial"/>
                <a:ea typeface="Arial"/>
                <a:cs typeface="Arial"/>
                <a:sym typeface="Arial"/>
              </a:rPr>
              <a:t>Simple</a:t>
            </a:r>
            <a:r>
              <a:rPr lang="en-US" sz="3200" b="0" i="0" u="none" strike="noStrike" cap="none">
                <a:solidFill>
                  <a:schemeClr val="dk1"/>
                </a:solidFill>
                <a:latin typeface="Arial"/>
                <a:ea typeface="Arial"/>
                <a:cs typeface="Arial"/>
                <a:sym typeface="Arial"/>
              </a:rPr>
              <a:t> in structure</a:t>
            </a:r>
            <a:endParaRPr sz="1400" b="0" i="0" u="none" strike="noStrike" cap="none">
              <a:solidFill>
                <a:srgbClr val="000000"/>
              </a:solidFill>
              <a:latin typeface="Arial"/>
              <a:ea typeface="Arial"/>
              <a:cs typeface="Arial"/>
              <a:sym typeface="Arial"/>
            </a:endParaRPr>
          </a:p>
        </p:txBody>
      </p:sp>
      <p:sp>
        <p:nvSpPr>
          <p:cNvPr id="168" name="Google Shape;168;p19"/>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169" name="Google Shape;169;p19"/>
          <p:cNvSpPr txBox="1"/>
          <p:nvPr/>
        </p:nvSpPr>
        <p:spPr>
          <a:xfrm>
            <a:off x="790575" y="2728912"/>
            <a:ext cx="4467225"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Has a </a:t>
            </a:r>
            <a:r>
              <a:rPr lang="en-US" sz="3200" b="0" i="0" u="none" strike="noStrike" cap="none">
                <a:solidFill>
                  <a:srgbClr val="0000FF"/>
                </a:solidFill>
                <a:latin typeface="Arial"/>
                <a:ea typeface="Arial"/>
                <a:cs typeface="Arial"/>
                <a:sym typeface="Arial"/>
              </a:rPr>
              <a:t>plasma membrane</a:t>
            </a:r>
            <a:endParaRPr sz="1400" b="0" i="0" u="none" strike="noStrike" cap="none">
              <a:solidFill>
                <a:srgbClr val="000000"/>
              </a:solidFill>
              <a:latin typeface="Arial"/>
              <a:ea typeface="Arial"/>
              <a:cs typeface="Arial"/>
              <a:sym typeface="Arial"/>
            </a:endParaRPr>
          </a:p>
        </p:txBody>
      </p:sp>
      <p:sp>
        <p:nvSpPr>
          <p:cNvPr id="170" name="Google Shape;170;p19"/>
          <p:cNvSpPr txBox="1"/>
          <p:nvPr/>
        </p:nvSpPr>
        <p:spPr>
          <a:xfrm>
            <a:off x="790575" y="3919537"/>
            <a:ext cx="4467225" cy="2071687"/>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Does </a:t>
            </a:r>
            <a:r>
              <a:rPr lang="en-US" sz="3200" b="0" i="0" u="none" strike="noStrike" cap="none">
                <a:solidFill>
                  <a:srgbClr val="0000FF"/>
                </a:solidFill>
                <a:latin typeface="Arial"/>
                <a:ea typeface="Arial"/>
                <a:cs typeface="Arial"/>
                <a:sym typeface="Arial"/>
              </a:rPr>
              <a:t>not have</a:t>
            </a:r>
            <a:r>
              <a:rPr lang="en-US" sz="3200" b="0" i="0" u="none" strike="noStrike" cap="none">
                <a:solidFill>
                  <a:schemeClr val="dk1"/>
                </a:solidFill>
                <a:latin typeface="Arial"/>
                <a:ea typeface="Arial"/>
                <a:cs typeface="Arial"/>
                <a:sym typeface="Arial"/>
              </a:rPr>
              <a:t> membrane-bound </a:t>
            </a:r>
            <a:r>
              <a:rPr lang="en-US" sz="3200" b="0" i="0" u="none" strike="noStrike" cap="none">
                <a:solidFill>
                  <a:srgbClr val="0000FF"/>
                </a:solidFill>
                <a:latin typeface="Arial"/>
                <a:ea typeface="Arial"/>
                <a:cs typeface="Arial"/>
                <a:sym typeface="Arial"/>
              </a:rPr>
              <a:t>organelles</a:t>
            </a:r>
            <a:endParaRPr sz="1400" b="0" i="0" u="none" strike="noStrike" cap="none">
              <a:solidFill>
                <a:srgbClr val="000000"/>
              </a:solidFill>
              <a:latin typeface="Arial"/>
              <a:ea typeface="Arial"/>
              <a:cs typeface="Arial"/>
              <a:sym typeface="Arial"/>
            </a:endParaRPr>
          </a:p>
          <a:p>
            <a:pPr marL="254000" marR="0" lvl="0" indent="-254000" algn="l" rtl="0">
              <a:lnSpc>
                <a:spcPct val="100000"/>
              </a:lnSpc>
              <a:spcBef>
                <a:spcPts val="0"/>
              </a:spcBef>
              <a:spcAft>
                <a:spcPts val="0"/>
              </a:spcAft>
              <a:buClr>
                <a:srgbClr val="A6000D"/>
              </a:buClr>
              <a:buSzPts val="3200"/>
              <a:buFont typeface="Noto Sans Symbols"/>
              <a:buChar char="▪"/>
            </a:pPr>
            <a:r>
              <a:rPr lang="en-US" sz="3200" b="1" i="0" u="none" strike="noStrike" cap="none">
                <a:solidFill>
                  <a:srgbClr val="0000FF"/>
                </a:solidFill>
                <a:latin typeface="Arial"/>
                <a:ea typeface="Arial"/>
                <a:cs typeface="Arial"/>
                <a:sym typeface="Arial"/>
              </a:rPr>
              <a:t>Example</a:t>
            </a:r>
            <a:r>
              <a:rPr lang="en-US" sz="3200" b="0" i="0" u="none" strike="noStrike" cap="none">
                <a:solidFill>
                  <a:srgbClr val="0000FF"/>
                </a:solidFill>
                <a:latin typeface="Arial"/>
                <a:ea typeface="Arial"/>
                <a:cs typeface="Arial"/>
                <a:sym typeface="Arial"/>
              </a:rPr>
              <a:t>: bacteria</a:t>
            </a:r>
            <a:endParaRPr sz="1400" b="0" i="0" u="none" strike="noStrike" cap="none">
              <a:solidFill>
                <a:srgbClr val="000000"/>
              </a:solidFill>
              <a:latin typeface="Arial"/>
              <a:ea typeface="Arial"/>
              <a:cs typeface="Arial"/>
              <a:sym typeface="Arial"/>
            </a:endParaRPr>
          </a:p>
        </p:txBody>
      </p:sp>
      <p:sp>
        <p:nvSpPr>
          <p:cNvPr id="171" name="Google Shape;171;p19"/>
          <p:cNvSpPr txBox="1"/>
          <p:nvPr/>
        </p:nvSpPr>
        <p:spPr>
          <a:xfrm>
            <a:off x="6210300" y="5114925"/>
            <a:ext cx="3709987" cy="376237"/>
          </a:xfrm>
          <a:prstGeom prst="rect">
            <a:avLst/>
          </a:prstGeom>
          <a:noFill/>
          <a:ln>
            <a:noFill/>
          </a:ln>
        </p:spPr>
        <p:txBody>
          <a:bodyPr spcFirstLastPara="1" wrap="square" lIns="100850" tIns="50425" rIns="100850" bIns="50425" anchor="t" anchorCtr="0">
            <a:spAutoFit/>
          </a:bodyPr>
          <a:lstStyle/>
          <a:p>
            <a:pPr marL="254000" marR="0" lvl="0" indent="-254000" algn="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11,000x</a:t>
            </a:r>
            <a:endParaRPr sz="1400" b="0" i="0" u="none" strike="noStrike" cap="none">
              <a:solidFill>
                <a:srgbClr val="000000"/>
              </a:solidFill>
              <a:latin typeface="Arial"/>
              <a:ea typeface="Arial"/>
              <a:cs typeface="Arial"/>
              <a:sym typeface="Arial"/>
            </a:endParaRPr>
          </a:p>
        </p:txBody>
      </p:sp>
      <p:pic>
        <p:nvPicPr>
          <p:cNvPr id="172" name="Google Shape;172;p19" descr="audio_btn"/>
          <p:cNvPicPr preferRelativeResize="0"/>
          <p:nvPr/>
        </p:nvPicPr>
        <p:blipFill rotWithShape="1">
          <a:blip r:embed="rId3">
            <a:alphaModFix/>
          </a:blip>
          <a:srcRect/>
          <a:stretch/>
        </p:blipFill>
        <p:spPr>
          <a:xfrm>
            <a:off x="3895725" y="1066800"/>
            <a:ext cx="447675" cy="461962"/>
          </a:xfrm>
          <a:prstGeom prst="rect">
            <a:avLst/>
          </a:prstGeom>
          <a:noFill/>
          <a:ln>
            <a:noFill/>
          </a:ln>
        </p:spPr>
      </p:pic>
      <p:pic>
        <p:nvPicPr>
          <p:cNvPr id="173" name="Google Shape;173;p19" descr="ch 7 im 7 prokaryote"/>
          <p:cNvPicPr preferRelativeResize="0"/>
          <p:nvPr/>
        </p:nvPicPr>
        <p:blipFill rotWithShape="1">
          <a:blip r:embed="rId4">
            <a:alphaModFix/>
          </a:blip>
          <a:srcRect/>
          <a:stretch/>
        </p:blipFill>
        <p:spPr>
          <a:xfrm>
            <a:off x="5332412" y="1955800"/>
            <a:ext cx="4533900" cy="3206750"/>
          </a:xfrm>
          <a:prstGeom prst="rect">
            <a:avLst/>
          </a:prstGeom>
          <a:noFill/>
          <a:ln>
            <a:noFill/>
          </a:ln>
        </p:spPr>
      </p:pic>
      <p:sp>
        <p:nvSpPr>
          <p:cNvPr id="174" name="Google Shape;174;p19"/>
          <p:cNvSpPr txBox="1"/>
          <p:nvPr/>
        </p:nvSpPr>
        <p:spPr>
          <a:xfrm>
            <a:off x="682625" y="515937"/>
            <a:ext cx="8939100" cy="5328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 Cell Discovery and Theory</a:t>
            </a:r>
            <a:endParaRPr sz="1400" b="0" i="0" u="none" strike="noStrike" cap="none">
              <a:solidFill>
                <a:srgbClr val="000000"/>
              </a:solidFill>
              <a:latin typeface="Arial"/>
              <a:ea typeface="Arial"/>
              <a:cs typeface="Arial"/>
              <a:sym typeface="Arial"/>
            </a:endParaRPr>
          </a:p>
        </p:txBody>
      </p:sp>
      <p:sp>
        <p:nvSpPr>
          <p:cNvPr id="175" name="Google Shape;175;p19"/>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pic>
        <p:nvPicPr>
          <p:cNvPr id="176" name="Google Shape;176;p19" descr="e_coli-dk"/>
          <p:cNvPicPr preferRelativeResize="0"/>
          <p:nvPr/>
        </p:nvPicPr>
        <p:blipFill rotWithShape="1">
          <a:blip r:embed="rId5">
            <a:alphaModFix/>
          </a:blip>
          <a:srcRect/>
          <a:stretch/>
        </p:blipFill>
        <p:spPr>
          <a:xfrm>
            <a:off x="6477000" y="5257800"/>
            <a:ext cx="2286000" cy="1797050"/>
          </a:xfrm>
          <a:prstGeom prst="rect">
            <a:avLst/>
          </a:prstGeom>
          <a:noFill/>
          <a:ln w="34925" cap="flat" cmpd="sng">
            <a:solidFill>
              <a:srgbClr val="0066FF"/>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83" name="Google Shape;183;p20"/>
          <p:cNvSpPr txBox="1"/>
          <p:nvPr/>
        </p:nvSpPr>
        <p:spPr>
          <a:xfrm>
            <a:off x="785812" y="990600"/>
            <a:ext cx="8739187" cy="588962"/>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Arial"/>
              <a:buNone/>
            </a:pPr>
            <a:r>
              <a:rPr lang="en-US" sz="3200" b="0" i="0" u="none" strike="noStrike" cap="none">
                <a:solidFill>
                  <a:srgbClr val="A6000D"/>
                </a:solidFill>
                <a:latin typeface="Arial"/>
                <a:ea typeface="Arial"/>
                <a:cs typeface="Arial"/>
                <a:sym typeface="Arial"/>
              </a:rPr>
              <a:t>Eukaryotic Cell</a:t>
            </a:r>
            <a:endParaRPr sz="1400" b="0" i="0" u="none" strike="noStrike" cap="none">
              <a:solidFill>
                <a:srgbClr val="000000"/>
              </a:solidFill>
              <a:latin typeface="Arial"/>
              <a:ea typeface="Arial"/>
              <a:cs typeface="Arial"/>
              <a:sym typeface="Arial"/>
            </a:endParaRPr>
          </a:p>
        </p:txBody>
      </p:sp>
      <p:sp>
        <p:nvSpPr>
          <p:cNvPr id="184" name="Google Shape;184;p20"/>
          <p:cNvSpPr txBox="1"/>
          <p:nvPr/>
        </p:nvSpPr>
        <p:spPr>
          <a:xfrm>
            <a:off x="790575" y="1600200"/>
            <a:ext cx="4467225"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More </a:t>
            </a:r>
            <a:r>
              <a:rPr lang="en-US" sz="3200" b="0" i="0" u="none" strike="noStrike" cap="none">
                <a:solidFill>
                  <a:srgbClr val="0000FF"/>
                </a:solidFill>
                <a:latin typeface="Arial"/>
                <a:ea typeface="Arial"/>
                <a:cs typeface="Arial"/>
                <a:sym typeface="Arial"/>
              </a:rPr>
              <a:t>complex</a:t>
            </a:r>
            <a:r>
              <a:rPr lang="en-US" sz="3200" b="0" i="0" u="none" strike="noStrike" cap="none">
                <a:solidFill>
                  <a:schemeClr val="dk1"/>
                </a:solidFill>
                <a:latin typeface="Arial"/>
                <a:ea typeface="Arial"/>
                <a:cs typeface="Arial"/>
                <a:sym typeface="Arial"/>
              </a:rPr>
              <a:t> structure</a:t>
            </a:r>
            <a:endParaRPr sz="1400" b="0" i="0" u="none" strike="noStrike" cap="none">
              <a:solidFill>
                <a:srgbClr val="000000"/>
              </a:solidFill>
              <a:latin typeface="Arial"/>
              <a:ea typeface="Arial"/>
              <a:cs typeface="Arial"/>
              <a:sym typeface="Arial"/>
            </a:endParaRPr>
          </a:p>
        </p:txBody>
      </p:sp>
      <p:sp>
        <p:nvSpPr>
          <p:cNvPr id="185" name="Google Shape;185;p20"/>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186" name="Google Shape;186;p20"/>
          <p:cNvSpPr txBox="1"/>
          <p:nvPr/>
        </p:nvSpPr>
        <p:spPr>
          <a:xfrm>
            <a:off x="790575" y="2667000"/>
            <a:ext cx="4162425" cy="1076325"/>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Has a </a:t>
            </a:r>
            <a:r>
              <a:rPr lang="en-US" sz="3200" b="0" i="0" u="none" strike="noStrike" cap="none">
                <a:solidFill>
                  <a:srgbClr val="0000FF"/>
                </a:solidFill>
                <a:latin typeface="Arial"/>
                <a:ea typeface="Arial"/>
                <a:cs typeface="Arial"/>
                <a:sym typeface="Arial"/>
              </a:rPr>
              <a:t>plasma membrane</a:t>
            </a:r>
            <a:endParaRPr sz="1400" b="0" i="0" u="none" strike="noStrike" cap="none">
              <a:solidFill>
                <a:srgbClr val="000000"/>
              </a:solidFill>
              <a:latin typeface="Arial"/>
              <a:ea typeface="Arial"/>
              <a:cs typeface="Arial"/>
              <a:sym typeface="Arial"/>
            </a:endParaRPr>
          </a:p>
        </p:txBody>
      </p:sp>
      <p:sp>
        <p:nvSpPr>
          <p:cNvPr id="187" name="Google Shape;187;p20"/>
          <p:cNvSpPr txBox="1"/>
          <p:nvPr/>
        </p:nvSpPr>
        <p:spPr>
          <a:xfrm>
            <a:off x="790575" y="3657600"/>
            <a:ext cx="4467225" cy="3055937"/>
          </a:xfrm>
          <a:prstGeom prst="rect">
            <a:avLst/>
          </a:prstGeom>
          <a:noFill/>
          <a:ln>
            <a:noFill/>
          </a:ln>
        </p:spPr>
        <p:txBody>
          <a:bodyPr spcFirstLastPara="1" wrap="square" lIns="100850" tIns="50425" rIns="100850" bIns="50425" anchor="t" anchorCtr="0">
            <a:spAutoFit/>
          </a:bodyPr>
          <a:lstStyle/>
          <a:p>
            <a:pPr marL="254000" marR="0" lvl="0" indent="-254000" algn="l" rtl="0">
              <a:lnSpc>
                <a:spcPct val="100000"/>
              </a:lnSpc>
              <a:spcBef>
                <a:spcPts val="0"/>
              </a:spcBef>
              <a:spcAft>
                <a:spcPts val="0"/>
              </a:spcAft>
              <a:buClr>
                <a:srgbClr val="0000FF"/>
              </a:buClr>
              <a:buSzPts val="3200"/>
              <a:buFont typeface="Arial"/>
              <a:buNone/>
            </a:pPr>
            <a:r>
              <a:rPr lang="en-US" sz="3200" b="0" i="0" u="none" strike="noStrike" cap="none">
                <a:solidFill>
                  <a:srgbClr val="0000FF"/>
                </a:solidFill>
                <a:latin typeface="Arial"/>
                <a:ea typeface="Arial"/>
                <a:cs typeface="Arial"/>
                <a:sym typeface="Arial"/>
              </a:rPr>
              <a:t> *Has a nucleus and other membrane-bound organelles</a:t>
            </a:r>
            <a:endParaRPr sz="1400" b="0" i="0" u="none" strike="noStrike" cap="none">
              <a:solidFill>
                <a:srgbClr val="000000"/>
              </a:solidFill>
              <a:latin typeface="Arial"/>
              <a:ea typeface="Arial"/>
              <a:cs typeface="Arial"/>
              <a:sym typeface="Arial"/>
            </a:endParaRPr>
          </a:p>
          <a:p>
            <a:pPr marL="254000" marR="0" lvl="0" indent="-254000" algn="l" rtl="0">
              <a:lnSpc>
                <a:spcPct val="100000"/>
              </a:lnSpc>
              <a:spcBef>
                <a:spcPts val="0"/>
              </a:spcBef>
              <a:spcAft>
                <a:spcPts val="0"/>
              </a:spcAft>
              <a:buClr>
                <a:srgbClr val="A6000D"/>
              </a:buClr>
              <a:buSzPts val="3200"/>
              <a:buFont typeface="Noto Sans Symbols"/>
              <a:buChar char="▪"/>
            </a:pPr>
            <a:r>
              <a:rPr lang="en-US" sz="3200" b="0" i="0" u="none" strike="noStrike" cap="none">
                <a:solidFill>
                  <a:schemeClr val="dk1"/>
                </a:solidFill>
                <a:latin typeface="Arial"/>
                <a:ea typeface="Arial"/>
                <a:cs typeface="Arial"/>
                <a:sym typeface="Arial"/>
              </a:rPr>
              <a:t>Examples: </a:t>
            </a:r>
            <a:r>
              <a:rPr lang="en-US" sz="3200" b="0" i="0" u="none" strike="noStrike" cap="none">
                <a:solidFill>
                  <a:srgbClr val="0066FF"/>
                </a:solidFill>
                <a:latin typeface="Arial"/>
                <a:ea typeface="Arial"/>
                <a:cs typeface="Arial"/>
                <a:sym typeface="Arial"/>
              </a:rPr>
              <a:t>plant, animal, protist and fungal cells.</a:t>
            </a:r>
            <a:endParaRPr sz="1400" b="0" i="0" u="none" strike="noStrike" cap="none">
              <a:solidFill>
                <a:srgbClr val="000000"/>
              </a:solidFill>
              <a:latin typeface="Arial"/>
              <a:ea typeface="Arial"/>
              <a:cs typeface="Arial"/>
              <a:sym typeface="Arial"/>
            </a:endParaRPr>
          </a:p>
        </p:txBody>
      </p:sp>
      <p:sp>
        <p:nvSpPr>
          <p:cNvPr id="188" name="Google Shape;188;p20"/>
          <p:cNvSpPr txBox="1"/>
          <p:nvPr/>
        </p:nvSpPr>
        <p:spPr>
          <a:xfrm>
            <a:off x="8491537" y="5567362"/>
            <a:ext cx="1419225" cy="376237"/>
          </a:xfrm>
          <a:prstGeom prst="rect">
            <a:avLst/>
          </a:prstGeom>
          <a:noFill/>
          <a:ln>
            <a:noFill/>
          </a:ln>
        </p:spPr>
        <p:txBody>
          <a:bodyPr spcFirstLastPara="1" wrap="square" lIns="100850" tIns="50425" rIns="100850" bIns="50425" anchor="t" anchorCtr="0">
            <a:spAutoFit/>
          </a:bodyPr>
          <a:lstStyle/>
          <a:p>
            <a:pPr marL="254000" marR="0" lvl="0" indent="-254000" algn="r" rtl="0">
              <a:lnSpc>
                <a:spcPct val="100000"/>
              </a:lnSpc>
              <a:spcBef>
                <a:spcPts val="0"/>
              </a:spcBef>
              <a:spcAft>
                <a:spcPts val="0"/>
              </a:spcAft>
              <a:buClr>
                <a:srgbClr val="0000FF"/>
              </a:buClr>
              <a:buSzPts val="1800"/>
              <a:buFont typeface="Arial"/>
              <a:buNone/>
            </a:pPr>
            <a:r>
              <a:rPr lang="en-US" sz="1800" b="1" i="0" u="none" strike="noStrike" cap="none">
                <a:solidFill>
                  <a:srgbClr val="0000FF"/>
                </a:solidFill>
                <a:latin typeface="Arial"/>
                <a:ea typeface="Arial"/>
                <a:cs typeface="Arial"/>
                <a:sym typeface="Arial"/>
              </a:rPr>
              <a:t>400x</a:t>
            </a:r>
            <a:endParaRPr sz="1400" b="0" i="0" u="none" strike="noStrike" cap="none">
              <a:solidFill>
                <a:srgbClr val="000000"/>
              </a:solidFill>
              <a:latin typeface="Arial"/>
              <a:ea typeface="Arial"/>
              <a:cs typeface="Arial"/>
              <a:sym typeface="Arial"/>
            </a:endParaRPr>
          </a:p>
        </p:txBody>
      </p:sp>
      <p:pic>
        <p:nvPicPr>
          <p:cNvPr id="189" name="Google Shape;189;p20" descr="audio_btn"/>
          <p:cNvPicPr preferRelativeResize="0"/>
          <p:nvPr/>
        </p:nvPicPr>
        <p:blipFill rotWithShape="1">
          <a:blip r:embed="rId3">
            <a:alphaModFix/>
          </a:blip>
          <a:srcRect/>
          <a:stretch/>
        </p:blipFill>
        <p:spPr>
          <a:xfrm>
            <a:off x="3762375" y="1143000"/>
            <a:ext cx="447675" cy="461962"/>
          </a:xfrm>
          <a:prstGeom prst="rect">
            <a:avLst/>
          </a:prstGeom>
          <a:noFill/>
          <a:ln>
            <a:noFill/>
          </a:ln>
        </p:spPr>
      </p:pic>
      <p:pic>
        <p:nvPicPr>
          <p:cNvPr id="190" name="Google Shape;190;p20" descr="ch 7 im 8 eukaryote"/>
          <p:cNvPicPr preferRelativeResize="0"/>
          <p:nvPr/>
        </p:nvPicPr>
        <p:blipFill rotWithShape="1">
          <a:blip r:embed="rId4">
            <a:alphaModFix/>
          </a:blip>
          <a:srcRect/>
          <a:stretch/>
        </p:blipFill>
        <p:spPr>
          <a:xfrm>
            <a:off x="5905500" y="1847850"/>
            <a:ext cx="3957637" cy="3486150"/>
          </a:xfrm>
          <a:prstGeom prst="rect">
            <a:avLst/>
          </a:prstGeom>
          <a:noFill/>
          <a:ln w="38100" cap="flat" cmpd="sng">
            <a:solidFill>
              <a:srgbClr val="0000FF"/>
            </a:solidFill>
            <a:prstDash val="solid"/>
            <a:miter lim="800000"/>
            <a:headEnd type="none" w="sm" len="sm"/>
            <a:tailEnd type="none" w="sm" len="sm"/>
          </a:ln>
        </p:spPr>
      </p:pic>
      <p:sp>
        <p:nvSpPr>
          <p:cNvPr id="191" name="Google Shape;191;p20"/>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7.1 Cell Discovery and Theory</a:t>
            </a:r>
            <a:endParaRPr sz="1400" b="0" i="0" u="none" strike="noStrike" cap="none">
              <a:solidFill>
                <a:srgbClr val="000000"/>
              </a:solidFill>
              <a:latin typeface="Arial"/>
              <a:ea typeface="Arial"/>
              <a:cs typeface="Arial"/>
              <a:sym typeface="Arial"/>
            </a:endParaRPr>
          </a:p>
        </p:txBody>
      </p:sp>
      <p:sp>
        <p:nvSpPr>
          <p:cNvPr id="192" name="Google Shape;192;p20"/>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p:nvPr/>
        </p:nvSpPr>
        <p:spPr>
          <a:xfrm>
            <a:off x="8174037" y="6664325"/>
            <a:ext cx="2190750" cy="488950"/>
          </a:xfrm>
          <a:prstGeom prst="rect">
            <a:avLst/>
          </a:prstGeom>
          <a:noFill/>
          <a:ln>
            <a:noFill/>
          </a:ln>
        </p:spPr>
        <p:txBody>
          <a:bodyPr spcFirstLastPara="1" wrap="square" lIns="101850" tIns="50925" rIns="101850" bIns="50925" anchor="t" anchorCtr="0">
            <a:noAutofit/>
          </a:bodyPr>
          <a:lstStyle/>
          <a:p>
            <a:pPr marL="0" marR="0" lvl="0" indent="0" algn="r" rtl="0">
              <a:lnSpc>
                <a:spcPct val="100000"/>
              </a:lnSpc>
              <a:spcBef>
                <a:spcPts val="0"/>
              </a:spcBef>
              <a:spcAft>
                <a:spcPts val="0"/>
              </a:spcAft>
              <a:buClr>
                <a:schemeClr val="dk1"/>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99" name="Google Shape;199;p21"/>
          <p:cNvSpPr txBox="1"/>
          <p:nvPr/>
        </p:nvSpPr>
        <p:spPr>
          <a:xfrm>
            <a:off x="1562100" y="1587"/>
            <a:ext cx="3998912"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Cellular Structure and Function</a:t>
            </a:r>
            <a:endParaRPr sz="1400" b="0" i="0" u="none" strike="noStrike" cap="none">
              <a:solidFill>
                <a:srgbClr val="000000"/>
              </a:solidFill>
              <a:latin typeface="Arial"/>
              <a:ea typeface="Arial"/>
              <a:cs typeface="Arial"/>
              <a:sym typeface="Arial"/>
            </a:endParaRPr>
          </a:p>
        </p:txBody>
      </p:sp>
      <p:sp>
        <p:nvSpPr>
          <p:cNvPr id="200" name="Google Shape;200;p21"/>
          <p:cNvSpPr txBox="1"/>
          <p:nvPr/>
        </p:nvSpPr>
        <p:spPr>
          <a:xfrm>
            <a:off x="682625" y="515937"/>
            <a:ext cx="8939212" cy="528637"/>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800"/>
              <a:buFont typeface="Arial"/>
              <a:buNone/>
            </a:pPr>
            <a:r>
              <a:rPr lang="en-US" sz="2800" b="1" i="0" u="none" strike="noStrike" cap="none">
                <a:solidFill>
                  <a:srgbClr val="A6000D"/>
                </a:solidFill>
                <a:latin typeface="Arial"/>
                <a:ea typeface="Arial"/>
                <a:cs typeface="Arial"/>
                <a:sym typeface="Arial"/>
              </a:rPr>
              <a:t>7.3 Structures and Organelles</a:t>
            </a:r>
            <a:endParaRPr sz="1400" b="0" i="0" u="none" strike="noStrike" cap="none">
              <a:solidFill>
                <a:srgbClr val="000000"/>
              </a:solidFill>
              <a:latin typeface="Arial"/>
              <a:ea typeface="Arial"/>
              <a:cs typeface="Arial"/>
              <a:sym typeface="Arial"/>
            </a:endParaRPr>
          </a:p>
        </p:txBody>
      </p:sp>
      <p:sp>
        <p:nvSpPr>
          <p:cNvPr id="201" name="Google Shape;201;p21"/>
          <p:cNvSpPr txBox="1"/>
          <p:nvPr/>
        </p:nvSpPr>
        <p:spPr>
          <a:xfrm>
            <a:off x="28575" y="15875"/>
            <a:ext cx="1447800" cy="406400"/>
          </a:xfrm>
          <a:prstGeom prst="rect">
            <a:avLst/>
          </a:prstGeom>
          <a:noFill/>
          <a:ln>
            <a:noFill/>
          </a:ln>
        </p:spPr>
        <p:txBody>
          <a:bodyPr spcFirstLastPara="1" wrap="square" lIns="100850" tIns="50425" rIns="100850" bIns="50425" anchor="t" anchorCtr="0">
            <a:spAutoFit/>
          </a:bodyPr>
          <a:lstStyle/>
          <a:p>
            <a:pPr marL="0" marR="0" lvl="0" indent="0" algn="l" rtl="0">
              <a:lnSpc>
                <a:spcPct val="100000"/>
              </a:lnSpc>
              <a:spcBef>
                <a:spcPts val="0"/>
              </a:spcBef>
              <a:spcAft>
                <a:spcPts val="0"/>
              </a:spcAft>
              <a:buClr>
                <a:srgbClr val="A6000D"/>
              </a:buClr>
              <a:buSzPts val="2000"/>
              <a:buFont typeface="Arial"/>
              <a:buNone/>
            </a:pPr>
            <a:r>
              <a:rPr lang="en-US" sz="2000" b="1" i="0" u="none" strike="noStrike" cap="none">
                <a:solidFill>
                  <a:srgbClr val="A6000D"/>
                </a:solidFill>
                <a:latin typeface="Arial"/>
                <a:ea typeface="Arial"/>
                <a:cs typeface="Arial"/>
                <a:sym typeface="Arial"/>
              </a:rPr>
              <a:t>Chapter 7</a:t>
            </a:r>
            <a:endParaRPr sz="1400" b="0" i="0" u="none" strike="noStrike" cap="none">
              <a:solidFill>
                <a:srgbClr val="000000"/>
              </a:solidFill>
              <a:latin typeface="Arial"/>
              <a:ea typeface="Arial"/>
              <a:cs typeface="Arial"/>
              <a:sym typeface="Arial"/>
            </a:endParaRPr>
          </a:p>
        </p:txBody>
      </p:sp>
      <p:pic>
        <p:nvPicPr>
          <p:cNvPr id="202" name="Google Shape;202;p21" descr="ch 7 im 19"/>
          <p:cNvPicPr preferRelativeResize="0"/>
          <p:nvPr/>
        </p:nvPicPr>
        <p:blipFill rotWithShape="1">
          <a:blip r:embed="rId3">
            <a:alphaModFix/>
          </a:blip>
          <a:srcRect/>
          <a:stretch/>
        </p:blipFill>
        <p:spPr>
          <a:xfrm>
            <a:off x="1752600" y="1828800"/>
            <a:ext cx="6937375" cy="5145087"/>
          </a:xfrm>
          <a:prstGeom prst="rect">
            <a:avLst/>
          </a:prstGeom>
          <a:noFill/>
          <a:ln w="38100" cap="flat" cmpd="sng">
            <a:solidFill>
              <a:srgbClr val="0000FF"/>
            </a:solidFill>
            <a:prstDash val="solid"/>
            <a:miter lim="800000"/>
            <a:headEnd type="none" w="sm" len="sm"/>
            <a:tailEnd type="none" w="sm" len="sm"/>
          </a:ln>
        </p:spPr>
      </p:pic>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2477</Words>
  <Application>Microsoft Office PowerPoint</Application>
  <PresentationFormat>Custom</PresentationFormat>
  <Paragraphs>372</Paragraphs>
  <Slides>64</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Google Sans</vt:lpstr>
      <vt:lpstr>Noto Sans Symbols</vt:lpstr>
      <vt:lpstr>Layers</vt:lpstr>
      <vt:lpstr>Unit 1: Cells  Part II: Cellular Structure and Function</vt:lpstr>
      <vt:lpstr>PowerPoint Presentation</vt:lpstr>
      <vt:lpstr>History</vt:lpstr>
      <vt:lpstr>PowerPoint Presentation</vt:lpstr>
      <vt:lpstr>PowerPoint Presentation</vt:lpstr>
      <vt:lpstr>History</vt:lpstr>
      <vt:lpstr>PowerPoint Presentation</vt:lpstr>
      <vt:lpstr>PowerPoint Presentation</vt:lpstr>
      <vt:lpstr>PowerPoint Presentation</vt:lpstr>
      <vt:lpstr>PowerPoint Presentation</vt:lpstr>
      <vt:lpstr>PowerPoint Presentation</vt:lpstr>
      <vt:lpstr>Cell Wall, cont.</vt:lpstr>
      <vt:lpstr>2.  Plasma (Cell) Membrane</vt:lpstr>
      <vt:lpstr>2.  Plasma (Cell) Membrane, cont.</vt:lpstr>
      <vt:lpstr>3.  Nucleus</vt:lpstr>
      <vt:lpstr>3.  Nucleus</vt:lpstr>
      <vt:lpstr>3.  Nucleus, cont.</vt:lpstr>
      <vt:lpstr>4.  Cytoskeleton</vt:lpstr>
      <vt:lpstr>4.  Cytoskeleton</vt:lpstr>
      <vt:lpstr>5.  Ribosomes</vt:lpstr>
      <vt:lpstr>5.  Ribosomes, cont.</vt:lpstr>
      <vt:lpstr>6.  Endoplasmic Reticulum</vt:lpstr>
      <vt:lpstr>6.  Endoplasmic Reticulum, cont</vt:lpstr>
      <vt:lpstr>7.  Golgi Apparatus</vt:lpstr>
      <vt:lpstr>7.  Golgi Apparatus, cont.</vt:lpstr>
      <vt:lpstr>8.  Lysosomes</vt:lpstr>
      <vt:lpstr>8.  Lysosomes</vt:lpstr>
      <vt:lpstr>9.  Vacuoles</vt:lpstr>
      <vt:lpstr>9.  Vacuoles, cont.</vt:lpstr>
      <vt:lpstr>10.  Mitochondria</vt:lpstr>
      <vt:lpstr>10.  Mitochondria</vt:lpstr>
      <vt:lpstr>11.  Chloroplasts</vt:lpstr>
      <vt:lpstr>11.  Chloroplasts, cont</vt:lpstr>
      <vt:lpstr>PowerPoint Presentation</vt:lpstr>
      <vt:lpstr>PowerPoint Presentation</vt:lpstr>
      <vt:lpstr>PowerPoint Presentation</vt:lpstr>
      <vt:lpstr>Phospholipids</vt:lpstr>
      <vt:lpstr>Phospholipids, cont.</vt:lpstr>
      <vt:lpstr>Not just phospholipids…</vt:lpstr>
      <vt:lpstr>Not just phospholipids….</vt:lpstr>
      <vt:lpstr>PowerPoint Presentation</vt:lpstr>
      <vt:lpstr>PowerPoint Presentation</vt:lpstr>
      <vt:lpstr>Diffusion</vt:lpstr>
      <vt:lpstr>Diffusion, cont.</vt:lpstr>
      <vt:lpstr>Diffusion, cont.</vt:lpstr>
      <vt:lpstr>Diffusion, cont.</vt:lpstr>
      <vt:lpstr>PowerPoint Presentation</vt:lpstr>
      <vt:lpstr>Osmosis</vt:lpstr>
      <vt:lpstr>Fig 7-17 Osmosis</vt:lpstr>
      <vt:lpstr>Osmosis, cont.</vt:lpstr>
      <vt:lpstr>Osmosis, cont.</vt:lpstr>
      <vt:lpstr>Osmosis, cont.</vt:lpstr>
      <vt:lpstr>3 Osmotic States of a Cell</vt:lpstr>
      <vt:lpstr>PowerPoint Presentation</vt:lpstr>
      <vt:lpstr>PowerPoint Presentation</vt:lpstr>
      <vt:lpstr>Facilitated Diffusion</vt:lpstr>
      <vt:lpstr>Facilitated Diffusion, cont.</vt:lpstr>
      <vt:lpstr>PowerPoint Presentation</vt:lpstr>
      <vt:lpstr>Active Transport</vt:lpstr>
      <vt:lpstr>Active Transport, cont.</vt:lpstr>
      <vt:lpstr>Active Transport, cont.</vt:lpstr>
      <vt:lpstr>Active Transport, cont.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Cells  Part II: Cellular Structure and Function</dc:title>
  <cp:lastModifiedBy>Tristan Drusky (Dunwoody High)</cp:lastModifiedBy>
  <cp:revision>1</cp:revision>
  <dcterms:modified xsi:type="dcterms:W3CDTF">2023-08-22T12:41:41Z</dcterms:modified>
</cp:coreProperties>
</file>