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8"/>
  </p:notesMasterIdLst>
  <p:sldIdLst>
    <p:sldId id="415" r:id="rId4"/>
    <p:sldId id="423" r:id="rId5"/>
    <p:sldId id="424" r:id="rId6"/>
    <p:sldId id="425" r:id="rId7"/>
    <p:sldId id="426" r:id="rId8"/>
    <p:sldId id="437" r:id="rId9"/>
    <p:sldId id="419" r:id="rId10"/>
    <p:sldId id="417" r:id="rId11"/>
    <p:sldId id="432" r:id="rId12"/>
    <p:sldId id="433" r:id="rId13"/>
    <p:sldId id="420" r:id="rId14"/>
    <p:sldId id="421" r:id="rId15"/>
    <p:sldId id="418" r:id="rId16"/>
    <p:sldId id="435" r:id="rId17"/>
    <p:sldId id="436" r:id="rId18"/>
    <p:sldId id="438" r:id="rId19"/>
    <p:sldId id="439" r:id="rId20"/>
    <p:sldId id="482" r:id="rId21"/>
    <p:sldId id="427" r:id="rId22"/>
    <p:sldId id="428" r:id="rId23"/>
    <p:sldId id="441" r:id="rId24"/>
    <p:sldId id="429" r:id="rId25"/>
    <p:sldId id="430" r:id="rId26"/>
    <p:sldId id="431" r:id="rId27"/>
    <p:sldId id="483" r:id="rId28"/>
    <p:sldId id="434" r:id="rId29"/>
    <p:sldId id="480" r:id="rId30"/>
    <p:sldId id="481" r:id="rId31"/>
    <p:sldId id="422" r:id="rId32"/>
    <p:sldId id="294" r:id="rId33"/>
    <p:sldId id="403" r:id="rId34"/>
    <p:sldId id="296" r:id="rId35"/>
    <p:sldId id="278" r:id="rId36"/>
    <p:sldId id="400" r:id="rId37"/>
    <p:sldId id="401" r:id="rId38"/>
    <p:sldId id="407" r:id="rId39"/>
    <p:sldId id="408" r:id="rId40"/>
    <p:sldId id="409" r:id="rId41"/>
    <p:sldId id="410" r:id="rId42"/>
    <p:sldId id="402" r:id="rId43"/>
    <p:sldId id="274" r:id="rId44"/>
    <p:sldId id="276" r:id="rId45"/>
    <p:sldId id="277" r:id="rId46"/>
    <p:sldId id="291" r:id="rId47"/>
    <p:sldId id="399" r:id="rId48"/>
    <p:sldId id="414" r:id="rId49"/>
    <p:sldId id="273" r:id="rId50"/>
    <p:sldId id="404" r:id="rId51"/>
    <p:sldId id="405" r:id="rId52"/>
    <p:sldId id="300" r:id="rId53"/>
    <p:sldId id="406" r:id="rId54"/>
    <p:sldId id="295" r:id="rId55"/>
    <p:sldId id="411" r:id="rId56"/>
    <p:sldId id="367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4D4D4D"/>
    <a:srgbClr val="000066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790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CAAD-7CB6-4959-AC1D-61BF343F455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054A-2B8F-4DF7-A149-B1DE6F6F4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D349E-DC45-407C-8C20-88E581CA7F8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568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6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7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1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8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12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CD195-00B6-42A0-B312-1F4F69489E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49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054A-2B8F-4DF7-A149-B1DE6F6F442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C5B0C-5888-4C60-9DDD-32F38969347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93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33815-2E5C-4412-B6B9-E1794D7C3D1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9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DC57B-9E0C-4C41-98F0-4424FC00302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88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4A232-9BFB-46E1-9BE9-0EA1637B7CD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5FF89-A8F1-4427-A0B0-60C24890232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B0F0F-8AB2-4A67-915B-CB6E7CBC1B8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24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EA2D4-97AA-461C-9158-D89D964F279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7325" y="538163"/>
            <a:ext cx="3536950" cy="2652712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3373438"/>
            <a:ext cx="6594475" cy="3195637"/>
          </a:xfrm>
          <a:ln/>
        </p:spPr>
        <p:txBody>
          <a:bodyPr lIns="92075" tIns="46038" rIns="92075" bIns="4603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46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074E2-94B8-4956-8B14-FD4418A6D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4A444-F11A-4369-8C32-A0B2F5CE2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CB966-5075-465D-96B3-051B84A4E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27F377-5E23-4BD0-BFAA-11C6F32ED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514F-A9F1-48AF-94AE-B866D38D7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4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6143-39ED-4676-AF8C-21BEED325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3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B7CD-14C9-402A-9EB3-931940D99A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0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A655-0EB5-4D4F-9681-A6A82B5D6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33CD-A76F-45ED-99B7-2FC4C616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4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8269-ACA5-4A8D-8E67-3E8B39504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FC6C-8A27-42BF-AACD-2E81D294D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A8B05-629C-4C5C-8822-5092F9C12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642F-18F7-4C16-9717-82D881E27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6FA4-056F-439A-A5EF-285B36C19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E565-8B6E-42DF-B04D-07AF8EBC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7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6387-AA26-40A7-903B-CE5F6011A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0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A6FEE8-CB0C-4B78-B44D-FCC6348C3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89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00D31C-D68B-4EB5-B03E-B6FFB407D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9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4188B7-4E36-488E-9ADD-1E2575F5B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8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969484-C285-4555-B185-EC19EB64B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6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514F-A9F1-48AF-94AE-B866D38D77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31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6143-39ED-4676-AF8C-21BEED325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9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2AE0C-C611-4CD1-A5CC-42A700165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B7CD-14C9-402A-9EB3-931940D99A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A655-0EB5-4D4F-9681-A6A82B5D6D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1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33CD-A76F-45ED-99B7-2FC4C6164F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85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98269-ACA5-4A8D-8E67-3E8B395043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3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FC6C-8A27-42BF-AACD-2E81D294D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67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642F-18F7-4C16-9717-82D881E278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02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6FA4-056F-439A-A5EF-285B36C19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E565-8B6E-42DF-B04D-07AF8EBCC7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1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E6387-AA26-40A7-903B-CE5F6011A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4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78D1D-B3CA-468D-AC1E-8A11B4C58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B9FCA-190F-45C8-8B77-D11A216E6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909A3-5CBB-4896-8281-37EAE5B88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DBCDF-DA7C-4C34-94BF-EBACA1756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14B1-47F5-4490-83FA-0DF68C741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5357F-4011-42E5-87B4-AAAA50029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5F1985B-6949-4250-ABE5-157F99516D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fld id="{E9C13C0E-F757-445D-A2C1-E5946AE1D7E0}" type="slidenum">
              <a:rPr lang="en-US" b="0">
                <a:solidFill>
                  <a:srgbClr val="000000"/>
                </a:solidFill>
                <a:cs typeface="+mn-cs"/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spcBef>
                <a:spcPct val="0"/>
              </a:spcBef>
              <a:defRPr/>
            </a:pPr>
            <a:fld id="{E9C13C0E-F757-445D-A2C1-E5946AE1D7E0}" type="slidenum">
              <a:rPr lang="en-US" b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glowing i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3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AB051-9495-413B-82D2-73C20EC5A6CD}"/>
              </a:ext>
            </a:extLst>
          </p:cNvPr>
          <p:cNvSpPr txBox="1"/>
          <p:nvPr/>
        </p:nvSpPr>
        <p:spPr>
          <a:xfrm>
            <a:off x="304800" y="322116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Copperplate Gothic Bold" panose="020E0705020206020404" pitchFamily="34" charset="0"/>
              </a:rPr>
              <a:t>Unit 2</a:t>
            </a:r>
          </a:p>
          <a:p>
            <a:r>
              <a:rPr lang="en-US" sz="3600" dirty="0">
                <a:solidFill>
                  <a:srgbClr val="FFC000"/>
                </a:solidFill>
                <a:latin typeface="Copperplate Gothic Bold" panose="020E0705020206020404" pitchFamily="34" charset="0"/>
              </a:rPr>
              <a:t>Chapter 4: Arrangements of Electrons in Atoms</a:t>
            </a:r>
          </a:p>
        </p:txBody>
      </p:sp>
    </p:spTree>
    <p:extLst>
      <p:ext uri="{BB962C8B-B14F-4D97-AF65-F5344CB8AC3E}">
        <p14:creationId xmlns:p14="http://schemas.microsoft.com/office/powerpoint/2010/main" val="642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Is light a wave?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Wave – </a:t>
            </a:r>
            <a:r>
              <a:rPr lang="en-US" altLang="en-US" dirty="0">
                <a:solidFill>
                  <a:srgbClr val="FFFF00"/>
                </a:solidFill>
              </a:rPr>
              <a:t>light has a measurable _______________ and _______________, just like all other waves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	- Light waves can have _________________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	- Light is ____________ when it hits a mirror, or __________________ when it hits a lens</a:t>
            </a:r>
          </a:p>
        </p:txBody>
      </p:sp>
      <p:pic>
        <p:nvPicPr>
          <p:cNvPr id="3079" name="Picture 7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267200"/>
            <a:ext cx="3733800" cy="241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6125" y="1311275"/>
            <a:ext cx="2122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frequency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937125" y="1311275"/>
            <a:ext cx="2392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wavelength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70125" y="3063875"/>
            <a:ext cx="1874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reflected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62000" y="3560763"/>
            <a:ext cx="3294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Refracted (bent)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165725" y="2378075"/>
            <a:ext cx="1514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1359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1" grpId="0"/>
      <p:bldP spid="3082" grpId="0"/>
      <p:bldP spid="3083" grpId="0"/>
      <p:bldP spid="3084" grpId="0"/>
      <p:bldP spid="30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7" descr="visible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684463"/>
            <a:ext cx="78073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963613" y="1447800"/>
            <a:ext cx="7646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…produces all of the colors in a continuous spectrum</a:t>
            </a:r>
            <a:endParaRPr lang="en-US" sz="32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79425" y="762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Spectroscopic analysis of the visible spectrum…</a:t>
            </a:r>
            <a:b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</a:br>
            <a:endParaRPr lang="en-US" sz="66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838200" y="1225550"/>
            <a:ext cx="7935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…produces a “bright line” spectrum</a:t>
            </a:r>
            <a:endParaRPr lang="en-US" b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430" name="Picture 6" descr="hydrogen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82838"/>
            <a:ext cx="72120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Spectroscopic analysis of the hydrogen spectrum…</a:t>
            </a:r>
            <a:endParaRPr lang="en-US" sz="48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 descr="em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27150"/>
            <a:ext cx="9121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62000" y="6969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2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Types of electromagnetic radiation:</a:t>
            </a:r>
            <a:b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</a:br>
            <a:endParaRPr lang="en-US" sz="44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 of Light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All light travels at _______m/s or _________mph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Speed varies depending on the 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Light travels fastest in a ____________, which contains ________________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Question:  What can travel faster than the speed of light?  _________________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Another word for “brightness” is _____________, it measures the number of ____________ that pass a given area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1285688"/>
            <a:ext cx="2018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2.998 x 10</a:t>
            </a:r>
            <a:r>
              <a:rPr lang="en-US" altLang="en-US" sz="2800" b="1" baseline="30000" dirty="0"/>
              <a:t>8</a:t>
            </a:r>
            <a:endParaRPr lang="en-US" altLang="en-US" sz="2800" b="1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75325" y="2073275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medium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03725" y="260667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vacuum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17725" y="2987675"/>
            <a:ext cx="2506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No particles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70125" y="3978275"/>
            <a:ext cx="2462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NOTHING!!!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927725" y="5045075"/>
            <a:ext cx="185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intensity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18125" y="5578475"/>
            <a:ext cx="1782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photons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156325" y="1463675"/>
            <a:ext cx="202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6.70 x 10</a:t>
            </a:r>
            <a:r>
              <a:rPr lang="en-US" altLang="en-US" sz="3200" b="1" baseline="3000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1771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  <p:bldP spid="6152" grpId="0"/>
      <p:bldP spid="6153" grpId="0"/>
      <p:bldP spid="6154" grpId="0"/>
      <p:bldP spid="6155" grpId="0"/>
      <p:bldP spid="6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55638"/>
          </a:xfrm>
        </p:spPr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</a:rPr>
              <a:t>Electromagnetic Spectrum (EMS)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8006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Light is also called </a:t>
            </a:r>
            <a:r>
              <a:rPr lang="en-US" altLang="en-US" b="1" dirty="0">
                <a:solidFill>
                  <a:srgbClr val="FFFF00"/>
                </a:solidFill>
              </a:rPr>
              <a:t>electromagnetic radiation (EMR)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Visible light is only a small part of the EM spectrum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The EM Spectrum (EMS) contains radiation of all possible ___________ and ______________</a:t>
            </a:r>
          </a:p>
        </p:txBody>
      </p:sp>
      <p:pic>
        <p:nvPicPr>
          <p:cNvPr id="7172" name="Picture 4" descr="1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914400"/>
            <a:ext cx="44958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95525" y="4800600"/>
            <a:ext cx="218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/>
              <a:t>frequencies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68450" y="5272088"/>
            <a:ext cx="2322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wavelengths</a:t>
            </a:r>
          </a:p>
        </p:txBody>
      </p:sp>
    </p:spTree>
    <p:extLst>
      <p:ext uri="{BB962C8B-B14F-4D97-AF65-F5344CB8AC3E}">
        <p14:creationId xmlns:p14="http://schemas.microsoft.com/office/powerpoint/2010/main" val="6959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4" grpId="0"/>
      <p:bldP spid="7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15963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</a:rPr>
              <a:t>High Frequency EMR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>
                <a:solidFill>
                  <a:srgbClr val="FFFF00"/>
                </a:solidFill>
              </a:rPr>
              <a:t>Gamma Rays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– highest frequency EMR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	- they can cause __________.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>
                <a:solidFill>
                  <a:srgbClr val="FFFF00"/>
                </a:solidFill>
              </a:rPr>
              <a:t>X-Rays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– second highest frequency EMR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u="sng" dirty="0">
                <a:solidFill>
                  <a:srgbClr val="FFFF00"/>
                </a:solidFill>
              </a:rPr>
              <a:t>Ultraviolet (UV) Light</a:t>
            </a:r>
            <a:r>
              <a:rPr lang="en-US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</a:rPr>
              <a:t>– falls just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above visible light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shorter ____________, but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higher ____________)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	this type of light causes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____________. Skin Protection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Factor (_______) tells you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how much UV light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will get blocked!</a:t>
            </a:r>
          </a:p>
        </p:txBody>
      </p:sp>
      <p:pic>
        <p:nvPicPr>
          <p:cNvPr id="8196" name="Picture 4" descr="1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97" t="-2113"/>
          <a:stretch/>
        </p:blipFill>
        <p:spPr>
          <a:xfrm>
            <a:off x="5181600" y="2438400"/>
            <a:ext cx="3962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60725" y="1106488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cancer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79525" y="3392488"/>
            <a:ext cx="184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wavelength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19200" y="388620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frequency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12725" y="4764088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sunburn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47800" y="53340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SPF</a:t>
            </a:r>
          </a:p>
        </p:txBody>
      </p:sp>
    </p:spTree>
    <p:extLst>
      <p:ext uri="{BB962C8B-B14F-4D97-AF65-F5344CB8AC3E}">
        <p14:creationId xmlns:p14="http://schemas.microsoft.com/office/powerpoint/2010/main" val="33946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1" grpId="0"/>
      <p:bldP spid="8202" grpId="0"/>
      <p:bldP spid="8203" grpId="0"/>
      <p:bldP spid="8204" grpId="0"/>
      <p:bldP spid="82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Low Frequency EMR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86800" cy="601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Infrared Radiation – has slightly less energy than visible light.  Special devices can be used to detect this form of radiation.   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Microwaves – used to cook food.  Waves cause food molecules to ______________, moving molecules = _____________ energy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Radio Waves - _______________ wavelengths and smallest ______________ = very low __________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_____________ can be used to track airplanes.  It bounces waves off the planes and measures the _____________ it takes for them to come back.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51125" y="2554288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vibrate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50925" y="308768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kinetic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03525" y="3468688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longest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41525" y="4002088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frequency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477000" y="4006753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energy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70629" y="4465508"/>
            <a:ext cx="1298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RADAR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16571" y="5361313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782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95300" y="533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The Wave-like Electron</a:t>
            </a:r>
            <a:endParaRPr lang="en-US" sz="4400" b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3" name="Picture 6" descr="brog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9200"/>
            <a:ext cx="3298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952500" y="5867400"/>
            <a:ext cx="238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Louis deBroglie</a:t>
            </a: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3924300" y="1524000"/>
            <a:ext cx="4724400" cy="2590800"/>
          </a:xfrm>
          <a:prstGeom prst="wedgeRoundRectCallout">
            <a:avLst>
              <a:gd name="adj1" fmla="val -66028"/>
              <a:gd name="adj2" fmla="val -431"/>
              <a:gd name="adj3" fmla="val 16667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The electron propagates through space as an energy wave. To understand the atom, one must understand the behavior of electromagnetic waves.</a:t>
            </a: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DCF40-EA29-43CE-9C08-77B76BA697F3}"/>
              </a:ext>
            </a:extLst>
          </p:cNvPr>
          <p:cNvSpPr txBox="1"/>
          <p:nvPr/>
        </p:nvSpPr>
        <p:spPr>
          <a:xfrm>
            <a:off x="4237383" y="4272171"/>
            <a:ext cx="430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Light is a particle (arrives in “chunks”</a:t>
            </a:r>
          </a:p>
          <a:p>
            <a:r>
              <a:rPr lang="en-US" dirty="0">
                <a:solidFill>
                  <a:schemeClr val="tx1"/>
                </a:solidFill>
              </a:rPr>
              <a:t>Light is a wave (we can measure its wavelength and it behaves like a wave)</a:t>
            </a:r>
          </a:p>
        </p:txBody>
      </p:sp>
    </p:spTree>
    <p:extLst>
      <p:ext uri="{BB962C8B-B14F-4D97-AF65-F5344CB8AC3E}">
        <p14:creationId xmlns:p14="http://schemas.microsoft.com/office/powerpoint/2010/main" val="16495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altLang="en-US" sz="4400"/>
              <a:t>Atomic Spectrum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 altLang="en-US" sz="3200"/>
              <a:t>How color tells us about atoms</a:t>
            </a:r>
          </a:p>
        </p:txBody>
      </p:sp>
    </p:spTree>
    <p:extLst>
      <p:ext uri="{BB962C8B-B14F-4D97-AF65-F5344CB8AC3E}">
        <p14:creationId xmlns:p14="http://schemas.microsoft.com/office/powerpoint/2010/main" val="35071799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 b="1" dirty="0"/>
              <a:t>The Dual Nature of Light</a:t>
            </a:r>
          </a:p>
        </p:txBody>
      </p:sp>
    </p:spTree>
    <p:extLst>
      <p:ext uri="{BB962C8B-B14F-4D97-AF65-F5344CB8AC3E}">
        <p14:creationId xmlns:p14="http://schemas.microsoft.com/office/powerpoint/2010/main" val="68495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/>
              <a:t>Prism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000"/>
              <a:t>White light is made up of all the colors of the visible spectrum.</a:t>
            </a:r>
          </a:p>
          <a:p>
            <a:r>
              <a:rPr lang="en-US" altLang="en-US" sz="3000"/>
              <a:t>Passing it through a prism separates it.</a:t>
            </a:r>
          </a:p>
          <a:p>
            <a:endParaRPr lang="en-US" altLang="en-US" sz="3000"/>
          </a:p>
        </p:txBody>
      </p:sp>
      <p:graphicFrame>
        <p:nvGraphicFramePr>
          <p:cNvPr id="82948" name="Object 4"/>
          <p:cNvGraphicFramePr>
            <a:graphicFrameLocks noGrp="1"/>
          </p:cNvGraphicFramePr>
          <p:nvPr>
            <p:ph type="clipArt" sz="half" idx="2"/>
          </p:nvPr>
        </p:nvGraphicFramePr>
        <p:xfrm>
          <a:off x="4500563" y="1828800"/>
          <a:ext cx="38004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Microsoft ClipArt Gallery" r:id="rId4" imgW="5972040" imgH="3814560" progId="MS_ClipArt_Gallery">
                  <p:embed/>
                </p:oleObj>
              </mc:Choice>
              <mc:Fallback>
                <p:oleObj name="Microsoft ClipArt Gallery" r:id="rId4" imgW="5972040" imgH="38145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28800"/>
                        <a:ext cx="380047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2608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Additive Primary Colors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produce new colors by combining different wavelengths of light.  These are actual beams of colored light.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486400" y="1525588"/>
            <a:ext cx="3505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This is how a TV or this monitor works. </a:t>
            </a:r>
          </a:p>
          <a:p>
            <a:r>
              <a:rPr lang="en-US" altLang="en-US" sz="3200" b="1" dirty="0">
                <a:solidFill>
                  <a:schemeClr val="tx1"/>
                </a:solidFill>
              </a:rPr>
              <a:t>White </a:t>
            </a:r>
            <a:r>
              <a:rPr lang="en-US" altLang="en-US" sz="3200" dirty="0">
                <a:solidFill>
                  <a:schemeClr val="tx1"/>
                </a:solidFill>
              </a:rPr>
              <a:t>is all colors in the spectrum.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Black is the absence of color. </a:t>
            </a:r>
          </a:p>
        </p:txBody>
      </p:sp>
      <p:pic>
        <p:nvPicPr>
          <p:cNvPr id="8806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83" y="1525588"/>
            <a:ext cx="4323626" cy="43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" y="5296626"/>
            <a:ext cx="1576387" cy="15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1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5964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 dirty="0"/>
              <a:t>If the light is not white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811" y="1258067"/>
            <a:ext cx="6353176" cy="452596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000" dirty="0"/>
              <a:t>By heating a gas with electricity we can get it to give off colors.</a:t>
            </a:r>
          </a:p>
          <a:p>
            <a:pPr lvl="1"/>
            <a:r>
              <a:rPr lang="en-US" altLang="en-US" sz="2600" dirty="0"/>
              <a:t>Photoelectric Effect: Matter absorbs EM </a:t>
            </a:r>
            <a:r>
              <a:rPr lang="en-US" altLang="en-US" sz="2600" dirty="0" err="1"/>
              <a:t>radiation</a:t>
            </a:r>
            <a:r>
              <a:rPr lang="en-US" altLang="en-US" sz="2600" dirty="0" err="1">
                <a:sym typeface="Wingdings" panose="05000000000000000000" pitchFamily="2" charset="2"/>
              </a:rPr>
              <a:t>Electron</a:t>
            </a:r>
            <a:r>
              <a:rPr lang="en-US" altLang="en-US" sz="2600" dirty="0">
                <a:sym typeface="Wingdings" panose="05000000000000000000" pitchFamily="2" charset="2"/>
              </a:rPr>
              <a:t> knocked loose</a:t>
            </a:r>
          </a:p>
          <a:p>
            <a:pPr lvl="1"/>
            <a:r>
              <a:rPr lang="en-US" altLang="en-US" sz="2600" dirty="0">
                <a:sym typeface="Wingdings" panose="05000000000000000000" pitchFamily="2" charset="2"/>
              </a:rPr>
              <a:t>Each particle of light collides with electron and uses its energy to dislodge. Remaining energy transfers to the photoelectron.</a:t>
            </a:r>
            <a:endParaRPr lang="en-US" altLang="en-US" sz="2600" dirty="0"/>
          </a:p>
          <a:p>
            <a:r>
              <a:rPr lang="en-US" altLang="en-US" sz="3000" dirty="0"/>
              <a:t>Passing this light through a prism does something different.</a:t>
            </a:r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6400800" y="1828800"/>
            <a:ext cx="1900238" cy="3886200"/>
            <a:chOff x="2835" y="1152"/>
            <a:chExt cx="2394" cy="2928"/>
          </a:xfrm>
        </p:grpSpPr>
        <p:graphicFrame>
          <p:nvGraphicFramePr>
            <p:cNvPr id="84997" name="Object 5"/>
            <p:cNvGraphicFramePr>
              <a:graphicFrameLocks/>
            </p:cNvGraphicFramePr>
            <p:nvPr/>
          </p:nvGraphicFramePr>
          <p:xfrm>
            <a:off x="2835" y="1152"/>
            <a:ext cx="2394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8" name="Microsoft ClipArt Gallery" r:id="rId4" imgW="5972040" imgH="3814560" progId="MS_ClipArt_Gallery">
                    <p:embed/>
                  </p:oleObj>
                </mc:Choice>
                <mc:Fallback>
                  <p:oleObj name="Microsoft ClipArt Gallery" r:id="rId4" imgW="5972040" imgH="381456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152"/>
                          <a:ext cx="2394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998" name="Freeform 6"/>
            <p:cNvSpPr>
              <a:spLocks/>
            </p:cNvSpPr>
            <p:nvPr/>
          </p:nvSpPr>
          <p:spPr bwMode="auto">
            <a:xfrm>
              <a:off x="2844" y="2190"/>
              <a:ext cx="814" cy="160"/>
            </a:xfrm>
            <a:custGeom>
              <a:avLst/>
              <a:gdLst>
                <a:gd name="T0" fmla="*/ 775 w 814"/>
                <a:gd name="T1" fmla="*/ 159 h 160"/>
                <a:gd name="T2" fmla="*/ 0 w 814"/>
                <a:gd name="T3" fmla="*/ 12 h 160"/>
                <a:gd name="T4" fmla="*/ 813 w 814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160">
                  <a:moveTo>
                    <a:pt x="775" y="159"/>
                  </a:moveTo>
                  <a:lnTo>
                    <a:pt x="0" y="12"/>
                  </a:lnTo>
                  <a:lnTo>
                    <a:pt x="813" y="0"/>
                  </a:lnTo>
                </a:path>
              </a:pathLst>
            </a:custGeom>
            <a:solidFill>
              <a:srgbClr val="B50069"/>
            </a:solidFill>
            <a:ln w="12700" cap="rnd" cmpd="sng">
              <a:solidFill>
                <a:srgbClr val="B5006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auto">
            <a:xfrm>
              <a:off x="3645" y="2184"/>
              <a:ext cx="403" cy="280"/>
            </a:xfrm>
            <a:custGeom>
              <a:avLst/>
              <a:gdLst>
                <a:gd name="T0" fmla="*/ 402 w 403"/>
                <a:gd name="T1" fmla="*/ 279 h 280"/>
                <a:gd name="T2" fmla="*/ 0 w 403"/>
                <a:gd name="T3" fmla="*/ 168 h 280"/>
                <a:gd name="T4" fmla="*/ 135 w 403"/>
                <a:gd name="T5" fmla="*/ 0 h 280"/>
                <a:gd name="T6" fmla="*/ 372 w 403"/>
                <a:gd name="T7" fmla="*/ 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280">
                  <a:moveTo>
                    <a:pt x="402" y="279"/>
                  </a:moveTo>
                  <a:lnTo>
                    <a:pt x="0" y="168"/>
                  </a:lnTo>
                  <a:lnTo>
                    <a:pt x="135" y="0"/>
                  </a:lnTo>
                  <a:lnTo>
                    <a:pt x="372" y="3"/>
                  </a:lnTo>
                </a:path>
              </a:pathLst>
            </a:custGeom>
            <a:solidFill>
              <a:srgbClr val="B50069"/>
            </a:solidFill>
            <a:ln w="12700" cap="rnd" cmpd="sng">
              <a:solidFill>
                <a:srgbClr val="B5006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auto">
            <a:xfrm>
              <a:off x="4026" y="2181"/>
              <a:ext cx="190" cy="288"/>
            </a:xfrm>
            <a:custGeom>
              <a:avLst/>
              <a:gdLst>
                <a:gd name="T0" fmla="*/ 33 w 190"/>
                <a:gd name="T1" fmla="*/ 287 h 288"/>
                <a:gd name="T2" fmla="*/ 0 w 190"/>
                <a:gd name="T3" fmla="*/ 5 h 288"/>
                <a:gd name="T4" fmla="*/ 189 w 190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288">
                  <a:moveTo>
                    <a:pt x="33" y="287"/>
                  </a:moveTo>
                  <a:lnTo>
                    <a:pt x="0" y="5"/>
                  </a:lnTo>
                  <a:lnTo>
                    <a:pt x="189" y="0"/>
                  </a:lnTo>
                </a:path>
              </a:pathLst>
            </a:custGeom>
            <a:solidFill>
              <a:srgbClr val="780046"/>
            </a:solidFill>
            <a:ln w="12700" cap="rnd" cmpd="sng">
              <a:solidFill>
                <a:srgbClr val="78004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9"/>
            <p:cNvSpPr>
              <a:spLocks/>
            </p:cNvSpPr>
            <p:nvPr/>
          </p:nvSpPr>
          <p:spPr bwMode="auto">
            <a:xfrm>
              <a:off x="4101" y="2238"/>
              <a:ext cx="1081" cy="853"/>
            </a:xfrm>
            <a:custGeom>
              <a:avLst/>
              <a:gdLst>
                <a:gd name="T0" fmla="*/ 90 w 1081"/>
                <a:gd name="T1" fmla="*/ 0 h 853"/>
                <a:gd name="T2" fmla="*/ 0 w 1081"/>
                <a:gd name="T3" fmla="*/ 165 h 853"/>
                <a:gd name="T4" fmla="*/ 924 w 1081"/>
                <a:gd name="T5" fmla="*/ 852 h 853"/>
                <a:gd name="T6" fmla="*/ 1080 w 1081"/>
                <a:gd name="T7" fmla="*/ 516 h 853"/>
                <a:gd name="T8" fmla="*/ 90 w 1081"/>
                <a:gd name="T9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853">
                  <a:moveTo>
                    <a:pt x="90" y="0"/>
                  </a:moveTo>
                  <a:lnTo>
                    <a:pt x="0" y="165"/>
                  </a:lnTo>
                  <a:lnTo>
                    <a:pt x="924" y="852"/>
                  </a:lnTo>
                  <a:lnTo>
                    <a:pt x="1080" y="516"/>
                  </a:lnTo>
                  <a:lnTo>
                    <a:pt x="9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auto">
            <a:xfrm>
              <a:off x="4203" y="2193"/>
              <a:ext cx="1021" cy="514"/>
            </a:xfrm>
            <a:custGeom>
              <a:avLst/>
              <a:gdLst>
                <a:gd name="T0" fmla="*/ 9 w 1021"/>
                <a:gd name="T1" fmla="*/ 0 h 514"/>
                <a:gd name="T2" fmla="*/ 0 w 1021"/>
                <a:gd name="T3" fmla="*/ 27 h 514"/>
                <a:gd name="T4" fmla="*/ 1002 w 1021"/>
                <a:gd name="T5" fmla="*/ 513 h 514"/>
                <a:gd name="T6" fmla="*/ 1020 w 1021"/>
                <a:gd name="T7" fmla="*/ 483 h 514"/>
                <a:gd name="T8" fmla="*/ 9 w 1021"/>
                <a:gd name="T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514">
                  <a:moveTo>
                    <a:pt x="9" y="0"/>
                  </a:moveTo>
                  <a:lnTo>
                    <a:pt x="0" y="27"/>
                  </a:lnTo>
                  <a:lnTo>
                    <a:pt x="1002" y="513"/>
                  </a:lnTo>
                  <a:lnTo>
                    <a:pt x="1020" y="483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11"/>
            <p:cNvSpPr>
              <a:spLocks/>
            </p:cNvSpPr>
            <p:nvPr/>
          </p:nvSpPr>
          <p:spPr bwMode="auto">
            <a:xfrm>
              <a:off x="4077" y="2427"/>
              <a:ext cx="916" cy="811"/>
            </a:xfrm>
            <a:custGeom>
              <a:avLst/>
              <a:gdLst>
                <a:gd name="T0" fmla="*/ 9 w 916"/>
                <a:gd name="T1" fmla="*/ 0 h 811"/>
                <a:gd name="T2" fmla="*/ 0 w 916"/>
                <a:gd name="T3" fmla="*/ 27 h 811"/>
                <a:gd name="T4" fmla="*/ 879 w 916"/>
                <a:gd name="T5" fmla="*/ 810 h 811"/>
                <a:gd name="T6" fmla="*/ 915 w 916"/>
                <a:gd name="T7" fmla="*/ 744 h 811"/>
                <a:gd name="T8" fmla="*/ 9 w 916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11">
                  <a:moveTo>
                    <a:pt x="9" y="0"/>
                  </a:moveTo>
                  <a:lnTo>
                    <a:pt x="0" y="27"/>
                  </a:lnTo>
                  <a:lnTo>
                    <a:pt x="879" y="810"/>
                  </a:lnTo>
                  <a:lnTo>
                    <a:pt x="915" y="744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4092" y="2415"/>
              <a:ext cx="915" cy="7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>
              <a:off x="4065" y="2475"/>
              <a:ext cx="870" cy="8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>
              <a:off x="4191" y="2235"/>
              <a:ext cx="990" cy="5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12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/>
              <a:t>Atomic Spectrum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sz="3000"/>
              <a:t>Each element gives off its own characteristic colors.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Can be used to identify the atom.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How we know what stars are made of.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4500563" y="1828800"/>
            <a:ext cx="3800475" cy="4648200"/>
            <a:chOff x="2835" y="1152"/>
            <a:chExt cx="2394" cy="2928"/>
          </a:xfrm>
        </p:grpSpPr>
        <p:graphicFrame>
          <p:nvGraphicFramePr>
            <p:cNvPr id="87045" name="Object 5"/>
            <p:cNvGraphicFramePr>
              <a:graphicFrameLocks/>
            </p:cNvGraphicFramePr>
            <p:nvPr/>
          </p:nvGraphicFramePr>
          <p:xfrm>
            <a:off x="2835" y="1152"/>
            <a:ext cx="2394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0" name="Microsoft ClipArt Gallery" r:id="rId4" imgW="5972040" imgH="3814560" progId="MS_ClipArt_Gallery">
                    <p:embed/>
                  </p:oleObj>
                </mc:Choice>
                <mc:Fallback>
                  <p:oleObj name="Microsoft ClipArt Gallery" r:id="rId4" imgW="5972040" imgH="381456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152"/>
                          <a:ext cx="2394" cy="2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2844" y="2190"/>
              <a:ext cx="814" cy="160"/>
            </a:xfrm>
            <a:custGeom>
              <a:avLst/>
              <a:gdLst>
                <a:gd name="T0" fmla="*/ 775 w 814"/>
                <a:gd name="T1" fmla="*/ 159 h 160"/>
                <a:gd name="T2" fmla="*/ 0 w 814"/>
                <a:gd name="T3" fmla="*/ 12 h 160"/>
                <a:gd name="T4" fmla="*/ 813 w 814"/>
                <a:gd name="T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160">
                  <a:moveTo>
                    <a:pt x="775" y="159"/>
                  </a:moveTo>
                  <a:lnTo>
                    <a:pt x="0" y="12"/>
                  </a:lnTo>
                  <a:lnTo>
                    <a:pt x="813" y="0"/>
                  </a:lnTo>
                </a:path>
              </a:pathLst>
            </a:custGeom>
            <a:solidFill>
              <a:srgbClr val="B50069"/>
            </a:solidFill>
            <a:ln w="12700" cap="rnd" cmpd="sng">
              <a:solidFill>
                <a:srgbClr val="B5006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>
              <a:off x="3645" y="2184"/>
              <a:ext cx="403" cy="280"/>
            </a:xfrm>
            <a:custGeom>
              <a:avLst/>
              <a:gdLst>
                <a:gd name="T0" fmla="*/ 402 w 403"/>
                <a:gd name="T1" fmla="*/ 279 h 280"/>
                <a:gd name="T2" fmla="*/ 0 w 403"/>
                <a:gd name="T3" fmla="*/ 168 h 280"/>
                <a:gd name="T4" fmla="*/ 135 w 403"/>
                <a:gd name="T5" fmla="*/ 0 h 280"/>
                <a:gd name="T6" fmla="*/ 372 w 403"/>
                <a:gd name="T7" fmla="*/ 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280">
                  <a:moveTo>
                    <a:pt x="402" y="279"/>
                  </a:moveTo>
                  <a:lnTo>
                    <a:pt x="0" y="168"/>
                  </a:lnTo>
                  <a:lnTo>
                    <a:pt x="135" y="0"/>
                  </a:lnTo>
                  <a:lnTo>
                    <a:pt x="372" y="3"/>
                  </a:lnTo>
                </a:path>
              </a:pathLst>
            </a:custGeom>
            <a:solidFill>
              <a:srgbClr val="B50069"/>
            </a:solidFill>
            <a:ln w="12700" cap="rnd" cmpd="sng">
              <a:solidFill>
                <a:srgbClr val="B5006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8" name="Freeform 8"/>
            <p:cNvSpPr>
              <a:spLocks/>
            </p:cNvSpPr>
            <p:nvPr/>
          </p:nvSpPr>
          <p:spPr bwMode="auto">
            <a:xfrm>
              <a:off x="4026" y="2181"/>
              <a:ext cx="190" cy="288"/>
            </a:xfrm>
            <a:custGeom>
              <a:avLst/>
              <a:gdLst>
                <a:gd name="T0" fmla="*/ 33 w 190"/>
                <a:gd name="T1" fmla="*/ 287 h 288"/>
                <a:gd name="T2" fmla="*/ 0 w 190"/>
                <a:gd name="T3" fmla="*/ 5 h 288"/>
                <a:gd name="T4" fmla="*/ 189 w 190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288">
                  <a:moveTo>
                    <a:pt x="33" y="287"/>
                  </a:moveTo>
                  <a:lnTo>
                    <a:pt x="0" y="5"/>
                  </a:lnTo>
                  <a:lnTo>
                    <a:pt x="189" y="0"/>
                  </a:lnTo>
                </a:path>
              </a:pathLst>
            </a:custGeom>
            <a:solidFill>
              <a:srgbClr val="780046"/>
            </a:solidFill>
            <a:ln w="12700" cap="rnd" cmpd="sng">
              <a:solidFill>
                <a:srgbClr val="78004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9" name="Freeform 9"/>
            <p:cNvSpPr>
              <a:spLocks/>
            </p:cNvSpPr>
            <p:nvPr/>
          </p:nvSpPr>
          <p:spPr bwMode="auto">
            <a:xfrm>
              <a:off x="4101" y="2238"/>
              <a:ext cx="1081" cy="853"/>
            </a:xfrm>
            <a:custGeom>
              <a:avLst/>
              <a:gdLst>
                <a:gd name="T0" fmla="*/ 90 w 1081"/>
                <a:gd name="T1" fmla="*/ 0 h 853"/>
                <a:gd name="T2" fmla="*/ 0 w 1081"/>
                <a:gd name="T3" fmla="*/ 165 h 853"/>
                <a:gd name="T4" fmla="*/ 924 w 1081"/>
                <a:gd name="T5" fmla="*/ 852 h 853"/>
                <a:gd name="T6" fmla="*/ 1080 w 1081"/>
                <a:gd name="T7" fmla="*/ 516 h 853"/>
                <a:gd name="T8" fmla="*/ 90 w 1081"/>
                <a:gd name="T9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853">
                  <a:moveTo>
                    <a:pt x="90" y="0"/>
                  </a:moveTo>
                  <a:lnTo>
                    <a:pt x="0" y="165"/>
                  </a:lnTo>
                  <a:lnTo>
                    <a:pt x="924" y="852"/>
                  </a:lnTo>
                  <a:lnTo>
                    <a:pt x="1080" y="516"/>
                  </a:lnTo>
                  <a:lnTo>
                    <a:pt x="9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auto">
            <a:xfrm>
              <a:off x="4203" y="2193"/>
              <a:ext cx="1021" cy="514"/>
            </a:xfrm>
            <a:custGeom>
              <a:avLst/>
              <a:gdLst>
                <a:gd name="T0" fmla="*/ 9 w 1021"/>
                <a:gd name="T1" fmla="*/ 0 h 514"/>
                <a:gd name="T2" fmla="*/ 0 w 1021"/>
                <a:gd name="T3" fmla="*/ 27 h 514"/>
                <a:gd name="T4" fmla="*/ 1002 w 1021"/>
                <a:gd name="T5" fmla="*/ 513 h 514"/>
                <a:gd name="T6" fmla="*/ 1020 w 1021"/>
                <a:gd name="T7" fmla="*/ 483 h 514"/>
                <a:gd name="T8" fmla="*/ 9 w 1021"/>
                <a:gd name="T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514">
                  <a:moveTo>
                    <a:pt x="9" y="0"/>
                  </a:moveTo>
                  <a:lnTo>
                    <a:pt x="0" y="27"/>
                  </a:lnTo>
                  <a:lnTo>
                    <a:pt x="1002" y="513"/>
                  </a:lnTo>
                  <a:lnTo>
                    <a:pt x="1020" y="483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1" name="Freeform 11"/>
            <p:cNvSpPr>
              <a:spLocks/>
            </p:cNvSpPr>
            <p:nvPr/>
          </p:nvSpPr>
          <p:spPr bwMode="auto">
            <a:xfrm>
              <a:off x="4077" y="2427"/>
              <a:ext cx="916" cy="811"/>
            </a:xfrm>
            <a:custGeom>
              <a:avLst/>
              <a:gdLst>
                <a:gd name="T0" fmla="*/ 9 w 916"/>
                <a:gd name="T1" fmla="*/ 0 h 811"/>
                <a:gd name="T2" fmla="*/ 0 w 916"/>
                <a:gd name="T3" fmla="*/ 27 h 811"/>
                <a:gd name="T4" fmla="*/ 879 w 916"/>
                <a:gd name="T5" fmla="*/ 810 h 811"/>
                <a:gd name="T6" fmla="*/ 915 w 916"/>
                <a:gd name="T7" fmla="*/ 744 h 811"/>
                <a:gd name="T8" fmla="*/ 9 w 916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11">
                  <a:moveTo>
                    <a:pt x="9" y="0"/>
                  </a:moveTo>
                  <a:lnTo>
                    <a:pt x="0" y="27"/>
                  </a:lnTo>
                  <a:lnTo>
                    <a:pt x="879" y="810"/>
                  </a:lnTo>
                  <a:lnTo>
                    <a:pt x="915" y="744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Line 12"/>
            <p:cNvSpPr>
              <a:spLocks noChangeShapeType="1"/>
            </p:cNvSpPr>
            <p:nvPr/>
          </p:nvSpPr>
          <p:spPr bwMode="auto">
            <a:xfrm>
              <a:off x="4092" y="2415"/>
              <a:ext cx="915" cy="7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Line 13"/>
            <p:cNvSpPr>
              <a:spLocks noChangeShapeType="1"/>
            </p:cNvSpPr>
            <p:nvPr/>
          </p:nvSpPr>
          <p:spPr bwMode="auto">
            <a:xfrm>
              <a:off x="4065" y="2475"/>
              <a:ext cx="870" cy="8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>
              <a:off x="4191" y="2235"/>
              <a:ext cx="990" cy="5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9068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876800" y="381000"/>
            <a:ext cx="41910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These are called the discontinuous spectra (or emission line spectra) and is unique to </a:t>
            </a:r>
            <a:r>
              <a:rPr lang="en-US" altLang="en-US" u="sng" dirty="0"/>
              <a:t>each</a:t>
            </a:r>
            <a:r>
              <a:rPr lang="en-US" altLang="en-US" dirty="0"/>
              <a:t> element.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Shown here are emission line spectra for 3 different elements. It is what the light being emitted from the elements is really made up of.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Spectral lines are like the atom’s “fingerprint”</a:t>
            </a:r>
          </a:p>
        </p:txBody>
      </p:sp>
      <p:graphicFrame>
        <p:nvGraphicFramePr>
          <p:cNvPr id="89091" name="Object 3"/>
          <p:cNvGraphicFramePr>
            <a:graphicFrameLocks/>
          </p:cNvGraphicFramePr>
          <p:nvPr/>
        </p:nvGraphicFramePr>
        <p:xfrm>
          <a:off x="738188" y="4667250"/>
          <a:ext cx="3810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0" name="CorelDRAW!" r:id="rId4" imgW="5464080" imgH="1385640" progId="CDraw4">
                  <p:embed/>
                </p:oleObj>
              </mc:Choice>
              <mc:Fallback>
                <p:oleObj name="CorelDRAW!" r:id="rId4" imgW="5464080" imgH="138564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4667250"/>
                        <a:ext cx="3810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/>
          </p:cNvGraphicFramePr>
          <p:nvPr/>
        </p:nvGraphicFramePr>
        <p:xfrm>
          <a:off x="738188" y="2947988"/>
          <a:ext cx="3792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1" name="CorelDRAW!" r:id="rId6" imgW="5464080" imgH="1157040" progId="CDraw4">
                  <p:embed/>
                </p:oleObj>
              </mc:Choice>
              <mc:Fallback>
                <p:oleObj name="CorelDRAW!" r:id="rId6" imgW="5464080" imgH="115704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947988"/>
                        <a:ext cx="379253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/>
          </p:cNvGraphicFramePr>
          <p:nvPr/>
        </p:nvGraphicFramePr>
        <p:xfrm>
          <a:off x="741363" y="1184275"/>
          <a:ext cx="37973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2" name="CorelDRAW!" r:id="rId8" imgW="5470200" imgH="1346040" progId="CDraw4">
                  <p:embed/>
                </p:oleObj>
              </mc:Choice>
              <mc:Fallback>
                <p:oleObj name="CorelDRAW!" r:id="rId8" imgW="5470200" imgH="134604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184275"/>
                        <a:ext cx="37973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8769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E82F-CF99-43F0-B746-E1A694301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394A5-07DE-4364-B56C-C97513B6B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DE67D-2D7F-49BF-9336-4D6EBD03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62" y="2133737"/>
            <a:ext cx="8697475" cy="4267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F39F74-B833-4F8F-A751-99895C419726}"/>
              </a:ext>
            </a:extLst>
          </p:cNvPr>
          <p:cNvSpPr txBox="1"/>
          <p:nvPr/>
        </p:nvSpPr>
        <p:spPr>
          <a:xfrm>
            <a:off x="304800" y="228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Emission-Line Spectra: Excited atoms emit visible light. This light is passed through a prism and is separated into specific wavelengths</a:t>
            </a:r>
          </a:p>
        </p:txBody>
      </p:sp>
    </p:spTree>
    <p:extLst>
      <p:ext uri="{BB962C8B-B14F-4D97-AF65-F5344CB8AC3E}">
        <p14:creationId xmlns:p14="http://schemas.microsoft.com/office/powerpoint/2010/main" val="272932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Light as a Particle?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Particle - </a:t>
            </a:r>
            <a:r>
              <a:rPr lang="en-US" altLang="en-US" dirty="0">
                <a:solidFill>
                  <a:srgbClr val="FFFF00"/>
                </a:solidFill>
              </a:rPr>
              <a:t> certain colors (blue) will cause electrons to fly off of a piece of metal while others (red) don’t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	Why?_________________________________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</a:rPr>
              <a:t>	Particles of light are called ______________, they have no ______________, but are tiny packets of ________________</a:t>
            </a:r>
          </a:p>
        </p:txBody>
      </p:sp>
      <p:pic>
        <p:nvPicPr>
          <p:cNvPr id="4101" name="Picture 5" descr="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419600"/>
            <a:ext cx="1792288" cy="2322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46720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The Final Answer:  Light </a:t>
            </a:r>
          </a:p>
          <a:p>
            <a:r>
              <a:rPr lang="en-US" altLang="en-US" sz="3200"/>
              <a:t>is ____________ </a:t>
            </a:r>
          </a:p>
          <a:p>
            <a:r>
              <a:rPr lang="en-US" altLang="en-US" sz="3200"/>
              <a:t>a wave and a particle!!!!!</a:t>
            </a:r>
          </a:p>
        </p:txBody>
      </p:sp>
      <p:pic>
        <p:nvPicPr>
          <p:cNvPr id="4103" name="Picture 7" descr="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419600"/>
            <a:ext cx="1792288" cy="2103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400300" y="2061002"/>
            <a:ext cx="601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Particles of blue light have the right energy/frequency to knock them free!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486400" y="2833687"/>
            <a:ext cx="180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/>
              <a:t>Photons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955925" y="3368675"/>
            <a:ext cx="122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mass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422525" y="3902075"/>
            <a:ext cx="1514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energy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81600" y="5227851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4389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4105" grpId="0"/>
      <p:bldP spid="4106" grpId="0"/>
      <p:bldP spid="4107" grpId="0"/>
      <p:bldP spid="4108" grpId="0"/>
      <p:bldP spid="4109" grpId="0"/>
      <p:bldP spid="410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Bohr</a:t>
            </a:r>
            <a:r>
              <a:rPr lang="en-US"/>
              <a:t> Model of Atom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Planetary Model of atom </a:t>
            </a:r>
            <a:r>
              <a:rPr lang="en-US" dirty="0"/>
              <a:t>– put electrons into fixed paths around nucleus called </a:t>
            </a:r>
            <a:r>
              <a:rPr lang="en-US" b="1" u="sng" dirty="0">
                <a:solidFill>
                  <a:srgbClr val="FF0000"/>
                </a:solidFill>
              </a:rPr>
              <a:t>orbits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Assigned electrons to fixed energy levels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Moving from one energy level to another = requires a fixed </a:t>
            </a:r>
            <a:r>
              <a:rPr lang="en-US" b="1" dirty="0">
                <a:solidFill>
                  <a:srgbClr val="FF0000"/>
                </a:solidFill>
              </a:rPr>
              <a:t>quantum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energy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Quantum Leap </a:t>
            </a:r>
            <a:r>
              <a:rPr lang="en-US" dirty="0"/>
              <a:t>– jump from one step to another </a:t>
            </a:r>
          </a:p>
        </p:txBody>
      </p:sp>
    </p:spTree>
    <p:extLst>
      <p:ext uri="{BB962C8B-B14F-4D97-AF65-F5344CB8AC3E}">
        <p14:creationId xmlns:p14="http://schemas.microsoft.com/office/powerpoint/2010/main" val="42666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533400"/>
            <a:ext cx="4358104" cy="5794807"/>
            <a:chOff x="336" y="1248"/>
            <a:chExt cx="1545" cy="1836"/>
          </a:xfrm>
        </p:grpSpPr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336" y="1248"/>
              <a:ext cx="1534" cy="1632"/>
              <a:chOff x="1056" y="1920"/>
              <a:chExt cx="2256" cy="2400"/>
            </a:xfrm>
          </p:grpSpPr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2256" cy="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895" cy="20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1442" y="2304"/>
                <a:ext cx="1534" cy="16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1632" y="2496"/>
                <a:ext cx="1173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857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496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1800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>
              <a:off x="391" y="2938"/>
              <a:ext cx="149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0" dirty="0">
                  <a:solidFill>
                    <a:srgbClr val="000000"/>
                  </a:solidFill>
                  <a:cs typeface="+mn-cs"/>
                </a:rPr>
                <a:t>Bohr’s planetary model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8482CD-022E-45BC-8742-F84E6583825C}"/>
              </a:ext>
            </a:extLst>
          </p:cNvPr>
          <p:cNvSpPr txBox="1"/>
          <p:nvPr/>
        </p:nvSpPr>
        <p:spPr>
          <a:xfrm>
            <a:off x="381000" y="304800"/>
            <a:ext cx="3733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-Atoms excited by energy</a:t>
            </a:r>
          </a:p>
          <a:p>
            <a:r>
              <a:rPr lang="en-US" sz="2000" dirty="0">
                <a:solidFill>
                  <a:schemeClr val="tx1"/>
                </a:solidFill>
              </a:rPr>
              <a:t>-Emit light</a:t>
            </a:r>
          </a:p>
          <a:p>
            <a:r>
              <a:rPr lang="en-US" sz="2000" dirty="0">
                <a:solidFill>
                  <a:schemeClr val="tx1"/>
                </a:solidFill>
              </a:rPr>
              <a:t>-Emitted light is broken into spectrum of discrete frequencies (colors)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-Pattern unique to each element.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Electrons start at lowest energy level (closest to nucleus)= Ground State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Excited state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Move up energy level</a:t>
            </a:r>
          </a:p>
          <a:p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Electron falls back to ground state and gives energy back as light.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 descr="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81000"/>
            <a:ext cx="5429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19075" y="3613150"/>
            <a:ext cx="3352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This produces bands </a:t>
            </a:r>
            <a:endParaRPr lang="en-US" sz="36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of light with definite </a:t>
            </a:r>
            <a:endParaRPr lang="en-US" sz="36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wavelengths.</a:t>
            </a:r>
            <a:endParaRPr lang="en-US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04800" y="1371600"/>
            <a:ext cx="3209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Electron transitions</a:t>
            </a:r>
            <a:b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involve jumps of definite amounts of</a:t>
            </a:r>
            <a:b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energy.</a:t>
            </a:r>
            <a:br>
              <a: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</a:br>
            <a:endParaRPr lang="en-US" sz="54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/>
              <a:t>Light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 dirty="0"/>
              <a:t>The study of light led to the development of the quantum mechanical model.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Light is a kind of electromagnetic radiation.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Electromagnetic radiation includes many kinds of waves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All move at 2.998 x 10</a:t>
            </a:r>
            <a:r>
              <a:rPr lang="en-US" altLang="en-US" sz="3800" baseline="30000" dirty="0"/>
              <a:t>8</a:t>
            </a:r>
            <a:r>
              <a:rPr lang="en-US" altLang="en-US" dirty="0"/>
              <a:t> m/s (symbol = c)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 = 2.998 x 10</a:t>
            </a:r>
            <a:r>
              <a:rPr lang="en-US" altLang="en-US" sz="3800" baseline="30000" dirty="0"/>
              <a:t>8</a:t>
            </a:r>
            <a:r>
              <a:rPr lang="en-US" altLang="en-US" dirty="0"/>
              <a:t> m/s </a:t>
            </a:r>
          </a:p>
        </p:txBody>
      </p:sp>
    </p:spTree>
    <p:extLst>
      <p:ext uri="{BB962C8B-B14F-4D97-AF65-F5344CB8AC3E}">
        <p14:creationId xmlns:p14="http://schemas.microsoft.com/office/powerpoint/2010/main" val="2549402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Quantum Mechanical</a:t>
            </a:r>
            <a:b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Model of the Atom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Attempts to explain why hydrogen gave off specific frequencies of light only led to this new model.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Mathematical laws can identify the regions outside of the nucleus where electrons are most likely to be found.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These laws are beyond the scope of this class…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286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cs typeface="+mn-cs"/>
              </a:rPr>
              <a:t>Essentially the model went from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447800"/>
            <a:ext cx="2895600" cy="3382963"/>
            <a:chOff x="336" y="1248"/>
            <a:chExt cx="1534" cy="1942"/>
          </a:xfrm>
        </p:grpSpPr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336" y="1248"/>
              <a:ext cx="1534" cy="1632"/>
              <a:chOff x="1056" y="1920"/>
              <a:chExt cx="2256" cy="2400"/>
            </a:xfrm>
          </p:grpSpPr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2256" cy="24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895" cy="20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1442" y="2304"/>
                <a:ext cx="1534" cy="16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1632" y="2496"/>
                <a:ext cx="1173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857" cy="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496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b="0">
                    <a:solidFill>
                      <a:srgbClr val="000000"/>
                    </a:solidFill>
                    <a:latin typeface="Times New Roman" pitchFamily="18" charset="0"/>
                    <a:cs typeface="+mn-cs"/>
                  </a:rPr>
                  <a:t> </a:t>
                </a:r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 sz="1800" b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>
              <a:off x="864" y="2928"/>
              <a:ext cx="52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0000"/>
                  </a:solidFill>
                  <a:cs typeface="+mn-cs"/>
                </a:rPr>
                <a:t>Bohr</a:t>
              </a:r>
            </a:p>
          </p:txBody>
        </p: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962400" y="175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0">
                <a:solidFill>
                  <a:srgbClr val="000000"/>
                </a:solidFill>
                <a:cs typeface="+mn-cs"/>
              </a:rPr>
              <a:t>to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724400" y="949325"/>
            <a:ext cx="3733800" cy="4232275"/>
            <a:chOff x="3264" y="1392"/>
            <a:chExt cx="2064" cy="2476"/>
          </a:xfrm>
        </p:grpSpPr>
        <p:pic>
          <p:nvPicPr>
            <p:cNvPr id="16390" name="Picture 16" descr="!debrog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92"/>
              <a:ext cx="2064" cy="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17"/>
            <p:cNvSpPr txBox="1">
              <a:spLocks noChangeArrowheads="1"/>
            </p:cNvSpPr>
            <p:nvPr/>
          </p:nvSpPr>
          <p:spPr bwMode="auto">
            <a:xfrm>
              <a:off x="3888" y="3600"/>
              <a:ext cx="105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rgbClr val="000000"/>
                  </a:solidFill>
                  <a:cs typeface="+mn-cs"/>
                </a:rPr>
                <a:t>de Broglie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1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Electron Energy Level (Shell)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3962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Generally symbolized by n, it denotes the probable distance of the electron from the nucleus. “n” is also known as the 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Principle Quantum number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85800" y="4495800"/>
            <a:ext cx="3902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Number of electrons that can fit in a shell:         or simply count them on the periodic table!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2600" y="5257800"/>
            <a:ext cx="88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2n</a:t>
            </a:r>
            <a:r>
              <a:rPr lang="en-US" sz="3600" baseline="300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9" name="Picture 8" descr="shel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99584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80901" grpId="0" autoUpdateAnimBg="0"/>
      <p:bldP spid="8090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5819" y="2895600"/>
            <a:ext cx="80709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Orbital shapes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are defined as the surface that contains </a:t>
            </a:r>
            <a:r>
              <a:rPr lang="en-US" sz="2800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90%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of the total electron probability.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Make map now.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848600" cy="17526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effectLst/>
              </a:rPr>
              <a:t>A sublevel is a region within an energy level where there is a probability of finding an electron. </a:t>
            </a:r>
            <a:br>
              <a:rPr lang="en-US" sz="2400" b="0" u="sng" dirty="0">
                <a:effectLst/>
              </a:rPr>
            </a:br>
            <a:endParaRPr lang="en-US" sz="2400" b="0" u="sng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85798" y="381000"/>
            <a:ext cx="815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Energy Sublevels (subshells)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chemwiki.ucdavis.edu/@api/deki/files/6569/=s%252c_p%252c_d%252c_f_Orbi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94202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4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mcat-review.org/periodic-orbit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" y="-914400"/>
            <a:ext cx="8903922" cy="72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3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1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Write the electron configurations</a:t>
            </a:r>
            <a:br>
              <a:rPr lang="en-US" dirty="0"/>
            </a:br>
            <a:r>
              <a:rPr lang="en-US" dirty="0"/>
              <a:t>(no shortcuts!)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Lithium (Li) - 3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1</a:t>
            </a:r>
            <a:endParaRPr lang="en-US" sz="4800" b="0" dirty="0">
              <a:solidFill>
                <a:schemeClr val="bg1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rgbClr val="FFFF00"/>
                </a:solidFill>
                <a:cs typeface="+mn-cs"/>
              </a:rPr>
              <a:t>Oxygen (O) - 8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rgbClr val="FFFF00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2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2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2p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4</a:t>
            </a:r>
            <a:endParaRPr lang="en-US" sz="4800" b="0" dirty="0">
              <a:solidFill>
                <a:srgbClr val="FFFF0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Neon (Ne) - 10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2p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28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Magnesium (Mg) – </a:t>
            </a:r>
            <a:r>
              <a:rPr lang="en-US" sz="4000" b="0" dirty="0">
                <a:solidFill>
                  <a:schemeClr val="bg1"/>
                </a:solidFill>
                <a:cs typeface="+mn-cs"/>
              </a:rPr>
              <a:t>12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2p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6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3s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rgbClr val="FFFF00"/>
                </a:solidFill>
                <a:cs typeface="+mn-cs"/>
              </a:rPr>
              <a:t>Chlorine (</a:t>
            </a:r>
            <a:r>
              <a:rPr lang="en-US" sz="4800" b="0" dirty="0" err="1">
                <a:solidFill>
                  <a:srgbClr val="FFFF00"/>
                </a:solidFill>
                <a:cs typeface="+mn-cs"/>
              </a:rPr>
              <a:t>Cl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) – 17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rgbClr val="FFFF00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2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2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2p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6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3s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2</a:t>
            </a:r>
            <a:r>
              <a:rPr lang="en-US" sz="4800" b="0" dirty="0">
                <a:solidFill>
                  <a:srgbClr val="FFFF00"/>
                </a:solidFill>
                <a:cs typeface="+mn-cs"/>
              </a:rPr>
              <a:t>3p</a:t>
            </a:r>
            <a:r>
              <a:rPr lang="en-US" sz="4800" b="0" baseline="30000" dirty="0">
                <a:solidFill>
                  <a:srgbClr val="FFFF00"/>
                </a:solidFill>
                <a:cs typeface="+mn-cs"/>
              </a:rPr>
              <a:t>5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Scandium (</a:t>
            </a:r>
            <a:r>
              <a:rPr lang="en-US" sz="4800" b="0" dirty="0" err="1">
                <a:solidFill>
                  <a:schemeClr val="bg1"/>
                </a:solidFill>
                <a:cs typeface="+mn-cs"/>
              </a:rPr>
              <a:t>Sc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) – 21 electrons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4800" b="0" dirty="0">
                <a:solidFill>
                  <a:schemeClr val="bg1"/>
                </a:solidFill>
                <a:cs typeface="+mn-cs"/>
              </a:rPr>
              <a:t>1s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2p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6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3s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3p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6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4s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4800" b="0" dirty="0">
                <a:solidFill>
                  <a:schemeClr val="bg1"/>
                </a:solidFill>
                <a:cs typeface="+mn-cs"/>
              </a:rPr>
              <a:t>3d</a:t>
            </a:r>
            <a:r>
              <a:rPr lang="en-US" sz="4800" b="0" baseline="30000" dirty="0">
                <a:solidFill>
                  <a:schemeClr val="bg1"/>
                </a:solidFill>
                <a:cs typeface="+mn-cs"/>
              </a:rPr>
              <a:t>1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1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Write the electron configurations</a:t>
            </a:r>
            <a:br>
              <a:rPr lang="en-US" dirty="0"/>
            </a:br>
            <a:r>
              <a:rPr lang="en-US" dirty="0"/>
              <a:t>(no shortcuts!)</a:t>
            </a:r>
          </a:p>
        </p:txBody>
      </p:sp>
    </p:spTree>
    <p:extLst>
      <p:ext uri="{BB962C8B-B14F-4D97-AF65-F5344CB8AC3E}">
        <p14:creationId xmlns:p14="http://schemas.microsoft.com/office/powerpoint/2010/main" val="12586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400" dirty="0"/>
              <a:t>Titanium(Ti) - 22 electrons</a:t>
            </a:r>
          </a:p>
          <a:p>
            <a:pPr eaLnBrk="1" hangingPunct="1"/>
            <a:endParaRPr lang="en-US" sz="4400" dirty="0"/>
          </a:p>
          <a:p>
            <a:pPr eaLnBrk="1" hangingPunct="1"/>
            <a:r>
              <a:rPr lang="en-US" sz="4400" dirty="0"/>
              <a:t>Vanadium(V) - 23 electrons</a:t>
            </a:r>
          </a:p>
          <a:p>
            <a:pPr eaLnBrk="1" hangingPunct="1"/>
            <a:endParaRPr lang="en-US" sz="4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1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Write the electron configurations</a:t>
            </a:r>
            <a:br>
              <a:rPr lang="en-US" dirty="0"/>
            </a:br>
            <a:r>
              <a:rPr lang="en-US" dirty="0"/>
              <a:t>(no shortcuts!)</a:t>
            </a:r>
          </a:p>
        </p:txBody>
      </p:sp>
    </p:spTree>
    <p:extLst>
      <p:ext uri="{BB962C8B-B14F-4D97-AF65-F5344CB8AC3E}">
        <p14:creationId xmlns:p14="http://schemas.microsoft.com/office/powerpoint/2010/main" val="1750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400" dirty="0"/>
              <a:t>Titanium(Ti) - 22 electrons</a:t>
            </a:r>
          </a:p>
          <a:p>
            <a:pPr marL="571500" indent="-571500" eaLnBrk="1" hangingPunct="1">
              <a:buFont typeface="Arial" pitchFamily="34" charset="0"/>
              <a:buChar char="•"/>
              <a:defRPr/>
            </a:pPr>
            <a:r>
              <a:rPr lang="en-US" sz="4400" dirty="0"/>
              <a:t>1s</a:t>
            </a:r>
            <a:r>
              <a:rPr lang="en-US" sz="4400" baseline="30000" dirty="0"/>
              <a:t>2</a:t>
            </a:r>
            <a:r>
              <a:rPr lang="en-US" sz="4400" dirty="0"/>
              <a:t>2s</a:t>
            </a:r>
            <a:r>
              <a:rPr lang="en-US" sz="4400" baseline="30000" dirty="0"/>
              <a:t>2</a:t>
            </a:r>
            <a:r>
              <a:rPr lang="en-US" sz="4400" dirty="0"/>
              <a:t>2p</a:t>
            </a:r>
            <a:r>
              <a:rPr lang="en-US" sz="4400" baseline="30000" dirty="0"/>
              <a:t>6</a:t>
            </a:r>
            <a:r>
              <a:rPr lang="en-US" sz="4400" dirty="0"/>
              <a:t>3s</a:t>
            </a:r>
            <a:r>
              <a:rPr lang="en-US" sz="4400" baseline="30000" dirty="0"/>
              <a:t>2</a:t>
            </a:r>
            <a:r>
              <a:rPr lang="en-US" sz="4400" dirty="0"/>
              <a:t>3p</a:t>
            </a:r>
            <a:r>
              <a:rPr lang="en-US" sz="4400" baseline="30000" dirty="0"/>
              <a:t>6</a:t>
            </a:r>
            <a:r>
              <a:rPr lang="en-US" sz="4400" dirty="0"/>
              <a:t>4s</a:t>
            </a:r>
            <a:r>
              <a:rPr lang="en-US" sz="4400" baseline="30000" dirty="0"/>
              <a:t>2</a:t>
            </a:r>
            <a:r>
              <a:rPr lang="en-US" sz="4400" dirty="0"/>
              <a:t>3d</a:t>
            </a:r>
            <a:r>
              <a:rPr lang="en-US" sz="4400" baseline="30000" dirty="0"/>
              <a:t>2</a:t>
            </a:r>
            <a:endParaRPr lang="en-US" sz="4400" dirty="0"/>
          </a:p>
          <a:p>
            <a:pPr eaLnBrk="1" hangingPunct="1">
              <a:defRPr/>
            </a:pPr>
            <a:r>
              <a:rPr lang="en-US" sz="4400" dirty="0">
                <a:solidFill>
                  <a:srgbClr val="FFFF00"/>
                </a:solidFill>
              </a:rPr>
              <a:t>Vanadium(V) - 23 electrons</a:t>
            </a:r>
          </a:p>
          <a:p>
            <a:pPr eaLnBrk="1" hangingPunct="1">
              <a:defRPr/>
            </a:pPr>
            <a:r>
              <a:rPr lang="en-US" sz="4400" dirty="0">
                <a:solidFill>
                  <a:srgbClr val="FFFF00"/>
                </a:solidFill>
              </a:rPr>
              <a:t>1s</a:t>
            </a:r>
            <a:r>
              <a:rPr lang="en-US" sz="4400" baseline="30000" dirty="0">
                <a:solidFill>
                  <a:srgbClr val="FFFF00"/>
                </a:solidFill>
              </a:rPr>
              <a:t>2</a:t>
            </a:r>
            <a:r>
              <a:rPr lang="en-US" sz="4400" dirty="0">
                <a:solidFill>
                  <a:srgbClr val="FFFF00"/>
                </a:solidFill>
              </a:rPr>
              <a:t>2s</a:t>
            </a:r>
            <a:r>
              <a:rPr lang="en-US" sz="4400" baseline="30000" dirty="0">
                <a:solidFill>
                  <a:srgbClr val="FFFF00"/>
                </a:solidFill>
              </a:rPr>
              <a:t>2</a:t>
            </a:r>
            <a:r>
              <a:rPr lang="en-US" sz="4400" dirty="0">
                <a:solidFill>
                  <a:srgbClr val="FFFF00"/>
                </a:solidFill>
              </a:rPr>
              <a:t>2p</a:t>
            </a:r>
            <a:r>
              <a:rPr lang="en-US" sz="4400" baseline="30000" dirty="0">
                <a:solidFill>
                  <a:srgbClr val="FFFF00"/>
                </a:solidFill>
              </a:rPr>
              <a:t>6</a:t>
            </a:r>
            <a:r>
              <a:rPr lang="en-US" sz="4400" dirty="0">
                <a:solidFill>
                  <a:srgbClr val="FFFF00"/>
                </a:solidFill>
              </a:rPr>
              <a:t>3s</a:t>
            </a:r>
            <a:r>
              <a:rPr lang="en-US" sz="4400" baseline="30000" dirty="0">
                <a:solidFill>
                  <a:srgbClr val="FFFF00"/>
                </a:solidFill>
              </a:rPr>
              <a:t>2</a:t>
            </a:r>
            <a:r>
              <a:rPr lang="en-US" sz="4400" dirty="0">
                <a:solidFill>
                  <a:srgbClr val="FFFF00"/>
                </a:solidFill>
              </a:rPr>
              <a:t>3p</a:t>
            </a:r>
            <a:r>
              <a:rPr lang="en-US" sz="4400" baseline="30000" dirty="0">
                <a:solidFill>
                  <a:srgbClr val="FFFF00"/>
                </a:solidFill>
              </a:rPr>
              <a:t>6</a:t>
            </a:r>
            <a:r>
              <a:rPr lang="en-US" sz="4400" dirty="0">
                <a:solidFill>
                  <a:srgbClr val="FFFF00"/>
                </a:solidFill>
              </a:rPr>
              <a:t>4s</a:t>
            </a:r>
            <a:r>
              <a:rPr lang="en-US" sz="4400" baseline="30000" dirty="0">
                <a:solidFill>
                  <a:srgbClr val="FFFF00"/>
                </a:solidFill>
              </a:rPr>
              <a:t>2</a:t>
            </a:r>
            <a:r>
              <a:rPr lang="en-US" sz="4400" dirty="0">
                <a:solidFill>
                  <a:srgbClr val="FFFF00"/>
                </a:solidFill>
              </a:rPr>
              <a:t>3d</a:t>
            </a:r>
            <a:r>
              <a:rPr lang="en-US" sz="4400" baseline="30000" dirty="0">
                <a:solidFill>
                  <a:srgbClr val="FFFF00"/>
                </a:solidFill>
              </a:rPr>
              <a:t>3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1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Write the electron configurations</a:t>
            </a:r>
            <a:br>
              <a:rPr lang="en-US" dirty="0"/>
            </a:br>
            <a:r>
              <a:rPr lang="en-US" dirty="0"/>
              <a:t>(no shortcuts!)</a:t>
            </a:r>
          </a:p>
        </p:txBody>
      </p:sp>
    </p:spTree>
    <p:extLst>
      <p:ext uri="{BB962C8B-B14F-4D97-AF65-F5344CB8AC3E}">
        <p14:creationId xmlns:p14="http://schemas.microsoft.com/office/powerpoint/2010/main" val="1593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1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/>
              <a:t>Parts of a wave</a:t>
            </a:r>
          </a:p>
        </p:txBody>
      </p:sp>
      <p:graphicFrame>
        <p:nvGraphicFramePr>
          <p:cNvPr id="70659" name="Object 3"/>
          <p:cNvGraphicFramePr>
            <a:graphicFrameLocks noGrp="1"/>
          </p:cNvGraphicFramePr>
          <p:nvPr>
            <p:ph type="body" idx="1"/>
          </p:nvPr>
        </p:nvGraphicFramePr>
        <p:xfrm>
          <a:off x="233363" y="2971800"/>
          <a:ext cx="86772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CorelDRAW!" r:id="rId4" imgW="8677080" imgH="2135160" progId="CDraw4">
                  <p:embed/>
                </p:oleObj>
              </mc:Choice>
              <mc:Fallback>
                <p:oleObj name="CorelDRAW!" r:id="rId4" imgW="8677080" imgH="2135160" progId="CDraw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971800"/>
                        <a:ext cx="8677275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2286000" y="2286000"/>
            <a:ext cx="4267200" cy="914400"/>
            <a:chOff x="1440" y="1440"/>
            <a:chExt cx="2688" cy="576"/>
          </a:xfrm>
        </p:grpSpPr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 flipV="1">
              <a:off x="1440" y="158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>
              <a:off x="1440" y="1824"/>
              <a:ext cx="26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4128" y="1632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2016" y="1440"/>
              <a:ext cx="1536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Wavelength</a:t>
              </a:r>
            </a:p>
          </p:txBody>
        </p:sp>
      </p:grpSp>
      <p:grpSp>
        <p:nvGrpSpPr>
          <p:cNvPr id="70665" name="Group 9"/>
          <p:cNvGrpSpPr>
            <a:grpSpLocks/>
          </p:cNvGrpSpPr>
          <p:nvPr/>
        </p:nvGrpSpPr>
        <p:grpSpPr bwMode="auto">
          <a:xfrm>
            <a:off x="5562851" y="3274220"/>
            <a:ext cx="2280445" cy="1268413"/>
            <a:chOff x="3592" y="2112"/>
            <a:chExt cx="1244" cy="799"/>
          </a:xfrm>
        </p:grpSpPr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4128" y="2112"/>
              <a:ext cx="4" cy="4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3592" y="2542"/>
              <a:ext cx="1244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Amplitude</a:t>
              </a:r>
            </a:p>
          </p:txBody>
        </p:sp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457200" y="1905001"/>
            <a:ext cx="1752600" cy="1323976"/>
            <a:chOff x="528" y="1200"/>
            <a:chExt cx="864" cy="834"/>
          </a:xfrm>
        </p:grpSpPr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67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Crest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(peak)</a:t>
              </a:r>
            </a:p>
          </p:txBody>
        </p:sp>
        <p:sp>
          <p:nvSpPr>
            <p:cNvPr id="70671" name="Arc 15"/>
            <p:cNvSpPr>
              <a:spLocks/>
            </p:cNvSpPr>
            <p:nvPr/>
          </p:nvSpPr>
          <p:spPr bwMode="auto">
            <a:xfrm>
              <a:off x="1152" y="1393"/>
              <a:ext cx="240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672" name="Group 16"/>
          <p:cNvGrpSpPr>
            <a:grpSpLocks/>
          </p:cNvGrpSpPr>
          <p:nvPr/>
        </p:nvGrpSpPr>
        <p:grpSpPr bwMode="auto">
          <a:xfrm>
            <a:off x="2438400" y="4876800"/>
            <a:ext cx="1828800" cy="960438"/>
            <a:chOff x="1536" y="3072"/>
            <a:chExt cx="1152" cy="605"/>
          </a:xfrm>
        </p:grpSpPr>
        <p:sp>
          <p:nvSpPr>
            <p:cNvPr id="70673" name="Rectangle 17"/>
            <p:cNvSpPr>
              <a:spLocks noChangeArrowheads="1"/>
            </p:cNvSpPr>
            <p:nvPr/>
          </p:nvSpPr>
          <p:spPr bwMode="auto">
            <a:xfrm>
              <a:off x="1536" y="3312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Trough</a:t>
              </a:r>
            </a:p>
          </p:txBody>
        </p:sp>
        <p:sp>
          <p:nvSpPr>
            <p:cNvPr id="70674" name="Arc 18"/>
            <p:cNvSpPr>
              <a:spLocks/>
            </p:cNvSpPr>
            <p:nvPr/>
          </p:nvSpPr>
          <p:spPr bwMode="auto">
            <a:xfrm>
              <a:off x="2352" y="3072"/>
              <a:ext cx="336" cy="43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74673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647700" y="1227138"/>
            <a:ext cx="7759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Orbitals of the same shape (s, for instance) grow </a:t>
            </a:r>
            <a:endParaRPr lang="en-US" sz="24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larger as n increases…</a:t>
            </a: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28600" y="60153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Nodes are regions of low probability within an orbital.</a:t>
            </a:r>
            <a:endParaRPr lang="en-US" sz="18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15718" name="Picture 6" descr="size_of_s_orb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5" y="1227138"/>
            <a:ext cx="8389695" cy="48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28600" y="30480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6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 s sublevel</a:t>
            </a:r>
            <a:endParaRPr lang="en-US" sz="4400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3200" i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orbital 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has a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spherical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shape centered around the origin of the three axes in space.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4999" y="0"/>
            <a:ext cx="5334000" cy="5334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sublevel shape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1954" y="2534860"/>
            <a:ext cx="8840091" cy="3992940"/>
            <a:chOff x="151954" y="2534860"/>
            <a:chExt cx="8840091" cy="3992940"/>
          </a:xfrm>
        </p:grpSpPr>
        <p:pic>
          <p:nvPicPr>
            <p:cNvPr id="84994" name="Picture 2" descr="http://www.eis.uva.es/~qgintro/atom/imagenes/orbit_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54" y="2534860"/>
              <a:ext cx="8840091" cy="399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" y="5486400"/>
              <a:ext cx="120417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   </a:t>
              </a:r>
            </a:p>
            <a:p>
              <a:r>
                <a:rPr lang="en-US" dirty="0"/>
                <a:t>         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5461337"/>
              <a:ext cx="120417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   </a:t>
              </a:r>
            </a:p>
            <a:p>
              <a:r>
                <a:rPr lang="en-US" dirty="0"/>
                <a:t>          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77200" y="5486400"/>
              <a:ext cx="8382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</a:t>
              </a:r>
            </a:p>
            <a:p>
              <a:r>
                <a:rPr lang="en-US" dirty="0"/>
                <a:t>            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4876800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There are three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dumbbell-shaped </a:t>
            </a:r>
            <a:r>
              <a:rPr lang="en-US" sz="2800" i="1" dirty="0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Comic Sans MS" pitchFamily="66" charset="0"/>
              </a:rPr>
              <a:t>orbitals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in each energy level above n = 1, each assigned to its own axis (x, y and z) in space.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sublevel shapes</a:t>
            </a:r>
          </a:p>
        </p:txBody>
      </p:sp>
      <p:pic>
        <p:nvPicPr>
          <p:cNvPr id="9" name="Picture 8" descr="p_orbita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144000" cy="32059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724400" y="457200"/>
            <a:ext cx="4419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Things get a bit more complicated with the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five </a:t>
            </a:r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d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orbitals 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that are found in the </a:t>
            </a:r>
            <a:r>
              <a:rPr lang="en-US" sz="28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d</a:t>
            </a: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sublevels beginning with n = 3. To remember the shapes, think of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sz="2800" u="sng" dirty="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ouble </a:t>
            </a:r>
            <a:r>
              <a:rPr lang="en-US" sz="2800" u="sng" dirty="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umbbells</a:t>
            </a:r>
            <a:r>
              <a:rPr lang="en-US" sz="2800" dirty="0">
                <a:solidFill>
                  <a:schemeClr val="accent2"/>
                </a:solidFill>
              </a:rPr>
              <a:t>”</a:t>
            </a:r>
          </a:p>
          <a:p>
            <a:pPr>
              <a:spcBef>
                <a:spcPct val="0"/>
              </a:spcBef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00600" y="411480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…and a 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“</a:t>
            </a:r>
            <a:r>
              <a:rPr lang="en-US" sz="2800" u="sng" dirty="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umbbell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with a </a:t>
            </a:r>
            <a:r>
              <a:rPr lang="en-US" sz="2800" u="sng" dirty="0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onut”!</a:t>
            </a:r>
          </a:p>
          <a:p>
            <a:pPr>
              <a:spcBef>
                <a:spcPct val="0"/>
              </a:spcBef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5257800" cy="1143000"/>
          </a:xfrm>
        </p:spPr>
        <p:txBody>
          <a:bodyPr/>
          <a:lstStyle/>
          <a:p>
            <a:r>
              <a:rPr lang="en-US" sz="4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sublevel shapes</a:t>
            </a:r>
          </a:p>
        </p:txBody>
      </p:sp>
      <p:pic>
        <p:nvPicPr>
          <p:cNvPr id="9" name="Picture 8" descr="d_orbita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42"/>
            <a:ext cx="4800600" cy="626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457200"/>
          </a:xfrm>
        </p:spPr>
        <p:txBody>
          <a:bodyPr/>
          <a:lstStyle/>
          <a:p>
            <a:r>
              <a:rPr lang="en-US" sz="3200" u="sng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Shape of f sublevel orbitals</a:t>
            </a:r>
          </a:p>
        </p:txBody>
      </p:sp>
      <p:pic>
        <p:nvPicPr>
          <p:cNvPr id="6" name="Picture 5" descr="f_orbital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39050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chemwiki.ucdavis.edu/@api/deki/files/4826/=Single_electron_orbit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21835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87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br>
              <a:rPr lang="en-US" dirty="0"/>
            </a:br>
            <a:r>
              <a:rPr lang="en-US" dirty="0"/>
              <a:t>In your notebook, write the electron configuration for Iron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2990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1s</a:t>
            </a:r>
            <a:r>
              <a:rPr lang="en-US" sz="6000" baseline="30000" dirty="0">
                <a:solidFill>
                  <a:srgbClr val="FFFF00"/>
                </a:solidFill>
              </a:rPr>
              <a:t>2</a:t>
            </a:r>
            <a:r>
              <a:rPr lang="en-US" sz="6000" dirty="0">
                <a:solidFill>
                  <a:srgbClr val="FFFF00"/>
                </a:solidFill>
              </a:rPr>
              <a:t>2s</a:t>
            </a:r>
            <a:r>
              <a:rPr lang="en-US" sz="6000" baseline="30000" dirty="0">
                <a:solidFill>
                  <a:srgbClr val="FFFF00"/>
                </a:solidFill>
              </a:rPr>
              <a:t>2</a:t>
            </a:r>
            <a:r>
              <a:rPr lang="en-US" sz="6000" dirty="0">
                <a:solidFill>
                  <a:srgbClr val="FFFF00"/>
                </a:solidFill>
              </a:rPr>
              <a:t>2p</a:t>
            </a:r>
            <a:r>
              <a:rPr lang="en-US" sz="6000" baseline="30000" dirty="0">
                <a:solidFill>
                  <a:srgbClr val="FFFF00"/>
                </a:solidFill>
              </a:rPr>
              <a:t>6</a:t>
            </a:r>
            <a:r>
              <a:rPr lang="en-US" sz="6000" dirty="0">
                <a:solidFill>
                  <a:srgbClr val="FFFF00"/>
                </a:solidFill>
              </a:rPr>
              <a:t>3s</a:t>
            </a:r>
            <a:r>
              <a:rPr lang="en-US" sz="6000" baseline="30000" dirty="0">
                <a:solidFill>
                  <a:srgbClr val="FFFF00"/>
                </a:solidFill>
              </a:rPr>
              <a:t>2</a:t>
            </a:r>
            <a:r>
              <a:rPr lang="en-US" sz="6000" dirty="0">
                <a:solidFill>
                  <a:srgbClr val="FFFF00"/>
                </a:solidFill>
              </a:rPr>
              <a:t>3p</a:t>
            </a:r>
            <a:r>
              <a:rPr lang="en-US" sz="6000" baseline="30000" dirty="0">
                <a:solidFill>
                  <a:srgbClr val="FFFF00"/>
                </a:solidFill>
              </a:rPr>
              <a:t>6</a:t>
            </a:r>
            <a:r>
              <a:rPr lang="en-US" sz="6000" dirty="0">
                <a:solidFill>
                  <a:srgbClr val="FFFF00"/>
                </a:solidFill>
              </a:rPr>
              <a:t>4s</a:t>
            </a:r>
            <a:r>
              <a:rPr lang="en-US" sz="6000" baseline="30000" dirty="0">
                <a:solidFill>
                  <a:srgbClr val="FFFF00"/>
                </a:solidFill>
              </a:rPr>
              <a:t>2</a:t>
            </a:r>
            <a:r>
              <a:rPr lang="en-US" sz="6000" dirty="0">
                <a:solidFill>
                  <a:srgbClr val="FFFF00"/>
                </a:solidFill>
              </a:rPr>
              <a:t>3d</a:t>
            </a:r>
            <a:r>
              <a:rPr lang="en-US" sz="6000" baseline="30000" dirty="0">
                <a:solidFill>
                  <a:srgbClr val="FFFF00"/>
                </a:solidFill>
              </a:rPr>
              <a:t>6</a:t>
            </a:r>
            <a:endParaRPr lang="en-US" sz="6000" dirty="0">
              <a:solidFill>
                <a:srgbClr val="FFFF00"/>
              </a:solidFill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621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87" name="Group 23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47935"/>
              </p:ext>
            </p:extLst>
          </p:nvPr>
        </p:nvGraphicFramePr>
        <p:xfrm>
          <a:off x="457200" y="1136651"/>
          <a:ext cx="8305799" cy="4502149"/>
        </p:xfrm>
        <a:graphic>
          <a:graphicData uri="http://schemas.openxmlformats.org/drawingml/2006/table">
            <a:tbl>
              <a:tblPr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5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191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Energy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Level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Sublevel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orbital types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orbitals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in the sublevels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Electrons in each sublevel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electrons per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Energy level (2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2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50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3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036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726" name="Rectangle 17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Energy Levels, Sublevels, Orbitals, &amp; Electrons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2438400"/>
            <a:ext cx="1828800" cy="3657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29000" y="2438400"/>
            <a:ext cx="1905000" cy="3657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7800" y="3962400"/>
            <a:ext cx="1828800" cy="461665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24000" y="2819400"/>
            <a:ext cx="1828800" cy="6400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79720" y="2438400"/>
            <a:ext cx="1645920" cy="3657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40880" y="2438400"/>
            <a:ext cx="1645920" cy="3657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13760" y="2819400"/>
            <a:ext cx="1920240" cy="6400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64480" y="2819400"/>
            <a:ext cx="1645920" cy="6400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40880" y="2819400"/>
            <a:ext cx="1645920" cy="6400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24000" y="3505200"/>
            <a:ext cx="1828800" cy="8229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413760" y="3505200"/>
            <a:ext cx="1920240" cy="8229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10200" y="3505200"/>
            <a:ext cx="1554480" cy="8229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40880" y="3505200"/>
            <a:ext cx="1645920" cy="82296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4000" y="4419600"/>
            <a:ext cx="1828800" cy="11887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413760" y="4419600"/>
            <a:ext cx="1920240" cy="11887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64480" y="4419600"/>
            <a:ext cx="1645920" cy="11887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040880" y="4419600"/>
            <a:ext cx="1645920" cy="118872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/>
              <a:t>3 Rules</a:t>
            </a:r>
            <a:r>
              <a:rPr lang="en-US" sz="4000"/>
              <a:t> for electron configurations: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4525963"/>
          </a:xfrm>
          <a:noFill/>
        </p:spPr>
        <p:txBody>
          <a:bodyPr/>
          <a:lstStyle/>
          <a:p>
            <a:pPr marL="742950" indent="-742950" eaLnBrk="1" hangingPunct="1">
              <a:buFontTx/>
              <a:buAutoNum type="arabicParenR"/>
            </a:pPr>
            <a:r>
              <a:rPr lang="en-US" sz="4000" b="1" dirty="0" err="1">
                <a:solidFill>
                  <a:schemeClr val="accent2"/>
                </a:solidFill>
              </a:rPr>
              <a:t>Aufbau</a:t>
            </a:r>
            <a:r>
              <a:rPr lang="en-US" sz="4000" b="1" dirty="0">
                <a:solidFill>
                  <a:schemeClr val="accent2"/>
                </a:solidFill>
              </a:rPr>
              <a:t> Principle</a:t>
            </a:r>
            <a:r>
              <a:rPr lang="en-US" sz="4000" dirty="0"/>
              <a:t> – electrons fill lowest energy level orbitals first (lower energy = more stable!) </a:t>
            </a:r>
          </a:p>
          <a:p>
            <a:pPr eaLnBrk="1" hangingPunct="1"/>
            <a:r>
              <a:rPr lang="en-US" sz="3600" dirty="0">
                <a:cs typeface="Times New Roman" pitchFamily="18" charset="0"/>
              </a:rPr>
              <a:t>The word </a:t>
            </a:r>
            <a:r>
              <a:rPr lang="en-US" sz="3600" dirty="0" err="1">
                <a:cs typeface="Times New Roman" pitchFamily="18" charset="0"/>
              </a:rPr>
              <a:t>aufbau</a:t>
            </a:r>
            <a:r>
              <a:rPr lang="en-US" sz="3600" dirty="0">
                <a:cs typeface="Times New Roman" pitchFamily="18" charset="0"/>
              </a:rPr>
              <a:t> is German  for “building up”</a:t>
            </a:r>
            <a:r>
              <a:rPr lang="en-US" sz="3600" dirty="0"/>
              <a:t> </a:t>
            </a:r>
          </a:p>
          <a:p>
            <a:pPr marL="609600" indent="-609600" eaLnBrk="1" hangingPunct="1"/>
            <a:r>
              <a:rPr lang="en-US" sz="4000" dirty="0">
                <a:solidFill>
                  <a:srgbClr val="FF0000"/>
                </a:solidFill>
              </a:rPr>
              <a:t>*Note: Atoms always do things to become the most stable!</a:t>
            </a:r>
          </a:p>
        </p:txBody>
      </p:sp>
    </p:spTree>
    <p:extLst>
      <p:ext uri="{BB962C8B-B14F-4D97-AF65-F5344CB8AC3E}">
        <p14:creationId xmlns:p14="http://schemas.microsoft.com/office/powerpoint/2010/main" val="34104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chemeClr val="accent2"/>
                </a:solidFill>
              </a:rPr>
              <a:t>2) </a:t>
            </a:r>
            <a:r>
              <a:rPr lang="en-US" sz="3600" b="1" dirty="0" err="1">
                <a:solidFill>
                  <a:schemeClr val="accent2"/>
                </a:solidFill>
              </a:rPr>
              <a:t>Hund’s</a:t>
            </a:r>
            <a:r>
              <a:rPr lang="en-US" sz="3600" b="1" dirty="0">
                <a:solidFill>
                  <a:schemeClr val="accent2"/>
                </a:solidFill>
              </a:rPr>
              <a:t> Rule</a:t>
            </a:r>
            <a:r>
              <a:rPr lang="en-US" sz="3600" dirty="0"/>
              <a:t> – </a:t>
            </a:r>
          </a:p>
          <a:p>
            <a:pPr eaLnBrk="1" hangingPunct="1"/>
            <a:r>
              <a:rPr lang="en-US" sz="3600" dirty="0"/>
              <a:t>Electrons will space out evenly. </a:t>
            </a:r>
          </a:p>
          <a:p>
            <a:pPr eaLnBrk="1" hangingPunct="1"/>
            <a:r>
              <a:rPr lang="en-US" sz="3600" dirty="0"/>
              <a:t>Want highest number of unpaired electrons with the same spin.</a:t>
            </a:r>
          </a:p>
          <a:p>
            <a:pPr eaLnBrk="1" hangingPunct="1"/>
            <a:r>
              <a:rPr lang="en-US" sz="3600" b="1" dirty="0"/>
              <a:t>Electrons want the most space between electrons with same energy!</a:t>
            </a:r>
            <a:r>
              <a:rPr lang="en-US" sz="3600" dirty="0">
                <a:solidFill>
                  <a:schemeClr val="accent2"/>
                </a:solidFill>
              </a:rPr>
              <a:t>  </a:t>
            </a:r>
          </a:p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211979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9300"/>
            <a:ext cx="7772400" cy="762000"/>
          </a:xfrm>
          <a:noFill/>
          <a:ln/>
        </p:spPr>
        <p:txBody>
          <a:bodyPr lIns="92075" tIns="46038" rIns="92075" bIns="46038" anchor="b" anchorCtr="1">
            <a:spAutoFit/>
          </a:bodyPr>
          <a:lstStyle/>
          <a:p>
            <a:r>
              <a:rPr lang="en-US" altLang="en-US"/>
              <a:t>Parts of Wave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196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en-US"/>
              <a:t>Crest - high point on a wave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Trough - Low point on a wave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Amplitude - distance from origin to crest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Wavelength - distance from crest to crest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Wavelength - is abbreviated </a:t>
            </a:r>
            <a:r>
              <a:rPr lang="en-US" altLang="en-US">
                <a:latin typeface="Symbol" panose="05050102010706020507" pitchFamily="18" charset="2"/>
              </a:rPr>
              <a:t>l </a:t>
            </a:r>
            <a:r>
              <a:rPr lang="en-US" altLang="en-US"/>
              <a:t>Greek letter lambda.</a:t>
            </a:r>
          </a:p>
        </p:txBody>
      </p:sp>
    </p:spTree>
    <p:extLst>
      <p:ext uri="{BB962C8B-B14F-4D97-AF65-F5344CB8AC3E}">
        <p14:creationId xmlns:p14="http://schemas.microsoft.com/office/powerpoint/2010/main" val="34462242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Pauli Exclusion Principle</a:t>
            </a:r>
          </a:p>
        </p:txBody>
      </p:sp>
      <p:pic>
        <p:nvPicPr>
          <p:cNvPr id="84996" name="Picture 4" descr="nobelpaul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47808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352800" y="1447800"/>
            <a:ext cx="5334000" cy="1828800"/>
          </a:xfrm>
          <a:prstGeom prst="wedgeRoundRectCallout">
            <a:avLst>
              <a:gd name="adj1" fmla="val -53903"/>
              <a:gd name="adj2" fmla="val 77846"/>
              <a:gd name="adj3" fmla="val 16667"/>
            </a:avLst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</a:rPr>
              <a:t>Each orbital can hold a MAXIMUM of two electrons!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90600" y="5410200"/>
            <a:ext cx="1702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Wolfgang 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Pauli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Pauli Exclusion Principle</a:t>
            </a:r>
          </a:p>
        </p:txBody>
      </p:sp>
      <p:pic>
        <p:nvPicPr>
          <p:cNvPr id="84996" name="Picture 4" descr="nobelpaul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47808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3352800" y="1447800"/>
            <a:ext cx="5334000" cy="1828800"/>
          </a:xfrm>
          <a:prstGeom prst="wedgeRoundRectCallout">
            <a:avLst>
              <a:gd name="adj1" fmla="val -53903"/>
              <a:gd name="adj2" fmla="val 77846"/>
              <a:gd name="adj3" fmla="val 16667"/>
            </a:avLst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Two electrons occupying the same orbital must have </a:t>
            </a:r>
            <a:r>
              <a:rPr lang="en-US" sz="3200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opposite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 spins</a:t>
            </a:r>
          </a:p>
          <a:p>
            <a:pPr algn="ctr">
              <a:spcBef>
                <a:spcPct val="0"/>
              </a:spcBef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90600" y="5410200"/>
            <a:ext cx="1702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Wolfgang 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Pauli</a:t>
            </a:r>
          </a:p>
        </p:txBody>
      </p:sp>
    </p:spTree>
    <p:extLst>
      <p:ext uri="{BB962C8B-B14F-4D97-AF65-F5344CB8AC3E}">
        <p14:creationId xmlns:p14="http://schemas.microsoft.com/office/powerpoint/2010/main" val="10235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Electron Spin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7864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Electron spin </a:t>
            </a:r>
            <a:r>
              <a:rPr 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describes the behavior (direction of spin) of an electron within a magnetic field.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7178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Possibilities for electron spin: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00600" y="3657600"/>
          <a:ext cx="1066800" cy="165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2" name="Equation" r:id="rId6" imgW="253800" imgH="393480" progId="Equation.DSMT4">
                  <p:embed/>
                </p:oleObj>
              </mc:Choice>
              <mc:Fallback>
                <p:oleObj name="Equation" r:id="rId6" imgW="25380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1066800" cy="1653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048000" y="3657600"/>
          <a:ext cx="1066800" cy="165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3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57600"/>
                        <a:ext cx="1066800" cy="1653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the 3 rules for electron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145551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474513"/>
              </p:ext>
            </p:extLst>
          </p:nvPr>
        </p:nvGraphicFramePr>
        <p:xfrm>
          <a:off x="304800" y="228600"/>
          <a:ext cx="8610600" cy="6574473"/>
        </p:xfrm>
        <a:graphic>
          <a:graphicData uri="http://schemas.openxmlformats.org/drawingml/2006/table">
            <a:tbl>
              <a:tblPr/>
              <a:tblGrid>
                <a:gridCol w="127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Configuration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Orbital notation (spin diagram)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Noble gas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notation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Lithium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 2s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Beryllium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 2s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Boron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 2s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 2s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Nitrogen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            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2s 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Oxygen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2s 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Fluorine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2s 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2s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____     ____     ____     ____     ____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1s         2s                      2p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[He]2s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2p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134" name="Line 54"/>
          <p:cNvSpPr>
            <a:spLocks noChangeShapeType="1"/>
          </p:cNvSpPr>
          <p:nvPr/>
        </p:nvSpPr>
        <p:spPr bwMode="auto">
          <a:xfrm flipV="1">
            <a:off x="3810000" y="10668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5" name="Line 55"/>
          <p:cNvSpPr>
            <a:spLocks noChangeShapeType="1"/>
          </p:cNvSpPr>
          <p:nvPr/>
        </p:nvSpPr>
        <p:spPr bwMode="auto">
          <a:xfrm>
            <a:off x="3962400" y="10668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6" name="Line 56"/>
          <p:cNvSpPr>
            <a:spLocks noChangeShapeType="1"/>
          </p:cNvSpPr>
          <p:nvPr/>
        </p:nvSpPr>
        <p:spPr bwMode="auto">
          <a:xfrm flipV="1">
            <a:off x="4419600" y="10668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3810000" y="1752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8" name="Line 58"/>
          <p:cNvSpPr>
            <a:spLocks noChangeShapeType="1"/>
          </p:cNvSpPr>
          <p:nvPr/>
        </p:nvSpPr>
        <p:spPr bwMode="auto">
          <a:xfrm flipV="1">
            <a:off x="4419600" y="1752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9" name="Line 59"/>
          <p:cNvSpPr>
            <a:spLocks noChangeShapeType="1"/>
          </p:cNvSpPr>
          <p:nvPr/>
        </p:nvSpPr>
        <p:spPr bwMode="auto">
          <a:xfrm flipV="1">
            <a:off x="3810000" y="2514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0" name="Line 60"/>
          <p:cNvSpPr>
            <a:spLocks noChangeShapeType="1"/>
          </p:cNvSpPr>
          <p:nvPr/>
        </p:nvSpPr>
        <p:spPr bwMode="auto">
          <a:xfrm flipV="1">
            <a:off x="4419600" y="2514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1" name="Line 61"/>
          <p:cNvSpPr>
            <a:spLocks noChangeShapeType="1"/>
          </p:cNvSpPr>
          <p:nvPr/>
        </p:nvSpPr>
        <p:spPr bwMode="auto">
          <a:xfrm flipV="1">
            <a:off x="5105400" y="2514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2" name="Line 62"/>
          <p:cNvSpPr>
            <a:spLocks noChangeShapeType="1"/>
          </p:cNvSpPr>
          <p:nvPr/>
        </p:nvSpPr>
        <p:spPr bwMode="auto">
          <a:xfrm flipV="1">
            <a:off x="38100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3" name="Line 63"/>
          <p:cNvSpPr>
            <a:spLocks noChangeShapeType="1"/>
          </p:cNvSpPr>
          <p:nvPr/>
        </p:nvSpPr>
        <p:spPr bwMode="auto">
          <a:xfrm flipV="1">
            <a:off x="44196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4" name="Line 64"/>
          <p:cNvSpPr>
            <a:spLocks noChangeShapeType="1"/>
          </p:cNvSpPr>
          <p:nvPr/>
        </p:nvSpPr>
        <p:spPr bwMode="auto">
          <a:xfrm flipV="1">
            <a:off x="51054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 flipV="1">
            <a:off x="57150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 flipV="1">
            <a:off x="38100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7" name="Line 67"/>
          <p:cNvSpPr>
            <a:spLocks noChangeShapeType="1"/>
          </p:cNvSpPr>
          <p:nvPr/>
        </p:nvSpPr>
        <p:spPr bwMode="auto">
          <a:xfrm flipV="1">
            <a:off x="38100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8" name="Line 68"/>
          <p:cNvSpPr>
            <a:spLocks noChangeShapeType="1"/>
          </p:cNvSpPr>
          <p:nvPr/>
        </p:nvSpPr>
        <p:spPr bwMode="auto">
          <a:xfrm flipV="1">
            <a:off x="38100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9" name="Line 69"/>
          <p:cNvSpPr>
            <a:spLocks noChangeShapeType="1"/>
          </p:cNvSpPr>
          <p:nvPr/>
        </p:nvSpPr>
        <p:spPr bwMode="auto">
          <a:xfrm flipV="1">
            <a:off x="38100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0" name="Line 70"/>
          <p:cNvSpPr>
            <a:spLocks noChangeShapeType="1"/>
          </p:cNvSpPr>
          <p:nvPr/>
        </p:nvSpPr>
        <p:spPr bwMode="auto">
          <a:xfrm flipV="1">
            <a:off x="44196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1" name="Line 71"/>
          <p:cNvSpPr>
            <a:spLocks noChangeShapeType="1"/>
          </p:cNvSpPr>
          <p:nvPr/>
        </p:nvSpPr>
        <p:spPr bwMode="auto">
          <a:xfrm flipV="1">
            <a:off x="44196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2" name="Line 72"/>
          <p:cNvSpPr>
            <a:spLocks noChangeShapeType="1"/>
          </p:cNvSpPr>
          <p:nvPr/>
        </p:nvSpPr>
        <p:spPr bwMode="auto">
          <a:xfrm flipV="1">
            <a:off x="44196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3" name="Line 73"/>
          <p:cNvSpPr>
            <a:spLocks noChangeShapeType="1"/>
          </p:cNvSpPr>
          <p:nvPr/>
        </p:nvSpPr>
        <p:spPr bwMode="auto">
          <a:xfrm flipV="1">
            <a:off x="44196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4" name="Line 74"/>
          <p:cNvSpPr>
            <a:spLocks noChangeShapeType="1"/>
          </p:cNvSpPr>
          <p:nvPr/>
        </p:nvSpPr>
        <p:spPr bwMode="auto">
          <a:xfrm flipV="1">
            <a:off x="51054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5" name="Line 75"/>
          <p:cNvSpPr>
            <a:spLocks noChangeShapeType="1"/>
          </p:cNvSpPr>
          <p:nvPr/>
        </p:nvSpPr>
        <p:spPr bwMode="auto">
          <a:xfrm flipV="1">
            <a:off x="51054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6" name="Line 76"/>
          <p:cNvSpPr>
            <a:spLocks noChangeShapeType="1"/>
          </p:cNvSpPr>
          <p:nvPr/>
        </p:nvSpPr>
        <p:spPr bwMode="auto">
          <a:xfrm flipV="1">
            <a:off x="51054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7" name="Line 77"/>
          <p:cNvSpPr>
            <a:spLocks noChangeShapeType="1"/>
          </p:cNvSpPr>
          <p:nvPr/>
        </p:nvSpPr>
        <p:spPr bwMode="auto">
          <a:xfrm flipV="1">
            <a:off x="51054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8" name="Line 78"/>
          <p:cNvSpPr>
            <a:spLocks noChangeShapeType="1"/>
          </p:cNvSpPr>
          <p:nvPr/>
        </p:nvSpPr>
        <p:spPr bwMode="auto">
          <a:xfrm flipV="1">
            <a:off x="57150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59" name="Line 79"/>
          <p:cNvSpPr>
            <a:spLocks noChangeShapeType="1"/>
          </p:cNvSpPr>
          <p:nvPr/>
        </p:nvSpPr>
        <p:spPr bwMode="auto">
          <a:xfrm flipV="1">
            <a:off x="57150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0" name="Line 80"/>
          <p:cNvSpPr>
            <a:spLocks noChangeShapeType="1"/>
          </p:cNvSpPr>
          <p:nvPr/>
        </p:nvSpPr>
        <p:spPr bwMode="auto">
          <a:xfrm flipV="1">
            <a:off x="57150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1" name="Line 81"/>
          <p:cNvSpPr>
            <a:spLocks noChangeShapeType="1"/>
          </p:cNvSpPr>
          <p:nvPr/>
        </p:nvSpPr>
        <p:spPr bwMode="auto">
          <a:xfrm flipV="1">
            <a:off x="57150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2" name="Line 82"/>
          <p:cNvSpPr>
            <a:spLocks noChangeShapeType="1"/>
          </p:cNvSpPr>
          <p:nvPr/>
        </p:nvSpPr>
        <p:spPr bwMode="auto">
          <a:xfrm flipV="1">
            <a:off x="64008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3" name="Line 83"/>
          <p:cNvSpPr>
            <a:spLocks noChangeShapeType="1"/>
          </p:cNvSpPr>
          <p:nvPr/>
        </p:nvSpPr>
        <p:spPr bwMode="auto">
          <a:xfrm flipV="1">
            <a:off x="64008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4" name="Line 84"/>
          <p:cNvSpPr>
            <a:spLocks noChangeShapeType="1"/>
          </p:cNvSpPr>
          <p:nvPr/>
        </p:nvSpPr>
        <p:spPr bwMode="auto">
          <a:xfrm flipV="1">
            <a:off x="64008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5" name="Line 85"/>
          <p:cNvSpPr>
            <a:spLocks noChangeShapeType="1"/>
          </p:cNvSpPr>
          <p:nvPr/>
        </p:nvSpPr>
        <p:spPr bwMode="auto">
          <a:xfrm flipV="1">
            <a:off x="64008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6" name="Line 86"/>
          <p:cNvSpPr>
            <a:spLocks noChangeShapeType="1"/>
          </p:cNvSpPr>
          <p:nvPr/>
        </p:nvSpPr>
        <p:spPr bwMode="auto">
          <a:xfrm>
            <a:off x="3962400" y="1752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7" name="Line 87"/>
          <p:cNvSpPr>
            <a:spLocks noChangeShapeType="1"/>
          </p:cNvSpPr>
          <p:nvPr/>
        </p:nvSpPr>
        <p:spPr bwMode="auto">
          <a:xfrm>
            <a:off x="3962400" y="2514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8" name="Line 88"/>
          <p:cNvSpPr>
            <a:spLocks noChangeShapeType="1"/>
          </p:cNvSpPr>
          <p:nvPr/>
        </p:nvSpPr>
        <p:spPr bwMode="auto">
          <a:xfrm>
            <a:off x="39624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9" name="Line 89"/>
          <p:cNvSpPr>
            <a:spLocks noChangeShapeType="1"/>
          </p:cNvSpPr>
          <p:nvPr/>
        </p:nvSpPr>
        <p:spPr bwMode="auto">
          <a:xfrm>
            <a:off x="39624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0" name="Line 90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1" name="Line 91"/>
          <p:cNvSpPr>
            <a:spLocks noChangeShapeType="1"/>
          </p:cNvSpPr>
          <p:nvPr/>
        </p:nvSpPr>
        <p:spPr bwMode="auto">
          <a:xfrm>
            <a:off x="39624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2" name="Line 92"/>
          <p:cNvSpPr>
            <a:spLocks noChangeShapeType="1"/>
          </p:cNvSpPr>
          <p:nvPr/>
        </p:nvSpPr>
        <p:spPr bwMode="auto">
          <a:xfrm>
            <a:off x="39624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3" name="Line 93"/>
          <p:cNvSpPr>
            <a:spLocks noChangeShapeType="1"/>
          </p:cNvSpPr>
          <p:nvPr/>
        </p:nvSpPr>
        <p:spPr bwMode="auto">
          <a:xfrm>
            <a:off x="4572000" y="1752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4" name="Line 94"/>
          <p:cNvSpPr>
            <a:spLocks noChangeShapeType="1"/>
          </p:cNvSpPr>
          <p:nvPr/>
        </p:nvSpPr>
        <p:spPr bwMode="auto">
          <a:xfrm>
            <a:off x="4572000" y="25146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5" name="Line 95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6" name="Line 96"/>
          <p:cNvSpPr>
            <a:spLocks noChangeShapeType="1"/>
          </p:cNvSpPr>
          <p:nvPr/>
        </p:nvSpPr>
        <p:spPr bwMode="auto">
          <a:xfrm>
            <a:off x="4572000" y="3962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7" name="Line 97"/>
          <p:cNvSpPr>
            <a:spLocks noChangeShapeType="1"/>
          </p:cNvSpPr>
          <p:nvPr/>
        </p:nvSpPr>
        <p:spPr bwMode="auto">
          <a:xfrm>
            <a:off x="45720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8" name="Line 98"/>
          <p:cNvSpPr>
            <a:spLocks noChangeShapeType="1"/>
          </p:cNvSpPr>
          <p:nvPr/>
        </p:nvSpPr>
        <p:spPr bwMode="auto">
          <a:xfrm>
            <a:off x="45720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9" name="Line 99"/>
          <p:cNvSpPr>
            <a:spLocks noChangeShapeType="1"/>
          </p:cNvSpPr>
          <p:nvPr/>
        </p:nvSpPr>
        <p:spPr bwMode="auto">
          <a:xfrm>
            <a:off x="45720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0" name="Line 100"/>
          <p:cNvSpPr>
            <a:spLocks noChangeShapeType="1"/>
          </p:cNvSpPr>
          <p:nvPr/>
        </p:nvSpPr>
        <p:spPr bwMode="auto">
          <a:xfrm>
            <a:off x="5257800" y="47244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1" name="Line 101"/>
          <p:cNvSpPr>
            <a:spLocks noChangeShapeType="1"/>
          </p:cNvSpPr>
          <p:nvPr/>
        </p:nvSpPr>
        <p:spPr bwMode="auto">
          <a:xfrm>
            <a:off x="52578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2" name="Line 102"/>
          <p:cNvSpPr>
            <a:spLocks noChangeShapeType="1"/>
          </p:cNvSpPr>
          <p:nvPr/>
        </p:nvSpPr>
        <p:spPr bwMode="auto">
          <a:xfrm>
            <a:off x="5867400" y="54102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3" name="Line 103"/>
          <p:cNvSpPr>
            <a:spLocks noChangeShapeType="1"/>
          </p:cNvSpPr>
          <p:nvPr/>
        </p:nvSpPr>
        <p:spPr bwMode="auto">
          <a:xfrm>
            <a:off x="52578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4" name="Line 104"/>
          <p:cNvSpPr>
            <a:spLocks noChangeShapeType="1"/>
          </p:cNvSpPr>
          <p:nvPr/>
        </p:nvSpPr>
        <p:spPr bwMode="auto">
          <a:xfrm>
            <a:off x="58674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5" name="Line 105"/>
          <p:cNvSpPr>
            <a:spLocks noChangeShapeType="1"/>
          </p:cNvSpPr>
          <p:nvPr/>
        </p:nvSpPr>
        <p:spPr bwMode="auto">
          <a:xfrm>
            <a:off x="6553200" y="6096000"/>
            <a:ext cx="0" cy="304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7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7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7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7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7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7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17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17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7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7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7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17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17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17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1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7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17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0" dur="500"/>
                                        <p:tgtEl>
                                          <p:spTgt spid="17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5" dur="5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9" dur="500"/>
                                        <p:tgtEl>
                                          <p:spTgt spid="1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17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7" dur="500"/>
                                        <p:tgtEl>
                                          <p:spTgt spid="17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1" dur="500"/>
                                        <p:tgtEl>
                                          <p:spTgt spid="1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17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9" dur="500"/>
                                        <p:tgtEl>
                                          <p:spTgt spid="17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3" dur="500"/>
                                        <p:tgtEl>
                                          <p:spTgt spid="17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7" dur="500"/>
                                        <p:tgtEl>
                                          <p:spTgt spid="17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1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6" dur="500"/>
                                        <p:tgtEl>
                                          <p:spTgt spid="17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17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4" dur="500"/>
                                        <p:tgtEl>
                                          <p:spTgt spid="17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500"/>
                                        <p:tgtEl>
                                          <p:spTgt spid="17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17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500"/>
                                        <p:tgtEl>
                                          <p:spTgt spid="17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500"/>
                            </p:stCondLst>
                            <p:childTnLst>
                              <p:par>
                                <p:cTn id="20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0" dur="500"/>
                                        <p:tgtEl>
                                          <p:spTgt spid="17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0"/>
                            </p:stCondLst>
                            <p:childTnLst>
                              <p:par>
                                <p:cTn id="212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17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500"/>
                            </p:stCondLst>
                            <p:childTnLst>
                              <p:par>
                                <p:cTn id="21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8" dur="500"/>
                                        <p:tgtEl>
                                          <p:spTgt spid="17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4" grpId="0" animBg="1"/>
      <p:bldP spid="174135" grpId="0" animBg="1"/>
      <p:bldP spid="174136" grpId="0" animBg="1"/>
      <p:bldP spid="174137" grpId="0" animBg="1"/>
      <p:bldP spid="174138" grpId="0" animBg="1"/>
      <p:bldP spid="174139" grpId="0" animBg="1"/>
      <p:bldP spid="174140" grpId="0" animBg="1"/>
      <p:bldP spid="174141" grpId="0" animBg="1"/>
      <p:bldP spid="174142" grpId="0" animBg="1"/>
      <p:bldP spid="174143" grpId="0" animBg="1"/>
      <p:bldP spid="174144" grpId="0" animBg="1"/>
      <p:bldP spid="174145" grpId="0" animBg="1"/>
      <p:bldP spid="174146" grpId="0" animBg="1"/>
      <p:bldP spid="174147" grpId="0" animBg="1"/>
      <p:bldP spid="174148" grpId="0" animBg="1"/>
      <p:bldP spid="174149" grpId="0" animBg="1"/>
      <p:bldP spid="174150" grpId="0" animBg="1"/>
      <p:bldP spid="174151" grpId="0" animBg="1"/>
      <p:bldP spid="174152" grpId="0" animBg="1"/>
      <p:bldP spid="174153" grpId="0" animBg="1"/>
      <p:bldP spid="174154" grpId="0" animBg="1"/>
      <p:bldP spid="174155" grpId="0" animBg="1"/>
      <p:bldP spid="174156" grpId="0" animBg="1"/>
      <p:bldP spid="174157" grpId="0" animBg="1"/>
      <p:bldP spid="174158" grpId="0" animBg="1"/>
      <p:bldP spid="174159" grpId="0" animBg="1"/>
      <p:bldP spid="174160" grpId="0" animBg="1"/>
      <p:bldP spid="174161" grpId="0" animBg="1"/>
      <p:bldP spid="174162" grpId="0" animBg="1"/>
      <p:bldP spid="174163" grpId="0" animBg="1"/>
      <p:bldP spid="174164" grpId="0" animBg="1"/>
      <p:bldP spid="174165" grpId="0" animBg="1"/>
      <p:bldP spid="174166" grpId="0" animBg="1"/>
      <p:bldP spid="174167" grpId="0" animBg="1"/>
      <p:bldP spid="174168" grpId="0" animBg="1"/>
      <p:bldP spid="174169" grpId="0" animBg="1"/>
      <p:bldP spid="174170" grpId="0" animBg="1"/>
      <p:bldP spid="174171" grpId="0" animBg="1"/>
      <p:bldP spid="174172" grpId="0" animBg="1"/>
      <p:bldP spid="174173" grpId="0" animBg="1"/>
      <p:bldP spid="174174" grpId="0" animBg="1"/>
      <p:bldP spid="174175" grpId="0" animBg="1"/>
      <p:bldP spid="174176" grpId="0" animBg="1"/>
      <p:bldP spid="174177" grpId="0" animBg="1"/>
      <p:bldP spid="174178" grpId="0" animBg="1"/>
      <p:bldP spid="174179" grpId="0" animBg="1"/>
      <p:bldP spid="174180" grpId="0" animBg="1"/>
      <p:bldP spid="174181" grpId="0" animBg="1"/>
      <p:bldP spid="174182" grpId="0" animBg="1"/>
      <p:bldP spid="174183" grpId="0" animBg="1"/>
      <p:bldP spid="174184" grpId="0" animBg="1"/>
      <p:bldP spid="174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/>
          </p:cNvGraphicFramePr>
          <p:nvPr>
            <p:extLst/>
          </p:nvPr>
        </p:nvGraphicFramePr>
        <p:xfrm>
          <a:off x="1312863" y="4575175"/>
          <a:ext cx="673893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name="CorelDRAW!" r:id="rId4" imgW="6748200" imgH="1400040" progId="CDraw4">
                  <p:embed/>
                </p:oleObj>
              </mc:Choice>
              <mc:Fallback>
                <p:oleObj name="CorelDRAW!" r:id="rId4" imgW="6748200" imgH="1400040" progId="CDraw4">
                  <p:embed/>
                  <p:pic>
                    <p:nvPicPr>
                      <p:cNvPr id="11161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75175"/>
                        <a:ext cx="673893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Line 3"/>
          <p:cNvSpPr>
            <a:spLocks noChangeShapeType="1"/>
          </p:cNvSpPr>
          <p:nvPr/>
        </p:nvSpPr>
        <p:spPr bwMode="auto">
          <a:xfrm flipV="1">
            <a:off x="1435100" y="3352800"/>
            <a:ext cx="3289300" cy="132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H="1" flipV="1">
            <a:off x="5029200" y="3352800"/>
            <a:ext cx="2911475" cy="133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30225" y="1184275"/>
            <a:ext cx="1285875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Radiowaves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804988" y="1184275"/>
            <a:ext cx="1298575" cy="95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Micro-waves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130550" y="1190625"/>
            <a:ext cx="1562100" cy="11701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Infrared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053013" y="1184275"/>
            <a:ext cx="1181100" cy="14471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UV (</a:t>
            </a:r>
            <a:r>
              <a:rPr lang="en-US" altLang="en-US" dirty="0">
                <a:latin typeface="Times New Roman" panose="02020603050405020304" pitchFamily="18" charset="0"/>
              </a:rPr>
              <a:t>Ultra-violet)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6238875" y="1182688"/>
            <a:ext cx="1189038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X-Rays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7415213" y="1184275"/>
            <a:ext cx="1514475" cy="95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Gamma Rays</a:t>
            </a:r>
          </a:p>
        </p:txBody>
      </p:sp>
      <p:grpSp>
        <p:nvGrpSpPr>
          <p:cNvPr id="111627" name="Group 11"/>
          <p:cNvGrpSpPr>
            <a:grpSpLocks/>
          </p:cNvGrpSpPr>
          <p:nvPr/>
        </p:nvGrpSpPr>
        <p:grpSpPr bwMode="auto">
          <a:xfrm>
            <a:off x="500063" y="61912"/>
            <a:ext cx="8367712" cy="1092200"/>
            <a:chOff x="315" y="471"/>
            <a:chExt cx="5271" cy="688"/>
          </a:xfrm>
        </p:grpSpPr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>
              <a:off x="315" y="471"/>
              <a:ext cx="104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Low energy</a:t>
              </a:r>
            </a:p>
          </p:txBody>
        </p:sp>
        <p:sp>
          <p:nvSpPr>
            <p:cNvPr id="111629" name="Rectangle 13"/>
            <p:cNvSpPr>
              <a:spLocks noChangeArrowheads="1"/>
            </p:cNvSpPr>
            <p:nvPr/>
          </p:nvSpPr>
          <p:spPr bwMode="auto">
            <a:xfrm>
              <a:off x="4709" y="480"/>
              <a:ext cx="87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High energy</a:t>
              </a:r>
            </a:p>
          </p:txBody>
        </p:sp>
      </p:grpSp>
      <p:grpSp>
        <p:nvGrpSpPr>
          <p:cNvPr id="111630" name="Group 14"/>
          <p:cNvGrpSpPr>
            <a:grpSpLocks/>
          </p:cNvGrpSpPr>
          <p:nvPr/>
        </p:nvGrpSpPr>
        <p:grpSpPr bwMode="auto">
          <a:xfrm>
            <a:off x="381000" y="2139951"/>
            <a:ext cx="8542338" cy="1120776"/>
            <a:chOff x="240" y="1780"/>
            <a:chExt cx="5381" cy="706"/>
          </a:xfrm>
        </p:grpSpPr>
        <p:sp>
          <p:nvSpPr>
            <p:cNvPr id="111631" name="Rectangle 15"/>
            <p:cNvSpPr>
              <a:spLocks noChangeArrowheads="1"/>
            </p:cNvSpPr>
            <p:nvPr/>
          </p:nvSpPr>
          <p:spPr bwMode="auto">
            <a:xfrm>
              <a:off x="240" y="1780"/>
              <a:ext cx="1344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*Low Frequency</a:t>
              </a:r>
            </a:p>
          </p:txBody>
        </p:sp>
        <p:sp>
          <p:nvSpPr>
            <p:cNvPr id="111632" name="Rectangle 16"/>
            <p:cNvSpPr>
              <a:spLocks noChangeArrowheads="1"/>
            </p:cNvSpPr>
            <p:nvPr/>
          </p:nvSpPr>
          <p:spPr bwMode="auto">
            <a:xfrm>
              <a:off x="4080" y="1807"/>
              <a:ext cx="154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*High Frequency</a:t>
              </a:r>
            </a:p>
          </p:txBody>
        </p:sp>
      </p:grp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396875" y="3060700"/>
            <a:ext cx="26066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*Long Wavelength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6477000" y="3127375"/>
            <a:ext cx="2416175" cy="1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*Short Wavelength</a:t>
            </a:r>
          </a:p>
        </p:txBody>
      </p:sp>
      <p:sp>
        <p:nvSpPr>
          <p:cNvPr id="111635" name="Line 19"/>
          <p:cNvSpPr>
            <a:spLocks noChangeShapeType="1"/>
          </p:cNvSpPr>
          <p:nvPr/>
        </p:nvSpPr>
        <p:spPr bwMode="auto">
          <a:xfrm>
            <a:off x="4695825" y="2252663"/>
            <a:ext cx="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Line 20"/>
          <p:cNvSpPr>
            <a:spLocks noChangeShapeType="1"/>
          </p:cNvSpPr>
          <p:nvPr/>
        </p:nvSpPr>
        <p:spPr bwMode="auto">
          <a:xfrm>
            <a:off x="5062538" y="2257425"/>
            <a:ext cx="0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3705225" y="3827463"/>
            <a:ext cx="3067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Visible Light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8492" y="5781675"/>
            <a:ext cx="700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   O   Y   G   B   I   V </a:t>
            </a:r>
          </a:p>
        </p:txBody>
      </p:sp>
    </p:spTree>
    <p:extLst>
      <p:ext uri="{BB962C8B-B14F-4D97-AF65-F5344CB8AC3E}">
        <p14:creationId xmlns:p14="http://schemas.microsoft.com/office/powerpoint/2010/main" val="491043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3" grpId="0" autoUpdateAnimBg="0"/>
      <p:bldP spid="1116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atureof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90500"/>
            <a:ext cx="58451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8738" y="107950"/>
            <a:ext cx="32178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Long </a:t>
            </a:r>
            <a:endParaRPr lang="en-US" sz="3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Wavelength </a:t>
            </a:r>
            <a:endParaRPr lang="en-US" sz="3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3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Low Frequency </a:t>
            </a:r>
            <a:endParaRPr lang="en-US" sz="3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32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Low ENERGY</a:t>
            </a:r>
            <a:endParaRPr lang="en-US" sz="2400" b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-38087" y="3448556"/>
            <a:ext cx="341151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Short </a:t>
            </a:r>
            <a:endParaRPr lang="en-US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Wavelength </a:t>
            </a:r>
            <a:endParaRPr lang="en-US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High Frequency </a:t>
            </a:r>
            <a:endParaRPr lang="en-US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High ENERGY</a:t>
            </a:r>
            <a:endParaRPr lang="en-US" sz="2400" b="0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63575" y="6477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9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Wavelength Table</a:t>
            </a:r>
            <a:endParaRPr lang="en-US" sz="44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utoUpdateAnimBg="0"/>
      <p:bldP spid="1013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0" name="Picture 10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" y="990600"/>
            <a:ext cx="8458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667000" y="3980076"/>
            <a:ext cx="289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 = </a:t>
            </a:r>
            <a:r>
              <a:rPr lang="en-US" sz="6000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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-15096" y="4751217"/>
            <a:ext cx="95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 = speed of light, a constant (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2.998 x 10</a:t>
            </a:r>
            <a:r>
              <a:rPr lang="en-US" baseline="30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8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m/s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-15096" y="5815246"/>
            <a:ext cx="88681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0"/>
              </a:spcBef>
              <a:buFont typeface="Symbol" panose="05050102010706020507" pitchFamily="18" charset="2"/>
              <a:buChar char="n"/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= (nu) frequency, in units of hertz (Hz)</a:t>
            </a:r>
          </a:p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                        Hz is cycles/s</a:t>
            </a:r>
            <a:r>
              <a:rPr lang="en-US" sz="3200" i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3200" i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776" y="5311110"/>
            <a:ext cx="74206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32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= (lambda) wavelength, in meters </a:t>
            </a:r>
            <a:endParaRPr lang="en-US" sz="3200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81000" y="-22860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Electromagnetic radiation propagates through space as a wave moving at the speed of light.</a:t>
            </a:r>
            <a:endParaRPr lang="en-US" sz="4400" b="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autoUpdateAnimBg="0"/>
      <p:bldP spid="97288" grpId="0" autoUpdateAnimBg="0"/>
      <p:bldP spid="97287" grpId="0" autoUpdateAnimBg="0"/>
      <p:bldP spid="972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Energy versus Frequency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Frequency is the number of _____________ to pass a point every _________________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	Units for frequency are _____________ (Hz)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Energy is ___________________ to frequency: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	As frequency goes up:  energy goes _____________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	As frequency goes down:  energy goes____________</a:t>
            </a:r>
          </a:p>
        </p:txBody>
      </p:sp>
      <p:pic>
        <p:nvPicPr>
          <p:cNvPr id="5124" name="Picture 4" descr="1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3962400"/>
            <a:ext cx="7772400" cy="2776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0" y="661988"/>
            <a:ext cx="1401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waves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46325" y="1082675"/>
            <a:ext cx="160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second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343400" y="1579563"/>
            <a:ext cx="120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Hertz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81200" y="2109788"/>
            <a:ext cx="2573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proportional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70725" y="2530475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up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94525" y="3140075"/>
            <a:ext cx="1243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21745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  <p:bldP spid="5127" grpId="0"/>
      <p:bldP spid="5128" grpId="0"/>
      <p:bldP spid="5129" grpId="0"/>
      <p:bldP spid="5130" grpId="0"/>
      <p:bldP spid="513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52154</TotalTime>
  <Words>1818</Words>
  <Application>Microsoft Office PowerPoint</Application>
  <PresentationFormat>On-screen Show (4:3)</PresentationFormat>
  <Paragraphs>411</Paragraphs>
  <Slides>54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Comic Sans MS</vt:lpstr>
      <vt:lpstr>Copperplate Gothic Bold</vt:lpstr>
      <vt:lpstr>Symbol</vt:lpstr>
      <vt:lpstr>Times New Roman</vt:lpstr>
      <vt:lpstr>Blank Presentation</vt:lpstr>
      <vt:lpstr>Default Design</vt:lpstr>
      <vt:lpstr>1_Default Design</vt:lpstr>
      <vt:lpstr>CorelDRAW!</vt:lpstr>
      <vt:lpstr>Microsoft ClipArt Gallery</vt:lpstr>
      <vt:lpstr>Equation</vt:lpstr>
      <vt:lpstr>PowerPoint Presentation</vt:lpstr>
      <vt:lpstr>The Dual Nature of Light</vt:lpstr>
      <vt:lpstr>Light</vt:lpstr>
      <vt:lpstr>Parts of a wave</vt:lpstr>
      <vt:lpstr>Parts of Wave</vt:lpstr>
      <vt:lpstr>PowerPoint Presentation</vt:lpstr>
      <vt:lpstr>PowerPoint Presentation</vt:lpstr>
      <vt:lpstr>PowerPoint Presentation</vt:lpstr>
      <vt:lpstr>Energy versus Frequency</vt:lpstr>
      <vt:lpstr>Is light a wave?</vt:lpstr>
      <vt:lpstr>PowerPoint Presentation</vt:lpstr>
      <vt:lpstr>PowerPoint Presentation</vt:lpstr>
      <vt:lpstr>PowerPoint Presentation</vt:lpstr>
      <vt:lpstr>Speed of Light</vt:lpstr>
      <vt:lpstr>Electromagnetic Spectrum (EMS)</vt:lpstr>
      <vt:lpstr>High Frequency EMR</vt:lpstr>
      <vt:lpstr>Low Frequency EMR</vt:lpstr>
      <vt:lpstr>PowerPoint Presentation</vt:lpstr>
      <vt:lpstr>Atomic Spectrum</vt:lpstr>
      <vt:lpstr>Prism</vt:lpstr>
      <vt:lpstr>PowerPoint Presentation</vt:lpstr>
      <vt:lpstr>If the light is not white</vt:lpstr>
      <vt:lpstr>Atomic Spectrum</vt:lpstr>
      <vt:lpstr>PowerPoint Presentation</vt:lpstr>
      <vt:lpstr>PowerPoint Presentation</vt:lpstr>
      <vt:lpstr>Light as a Particle?</vt:lpstr>
      <vt:lpstr>Bohr Model of Atom</vt:lpstr>
      <vt:lpstr>PowerPoint Presentation</vt:lpstr>
      <vt:lpstr>PowerPoint Presentation</vt:lpstr>
      <vt:lpstr>Quantum Mechanical Model of the Atom</vt:lpstr>
      <vt:lpstr>PowerPoint Presentation</vt:lpstr>
      <vt:lpstr>Electron Energy Level (Shell)</vt:lpstr>
      <vt:lpstr>A sublevel is a region within an energy level where there is a probability of finding an electron.  </vt:lpstr>
      <vt:lpstr>PowerPoint Presentation</vt:lpstr>
      <vt:lpstr>PowerPoint Presentation</vt:lpstr>
      <vt:lpstr>Write the electron configurations (no shortcuts!)</vt:lpstr>
      <vt:lpstr>Write the electron configurations (no shortcuts!)</vt:lpstr>
      <vt:lpstr>Write the electron configurations (no shortcuts!)</vt:lpstr>
      <vt:lpstr>Write the electron configurations (no shortcuts!)</vt:lpstr>
      <vt:lpstr>PowerPoint Presentation</vt:lpstr>
      <vt:lpstr>s sublevel shape</vt:lpstr>
      <vt:lpstr>p sublevel shapes</vt:lpstr>
      <vt:lpstr>d sublevel shapes</vt:lpstr>
      <vt:lpstr>Shape of f sublevel orbitals</vt:lpstr>
      <vt:lpstr>PowerPoint Presentation</vt:lpstr>
      <vt:lpstr>DO NOW In your notebook, write the electron configuration for Iron</vt:lpstr>
      <vt:lpstr>Energy Levels, Sublevels, Orbitals, &amp; Electrons</vt:lpstr>
      <vt:lpstr>3 Rules for electron configurations:</vt:lpstr>
      <vt:lpstr>PowerPoint Presentation</vt:lpstr>
      <vt:lpstr>Pauli Exclusion Principle</vt:lpstr>
      <vt:lpstr>Pauli Exclusion Principle</vt:lpstr>
      <vt:lpstr>Electron Spin</vt:lpstr>
      <vt:lpstr>Summarize the 3 rules for electron configuration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</dc:title>
  <dc:creator>Woodward, Michael</dc:creator>
  <cp:lastModifiedBy>Drusky, Tristan</cp:lastModifiedBy>
  <cp:revision>336</cp:revision>
  <dcterms:created xsi:type="dcterms:W3CDTF">1999-11-29T02:06:50Z</dcterms:created>
  <dcterms:modified xsi:type="dcterms:W3CDTF">2020-10-30T13:26:54Z</dcterms:modified>
</cp:coreProperties>
</file>