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15" r:id="rId2"/>
    <p:sldId id="360" r:id="rId3"/>
    <p:sldId id="359" r:id="rId4"/>
    <p:sldId id="362" r:id="rId5"/>
    <p:sldId id="313" r:id="rId6"/>
    <p:sldId id="290" r:id="rId7"/>
    <p:sldId id="291" r:id="rId8"/>
    <p:sldId id="292" r:id="rId9"/>
    <p:sldId id="293" r:id="rId10"/>
    <p:sldId id="316" r:id="rId11"/>
    <p:sldId id="294" r:id="rId12"/>
    <p:sldId id="320" r:id="rId13"/>
    <p:sldId id="314" r:id="rId14"/>
    <p:sldId id="295" r:id="rId15"/>
    <p:sldId id="357" r:id="rId16"/>
    <p:sldId id="350" r:id="rId17"/>
    <p:sldId id="351" r:id="rId18"/>
    <p:sldId id="352" r:id="rId19"/>
    <p:sldId id="353" r:id="rId20"/>
    <p:sldId id="296" r:id="rId21"/>
    <p:sldId id="322" r:id="rId22"/>
    <p:sldId id="358" r:id="rId23"/>
    <p:sldId id="297" r:id="rId24"/>
    <p:sldId id="298" r:id="rId25"/>
    <p:sldId id="299" r:id="rId26"/>
    <p:sldId id="323" r:id="rId27"/>
    <p:sldId id="324" r:id="rId28"/>
    <p:sldId id="325" r:id="rId29"/>
    <p:sldId id="326" r:id="rId30"/>
    <p:sldId id="327" r:id="rId31"/>
    <p:sldId id="328" r:id="rId32"/>
    <p:sldId id="329" r:id="rId33"/>
    <p:sldId id="330" r:id="rId34"/>
    <p:sldId id="331" r:id="rId35"/>
    <p:sldId id="333" r:id="rId36"/>
    <p:sldId id="300" r:id="rId37"/>
    <p:sldId id="332" r:id="rId38"/>
    <p:sldId id="336" r:id="rId39"/>
    <p:sldId id="334" r:id="rId40"/>
    <p:sldId id="355" r:id="rId41"/>
    <p:sldId id="356" r:id="rId42"/>
    <p:sldId id="302" r:id="rId43"/>
    <p:sldId id="343" r:id="rId44"/>
    <p:sldId id="303" r:id="rId45"/>
    <p:sldId id="304" r:id="rId46"/>
    <p:sldId id="338" r:id="rId47"/>
    <p:sldId id="339" r:id="rId48"/>
    <p:sldId id="340" r:id="rId49"/>
    <p:sldId id="347" r:id="rId50"/>
    <p:sldId id="348" r:id="rId51"/>
    <p:sldId id="349" r:id="rId52"/>
    <p:sldId id="341" r:id="rId53"/>
    <p:sldId id="342" r:id="rId54"/>
    <p:sldId id="344" r:id="rId55"/>
    <p:sldId id="346" r:id="rId56"/>
    <p:sldId id="345" r:id="rId57"/>
    <p:sldId id="305" r:id="rId58"/>
    <p:sldId id="306" r:id="rId59"/>
    <p:sldId id="307" r:id="rId6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664" autoAdjust="0"/>
    <p:restoredTop sz="94660"/>
  </p:normalViewPr>
  <p:slideViewPr>
    <p:cSldViewPr>
      <p:cViewPr varScale="1">
        <p:scale>
          <a:sx n="65" d="100"/>
          <a:sy n="65" d="100"/>
        </p:scale>
        <p:origin x="19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586A15F9-EB97-48AB-9457-BBC5EFEA0B94}" type="datetimeFigureOut">
              <a:rPr lang="en-US" smtClean="0"/>
              <a:t>10/19/2021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BDF0EA9C-A9FA-41EC-B7DB-B4F1DEFD2AD2}" type="slidenum">
              <a:rPr lang="en-US" smtClean="0"/>
              <a:t>‹#›</a:t>
            </a:fld>
            <a:endParaRPr lang="en-US"/>
          </a:p>
        </p:txBody>
      </p:sp>
    </p:spTree>
    <p:extLst>
      <p:ext uri="{BB962C8B-B14F-4D97-AF65-F5344CB8AC3E}">
        <p14:creationId xmlns:p14="http://schemas.microsoft.com/office/powerpoint/2010/main" val="230377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3F16B-3C2B-49C4-B1E5-E36F4F187BA1}" type="slidenum">
              <a:rPr lang="en-US"/>
              <a:pPr/>
              <a:t>12</a:t>
            </a:fld>
            <a:endParaRPr lang="en-US"/>
          </a:p>
        </p:txBody>
      </p:sp>
      <p:sp>
        <p:nvSpPr>
          <p:cNvPr id="217090" name="Rectangle 2"/>
          <p:cNvSpPr>
            <a:spLocks noGrp="1" noRot="1" noChangeAspect="1" noChangeArrowheads="1" noTextEdit="1"/>
          </p:cNvSpPr>
          <p:nvPr>
            <p:ph type="sldImg"/>
          </p:nvPr>
        </p:nvSpPr>
        <p:spPr>
          <a:xfrm>
            <a:off x="1200150" y="700088"/>
            <a:ext cx="4654550" cy="3490912"/>
          </a:xfrm>
          <a:ln/>
        </p:spPr>
      </p:sp>
      <p:sp>
        <p:nvSpPr>
          <p:cNvPr id="217091" name="Rectangle 3"/>
          <p:cNvSpPr>
            <a:spLocks noGrp="1" noChangeArrowheads="1"/>
          </p:cNvSpPr>
          <p:nvPr>
            <p:ph type="body" idx="1"/>
          </p:nvPr>
        </p:nvSpPr>
        <p:spPr>
          <a:xfrm>
            <a:off x="938804" y="4421823"/>
            <a:ext cx="5175658" cy="4187479"/>
          </a:xfrm>
        </p:spPr>
        <p:txBody>
          <a:bodyPr lIns="93483" tIns="46743" rIns="93483" bIns="46743"/>
          <a:lstStyle/>
          <a:p>
            <a:r>
              <a:rPr lang="el-GR">
                <a:solidFill>
                  <a:srgbClr val="000000"/>
                </a:solidFill>
                <a:cs typeface="Arial" pitchFamily="34" charset="0"/>
              </a:rPr>
              <a:t>Figure 5-14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4AE1A-07F3-4D22-9BCB-592EFDC574F0}" type="slidenum">
              <a:rPr lang="en-US"/>
              <a:pPr/>
              <a:t>26</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4822C-C394-4671-943F-8CF164142A2E}" type="slidenum">
              <a:rPr lang="en-US"/>
              <a:pPr/>
              <a:t>27</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xfrm>
            <a:off x="705327" y="4421823"/>
            <a:ext cx="5642610" cy="4189095"/>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B481F-D756-4D01-BD5F-9B917C5C9CBB}" type="slidenum">
              <a:rPr lang="en-US"/>
              <a:pPr/>
              <a:t>28</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705327" y="4421823"/>
            <a:ext cx="5642610" cy="4189095"/>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CDBA6-931D-4E36-BBF4-6B7A2DF860C1}" type="slidenum">
              <a:rPr lang="en-US"/>
              <a:pPr/>
              <a:t>29</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705327" y="4421823"/>
            <a:ext cx="5642610" cy="4189095"/>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64EB4-562A-4B86-8FB5-8181051F00D5}" type="slidenum">
              <a:rPr lang="en-US"/>
              <a:pPr/>
              <a:t>30</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xfrm>
            <a:off x="705327" y="4421823"/>
            <a:ext cx="5642610" cy="4189095"/>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D9C7E-CA54-4F04-AB84-34630B9CF663}" type="slidenum">
              <a:rPr lang="en-US"/>
              <a:pPr/>
              <a:t>31</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xfrm>
            <a:off x="705327" y="4421823"/>
            <a:ext cx="5642610" cy="4189095"/>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151B0-3158-480F-BE27-9498BB1075C0}" type="slidenum">
              <a:rPr lang="en-US"/>
              <a:pPr/>
              <a:t>32</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705327" y="4421823"/>
            <a:ext cx="5642610" cy="4189095"/>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E2A49-DAC4-4BB9-8B4A-77A7649711C7}" type="slidenum">
              <a:rPr lang="en-US"/>
              <a:pPr/>
              <a:t>33</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705327" y="4421823"/>
            <a:ext cx="5642610" cy="4189095"/>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E7DA4-1D8E-4E92-8D2A-AD8B30D6C90B}" type="slidenum">
              <a:rPr lang="en-US"/>
              <a:pPr/>
              <a:t>34</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xfrm>
            <a:off x="705327" y="4421823"/>
            <a:ext cx="5642610" cy="4189095"/>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0CC8286-D788-4580-B80D-C20886E4D57B}" type="slidenum">
              <a:rPr lang="en-US"/>
              <a:pPr/>
              <a:t>35</a:t>
            </a:fld>
            <a:endParaRPr lang="en-US"/>
          </a:p>
        </p:txBody>
      </p:sp>
      <p:sp>
        <p:nvSpPr>
          <p:cNvPr id="176130" name="Rectangle 2"/>
          <p:cNvSpPr>
            <a:spLocks noGrp="1" noRot="1" noChangeAspect="1" noChangeArrowheads="1"/>
          </p:cNvSpPr>
          <p:nvPr>
            <p:ph type="sldImg"/>
          </p:nvPr>
        </p:nvSpPr>
        <p:spPr bwMode="auto">
          <a:xfrm>
            <a:off x="1208088" y="704850"/>
            <a:ext cx="4637087" cy="3478213"/>
          </a:xfrm>
          <a:prstGeom prst="rect">
            <a:avLst/>
          </a:prstGeom>
          <a:solidFill>
            <a:srgbClr val="FFFFFF"/>
          </a:solid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70A7D-AD75-4F51-AB13-DD2A7DF61AA1}" type="slidenum">
              <a:rPr lang="en-US"/>
              <a:pPr/>
              <a:t>16</a:t>
            </a:fld>
            <a:endParaRPr lang="en-US"/>
          </a:p>
        </p:txBody>
      </p:sp>
      <p:sp>
        <p:nvSpPr>
          <p:cNvPr id="210946" name="Rectangle 2"/>
          <p:cNvSpPr>
            <a:spLocks noGrp="1" noRot="1" noChangeAspect="1" noChangeArrowheads="1" noTextEdit="1"/>
          </p:cNvSpPr>
          <p:nvPr>
            <p:ph type="sldImg"/>
          </p:nvPr>
        </p:nvSpPr>
        <p:spPr>
          <a:xfrm>
            <a:off x="1200150" y="700088"/>
            <a:ext cx="4654550" cy="3490912"/>
          </a:xfrm>
          <a:ln/>
        </p:spPr>
      </p:sp>
      <p:sp>
        <p:nvSpPr>
          <p:cNvPr id="210947" name="Rectangle 3"/>
          <p:cNvSpPr>
            <a:spLocks noGrp="1" noChangeArrowheads="1"/>
          </p:cNvSpPr>
          <p:nvPr>
            <p:ph type="body" idx="1"/>
          </p:nvPr>
        </p:nvSpPr>
        <p:spPr>
          <a:xfrm>
            <a:off x="938804" y="4421823"/>
            <a:ext cx="5175658" cy="4187479"/>
          </a:xfrm>
        </p:spPr>
        <p:txBody>
          <a:bodyPr lIns="93483" tIns="46743" rIns="93483" bIns="46743"/>
          <a:lstStyle/>
          <a:p>
            <a:r>
              <a:rPr lang="el-GR">
                <a:solidFill>
                  <a:srgbClr val="000000"/>
                </a:solidFill>
                <a:cs typeface="Arial" pitchFamily="34" charset="0"/>
              </a:rPr>
              <a:t>Figure 5-8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FD25A-B5B2-47C6-AAE3-A4DBA33899D0}" type="slidenum">
              <a:rPr lang="en-US"/>
              <a:pPr/>
              <a:t>36</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solidFill>
                  <a:srgbClr val="000000"/>
                </a:solidFill>
                <a:cs typeface="Times New Roman" pitchFamily="1" charset="0"/>
              </a:rPr>
              <a:t>The </a:t>
            </a:r>
            <a:r>
              <a:rPr lang="en-US" i="1">
                <a:solidFill>
                  <a:srgbClr val="000000"/>
                </a:solidFill>
                <a:cs typeface="Times New Roman" pitchFamily="1" charset="0"/>
              </a:rPr>
              <a:t>d</a:t>
            </a:r>
            <a:r>
              <a:rPr lang="en-US">
                <a:solidFill>
                  <a:srgbClr val="000000"/>
                </a:solidFill>
                <a:cs typeface="Times New Roman" pitchFamily="1" charset="0"/>
              </a:rPr>
              <a:t> orbitals are illustrated here. Four of the five </a:t>
            </a:r>
            <a:r>
              <a:rPr lang="en-US" i="1">
                <a:solidFill>
                  <a:srgbClr val="000000"/>
                </a:solidFill>
                <a:cs typeface="Times New Roman" pitchFamily="1" charset="0"/>
              </a:rPr>
              <a:t>d</a:t>
            </a:r>
            <a:r>
              <a:rPr lang="en-US">
                <a:solidFill>
                  <a:srgbClr val="000000"/>
                </a:solidFill>
                <a:cs typeface="Times New Roman" pitchFamily="1" charset="0"/>
              </a:rPr>
              <a:t> orbitals have the same shape but different orientations in space. </a:t>
            </a:r>
            <a:r>
              <a:rPr lang="en-US" b="1">
                <a:solidFill>
                  <a:srgbClr val="000000"/>
                </a:solidFill>
                <a:cs typeface="Times New Roman" pitchFamily="1" charset="0"/>
              </a:rPr>
              <a:t>Interpreting Diagrams</a:t>
            </a:r>
            <a:r>
              <a:rPr lang="en-US">
                <a:solidFill>
                  <a:srgbClr val="000000"/>
                </a:solidFill>
                <a:cs typeface="Times New Roman" pitchFamily="1" charset="0"/>
              </a:rPr>
              <a:t> </a:t>
            </a:r>
            <a:r>
              <a:rPr lang="en-US" b="1" i="1">
                <a:solidFill>
                  <a:srgbClr val="000000"/>
                </a:solidFill>
                <a:cs typeface="Times New Roman" pitchFamily="1" charset="0"/>
              </a:rPr>
              <a:t>How are the orientations of the d</a:t>
            </a:r>
            <a:r>
              <a:rPr lang="en-US" b="1" i="1" baseline="-25000">
                <a:solidFill>
                  <a:srgbClr val="000000"/>
                </a:solidFill>
                <a:cs typeface="Times New Roman" pitchFamily="1" charset="0"/>
              </a:rPr>
              <a:t>xy</a:t>
            </a:r>
            <a:r>
              <a:rPr lang="en-US" b="1" i="1">
                <a:solidFill>
                  <a:srgbClr val="000000"/>
                </a:solidFill>
                <a:cs typeface="Times New Roman" pitchFamily="1" charset="0"/>
              </a:rPr>
              <a:t> and d</a:t>
            </a:r>
            <a:r>
              <a:rPr lang="en-US" b="1" i="1" baseline="-30000">
                <a:solidFill>
                  <a:srgbClr val="000000"/>
                </a:solidFill>
                <a:cs typeface="Times New Roman" pitchFamily="1" charset="0"/>
              </a:rPr>
              <a:t>x</a:t>
            </a:r>
            <a:r>
              <a:rPr lang="en-US" b="1" i="1" baseline="30000">
                <a:solidFill>
                  <a:srgbClr val="000000"/>
                </a:solidFill>
                <a:cs typeface="Times New Roman" pitchFamily="1" charset="0"/>
              </a:rPr>
              <a:t>2 </a:t>
            </a:r>
            <a:r>
              <a:rPr lang="en-US" b="1" i="1" baseline="-30000">
                <a:solidFill>
                  <a:srgbClr val="000000"/>
                </a:solidFill>
                <a:cs typeface="Times New Roman" pitchFamily="1" charset="0"/>
              </a:rPr>
              <a:t>–</a:t>
            </a:r>
            <a:r>
              <a:rPr lang="en-US" b="1" i="1">
                <a:solidFill>
                  <a:srgbClr val="000000"/>
                </a:solidFill>
                <a:cs typeface="Times New Roman" pitchFamily="1" charset="0"/>
              </a:rPr>
              <a:t> </a:t>
            </a:r>
            <a:r>
              <a:rPr lang="en-US" b="1" i="1" baseline="-30000">
                <a:solidFill>
                  <a:srgbClr val="000000"/>
                </a:solidFill>
                <a:cs typeface="Times New Roman" pitchFamily="1" charset="0"/>
              </a:rPr>
              <a:t>y</a:t>
            </a:r>
            <a:r>
              <a:rPr lang="en-US" b="1" i="1" baseline="30000">
                <a:solidFill>
                  <a:srgbClr val="000000"/>
                </a:solidFill>
                <a:cs typeface="Times New Roman" pitchFamily="1" charset="0"/>
              </a:rPr>
              <a:t>2 </a:t>
            </a:r>
            <a:r>
              <a:rPr lang="en-US" b="1" i="1">
                <a:solidFill>
                  <a:srgbClr val="000000"/>
                </a:solidFill>
                <a:cs typeface="Times New Roman" pitchFamily="1" charset="0"/>
              </a:rPr>
              <a:t>orbitals similar? How are they different?</a:t>
            </a:r>
            <a:r>
              <a:rPr lang="en-US">
                <a:solidFill>
                  <a:srgbClr val="000000"/>
                </a:solidFill>
              </a:rPr>
              <a:t> </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3F8C6-9387-42E1-8A65-E161EBFC20E0}" type="slidenum">
              <a:rPr lang="en-US"/>
              <a:pPr/>
              <a:t>37</a:t>
            </a:fld>
            <a:endParaRPr lang="en-US"/>
          </a:p>
        </p:txBody>
      </p:sp>
      <p:sp>
        <p:nvSpPr>
          <p:cNvPr id="333826" name="Rectangle 2"/>
          <p:cNvSpPr>
            <a:spLocks noGrp="1" noRot="1" noChangeAspect="1" noChangeArrowheads="1" noTextEdit="1"/>
          </p:cNvSpPr>
          <p:nvPr>
            <p:ph type="sldImg"/>
          </p:nvPr>
        </p:nvSpPr>
        <p:spPr>
          <a:xfrm>
            <a:off x="1200150" y="700088"/>
            <a:ext cx="4654550" cy="3490912"/>
          </a:xfrm>
          <a:ln/>
        </p:spPr>
      </p:sp>
      <p:sp>
        <p:nvSpPr>
          <p:cNvPr id="333827" name="Rectangle 3"/>
          <p:cNvSpPr>
            <a:spLocks noGrp="1" noChangeArrowheads="1"/>
          </p:cNvSpPr>
          <p:nvPr>
            <p:ph type="body" idx="1"/>
          </p:nvPr>
        </p:nvSpPr>
        <p:spPr>
          <a:xfrm>
            <a:off x="938804" y="4421823"/>
            <a:ext cx="5175658" cy="4187479"/>
          </a:xfrm>
        </p:spPr>
        <p:txBody>
          <a:bodyPr lIns="93483" tIns="46743" rIns="93483" bIns="46743"/>
          <a:lstStyle/>
          <a:p>
            <a:r>
              <a:rPr lang="el-GR">
                <a:solidFill>
                  <a:srgbClr val="000000"/>
                </a:solidFill>
                <a:cs typeface="Arial" pitchFamily="34" charset="0"/>
              </a:rPr>
              <a:t>Table 5-1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AE100-289E-4A5F-8CCD-BE42C7E0B6F4}" type="slidenum">
              <a:rPr lang="en-US"/>
              <a:pPr/>
              <a:t>39</a:t>
            </a:fld>
            <a:endParaRPr 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xfrm>
            <a:off x="705327" y="4421823"/>
            <a:ext cx="5642610" cy="4189095"/>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4A9A7-FFDE-4A20-8095-522EB3D028B3}" type="slidenum">
              <a:rPr lang="en-US"/>
              <a:pPr/>
              <a:t>40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4A9A7-FFDE-4A20-8095-522EB3D028B3}" type="slidenum">
              <a:rPr lang="en-US"/>
              <a:pPr/>
              <a:t>41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3CC6A-B0FE-437E-A9F5-F2B1D492AE9F}" type="slidenum">
              <a:rPr lang="en-US"/>
              <a:pPr/>
              <a:t>42</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B7294-ECA0-4012-BF42-93E43B84BDD9}" type="slidenum">
              <a:rPr lang="en-US"/>
              <a:pPr/>
              <a:t>44</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5A4DE-B6F7-4155-BB09-2DEC43BD3B1D}" type="slidenum">
              <a:rPr lang="en-US"/>
              <a:pPr/>
              <a:t>45</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solidFill>
                  <a:srgbClr val="000000"/>
                </a:solidFill>
              </a:rPr>
              <a:t>This aufbau diagram shows the energy levels of the various atomic orbitals. Orbitals of greater energy are higher on the diagram. </a:t>
            </a:r>
            <a:r>
              <a:rPr lang="en-US" b="1">
                <a:solidFill>
                  <a:srgbClr val="000000"/>
                </a:solidFill>
              </a:rPr>
              <a:t>Using Tables</a:t>
            </a:r>
            <a:r>
              <a:rPr lang="en-US" b="1" i="1">
                <a:solidFill>
                  <a:srgbClr val="000000"/>
                </a:solidFill>
              </a:rPr>
              <a:t> Which is of higher energy, a 4d or a 5s orbital?</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F271F-0C08-420C-86A4-6CF823A6674A}" type="slidenum">
              <a:rPr lang="en-US"/>
              <a:pPr/>
              <a:t>57</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C8A02-4625-41A9-871C-10F7A397220B}" type="slidenum">
              <a:rPr lang="en-US"/>
              <a:pPr/>
              <a:t>58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58708-B716-4550-BAD2-E1990B8B4AD4}" type="slidenum">
              <a:rPr lang="en-US"/>
              <a:pPr/>
              <a:t>17</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2E2F2-C6FE-4DF7-9440-E0089334BAA1}" type="slidenum">
              <a:rPr lang="en-US"/>
              <a:pPr/>
              <a:t>59</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solidFill>
                  <a:srgbClr val="000000"/>
                </a:solidFill>
              </a:rPr>
              <a:t>Copper is a good conductor of electricity and is commonly used in electrical wiring.</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319DA-5275-415D-8C10-3296443BA72E}" type="slidenum">
              <a:rPr lang="en-US"/>
              <a:pPr/>
              <a:t>18</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9C05B-D136-4193-8715-F4FF470667A3}" type="slidenum">
              <a:rPr lang="en-US"/>
              <a:pPr/>
              <a:t>19</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29B78-0299-445A-AF64-8C13A9998AF5}" type="slidenum">
              <a:rPr lang="en-US"/>
              <a:pPr/>
              <a:t>21</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1B96D-1E4B-4BFD-82F7-D2FA0EC638CF}" type="slidenum">
              <a:rPr lang="en-US"/>
              <a:pPr/>
              <a:t>23</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pPr eaLnBrk="0" hangingPunct="0">
              <a:spcBef>
                <a:spcPct val="0"/>
              </a:spcBef>
            </a:pPr>
            <a:r>
              <a:rPr lang="en-US">
                <a:solidFill>
                  <a:srgbClr val="000000"/>
                </a:solidFill>
              </a:rPr>
              <a:t>The electron cloud of an atom is compared here to photographs of a spinning airplane propeller. a) The airplane propeller is somewhere in the blurry region it produces in this picture, but the picture does not tell you its exact position at any instant. b) Similarly, the electron cloud of an atom represents the locations where an electron is likely to be found.</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E68F7-C4A9-48B7-9BAA-5B2C969EF5A2}" type="slidenum">
              <a:rPr lang="en-US"/>
              <a:pPr/>
              <a:t>24</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pPr eaLnBrk="0" hangingPunct="0">
              <a:spcBef>
                <a:spcPct val="0"/>
              </a:spcBef>
            </a:pPr>
            <a:r>
              <a:rPr lang="en-US">
                <a:solidFill>
                  <a:srgbClr val="000000"/>
                </a:solidFill>
              </a:rPr>
              <a:t>The electron cloud of an atom is compared here to photographs of a spinning airplane propeller. a) The airplane propeller is somewhere in the blurry region it produces in this picture, but the picture does not tell you its exact position at any instant. b) Similarly, the electron cloud of an atom represents the locations where an electron is likely to be found.</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832592-61AA-4C9A-B07B-AF26FECD0C1B}" type="slidenum">
              <a:rPr lang="en-US"/>
              <a:pPr/>
              <a:t>25</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11B78E-1F8F-4174-9B04-030109ADCC71}"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326726-1EB7-47F8-B275-D81D99C2A481}"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D37DE4-B22D-4326-BAE5-8F2B2FE9675D}"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135FCD9-F467-4ECA-910C-D01C81743033}" type="slidenum">
              <a:rPr lang="en-US"/>
              <a:pPr/>
              <a:t>‹#›</a:t>
            </a:fld>
            <a:endParaRPr lang="en-US"/>
          </a:p>
        </p:txBody>
      </p:sp>
    </p:spTree>
    <p:extLst>
      <p:ext uri="{BB962C8B-B14F-4D97-AF65-F5344CB8AC3E}">
        <p14:creationId xmlns:p14="http://schemas.microsoft.com/office/powerpoint/2010/main" val="119554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236451-F575-4BAF-AF15-28BC57A92F28}"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67CF6-2B60-4E3B-814F-462E0A796DCC}"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1FBD2C-E9B4-45E2-8E3D-BAF511201E6B}" type="datetime1">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CF4363-350A-408D-9F64-0178C6B6C857}" type="datetime1">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461952-2EEE-42A6-9250-23677C060278}" type="datetime1">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E4B3C-BB99-4393-AB7D-37E9E90CB84A}" type="datetime1">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9FF563-1FD0-4C95-986E-071187580EEE}" type="datetime1">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B861D-D571-4E6F-9CEE-099497ADBBD5}" type="datetime1">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2400" y="914400"/>
            <a:ext cx="8839200" cy="5410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31375-FDD8-47EB-A774-1D79E832AFFF}" type="datetime1">
              <a:rPr lang="en-US" smtClean="0"/>
              <a:t>10/19/2021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Berlin Sans FB Dem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Berlin Sans FB"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Berlin Sans FB" pitchFamily="34" charset="0"/>
          <a:ea typeface="+mn-ea"/>
          <a:cs typeface="+mn-cs"/>
        </a:defRPr>
      </a:lvl2pPr>
      <a:lvl3pPr marL="1143000" indent="-228600" algn="l" defTabSz="914400" rtl="0" eaLnBrk="1" latinLnBrk="0" hangingPunct="1">
        <a:spcBef>
          <a:spcPct val="20000"/>
        </a:spcBef>
        <a:buFont typeface="Arial" pitchFamily="34" charset="0"/>
        <a:buChar char="•"/>
        <a:defRPr sz="3200" kern="1200">
          <a:solidFill>
            <a:srgbClr val="FF0000"/>
          </a:solidFill>
          <a:latin typeface="Berlin Sans FB" pitchFamily="34" charset="0"/>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Berlin Sans FB" pitchFamily="34" charset="0"/>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Berlin Sans FB"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Unit 2 Lecture #2</a:t>
            </a:r>
            <a:br>
              <a:rPr lang="en-US" dirty="0"/>
            </a:br>
            <a:r>
              <a:rPr lang="en-US" dirty="0"/>
              <a:t>Modern Atomic Theory</a:t>
            </a:r>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70405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Bohr Model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6" name="Picture 16" descr="C05-02A-874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35843"/>
            <a:ext cx="8686800" cy="448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Bohr Model</a:t>
            </a: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dirty="0"/>
              <a:t>Each electron has a </a:t>
            </a:r>
            <a:r>
              <a:rPr lang="en-US" b="1" dirty="0"/>
              <a:t>fixed energy = an energy level</a:t>
            </a:r>
            <a:r>
              <a:rPr lang="en-US" dirty="0"/>
              <a:t>.</a:t>
            </a:r>
          </a:p>
          <a:p>
            <a:pPr lvl="1"/>
            <a:r>
              <a:rPr lang="en-US" dirty="0"/>
              <a:t>Electrons can jump from one energy level to another.</a:t>
            </a:r>
          </a:p>
          <a:p>
            <a:pPr lvl="1"/>
            <a:r>
              <a:rPr lang="en-US" dirty="0"/>
              <a:t>Electrons can not be or exist between energy levels.</a:t>
            </a:r>
          </a:p>
          <a:p>
            <a:r>
              <a:rPr lang="en-US" dirty="0"/>
              <a:t>A </a:t>
            </a:r>
            <a:r>
              <a:rPr lang="en-US" b="1" dirty="0">
                <a:solidFill>
                  <a:srgbClr val="FF0000"/>
                </a:solidFill>
              </a:rPr>
              <a:t>quantum</a:t>
            </a:r>
            <a:r>
              <a:rPr lang="en-US" dirty="0"/>
              <a:t> of energy is the amount of energy needed to move an electron from one energy level to another energy level. (Minimum quantity of energy that can be lost or gained by an object) Think Bricks!</a:t>
            </a:r>
          </a:p>
        </p:txBody>
      </p:sp>
      <p:sp>
        <p:nvSpPr>
          <p:cNvPr id="4" name="Slide Number Placeholder 3"/>
          <p:cNvSpPr>
            <a:spLocks noGrp="1"/>
          </p:cNvSpPr>
          <p:nvPr>
            <p:ph type="sldNum" sz="quarter" idx="12"/>
          </p:nvPr>
        </p:nvSpPr>
        <p:spPr/>
        <p:txBody>
          <a:bodyPr/>
          <a:lstStyle/>
          <a:p>
            <a:fld id="{A596B2A5-060D-4B32-83B3-52FAF17292A8}" type="slidenum">
              <a:rPr lang="en-US" smtClean="0"/>
              <a:t>11</a:t>
            </a:fld>
            <a:endParaRPr lang="en-US"/>
          </a:p>
        </p:txBody>
      </p:sp>
    </p:spTree>
    <p:extLst>
      <p:ext uri="{BB962C8B-B14F-4D97-AF65-F5344CB8AC3E}">
        <p14:creationId xmlns:p14="http://schemas.microsoft.com/office/powerpoint/2010/main" val="258760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6650038"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67" name="Rectangle 3" hidden="1"/>
          <p:cNvSpPr>
            <a:spLocks noGrp="1" noChangeArrowheads="1"/>
          </p:cNvSpPr>
          <p:nvPr>
            <p:ph type="title"/>
          </p:nvPr>
        </p:nvSpPr>
        <p:spPr/>
        <p:txBody>
          <a:bodyPr>
            <a:normAutofit fontScale="90000"/>
          </a:bodyPr>
          <a:lstStyle/>
          <a:p>
            <a:endParaRPr lang="en-US"/>
          </a:p>
        </p:txBody>
      </p:sp>
      <p:sp>
        <p:nvSpPr>
          <p:cNvPr id="216068" name="Text Box 4"/>
          <p:cNvSpPr txBox="1">
            <a:spLocks noChangeArrowheads="1"/>
          </p:cNvSpPr>
          <p:nvPr/>
        </p:nvSpPr>
        <p:spPr bwMode="auto">
          <a:xfrm>
            <a:off x="152400" y="1223963"/>
            <a:ext cx="2209800" cy="2530475"/>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00000"/>
              </a:lnSpc>
              <a:spcBef>
                <a:spcPct val="0"/>
              </a:spcBef>
              <a:buClrTx/>
              <a:buFontTx/>
              <a:buNone/>
            </a:pPr>
            <a:r>
              <a:rPr kumimoji="0" lang="en-US" sz="2000" dirty="0">
                <a:highlight>
                  <a:srgbClr val="FFFF00"/>
                </a:highlight>
                <a:latin typeface="Arial Black" pitchFamily="34" charset="0"/>
              </a:rPr>
              <a:t>The degree to which they move from level to level determines the frequency of light they give off.</a:t>
            </a:r>
            <a:endParaRPr kumimoji="0" lang="en-US" sz="2000" dirty="0">
              <a:highlight>
                <a:srgbClr val="FFFF00"/>
              </a:highlight>
              <a:latin typeface="Times"/>
            </a:endParaRPr>
          </a:p>
        </p:txBody>
      </p:sp>
    </p:spTree>
    <p:extLst>
      <p:ext uri="{BB962C8B-B14F-4D97-AF65-F5344CB8AC3E}">
        <p14:creationId xmlns:p14="http://schemas.microsoft.com/office/powerpoint/2010/main" val="1007895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068"/>
                                        </p:tgtEl>
                                        <p:attrNameLst>
                                          <p:attrName>style.visibility</p:attrName>
                                        </p:attrNameLst>
                                      </p:cBhvr>
                                      <p:to>
                                        <p:strVal val="visible"/>
                                      </p:to>
                                    </p:set>
                                    <p:anim calcmode="lin" valueType="num">
                                      <p:cBhvr additive="base">
                                        <p:cTn id="7" dur="500" fill="hold"/>
                                        <p:tgtEl>
                                          <p:spTgt spid="216068"/>
                                        </p:tgtEl>
                                        <p:attrNameLst>
                                          <p:attrName>ppt_x</p:attrName>
                                        </p:attrNameLst>
                                      </p:cBhvr>
                                      <p:tavLst>
                                        <p:tav tm="0">
                                          <p:val>
                                            <p:strVal val="#ppt_x"/>
                                          </p:val>
                                        </p:tav>
                                        <p:tav tm="100000">
                                          <p:val>
                                            <p:strVal val="#ppt_x"/>
                                          </p:val>
                                        </p:tav>
                                      </p:tavLst>
                                    </p:anim>
                                    <p:anim calcmode="lin" valueType="num">
                                      <p:cBhvr additive="base">
                                        <p:cTn id="8" dur="500" fill="hold"/>
                                        <p:tgtEl>
                                          <p:spTgt spid="216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Bohr Model</a:t>
            </a:r>
          </a:p>
        </p:txBody>
      </p:sp>
      <p:sp>
        <p:nvSpPr>
          <p:cNvPr id="3" name="Content Placeholder 2"/>
          <p:cNvSpPr>
            <a:spLocks noGrp="1"/>
          </p:cNvSpPr>
          <p:nvPr>
            <p:ph idx="1"/>
          </p:nvPr>
        </p:nvSpPr>
        <p:spPr/>
        <p:txBody>
          <a:bodyPr>
            <a:normAutofit lnSpcReduction="10000"/>
          </a:bodyPr>
          <a:lstStyle/>
          <a:p>
            <a:r>
              <a:rPr lang="en-US" dirty="0"/>
              <a:t>To move from one level to another, the electron must gain or lose the right amount of energy.</a:t>
            </a:r>
          </a:p>
          <a:p>
            <a:r>
              <a:rPr lang="en-US" dirty="0"/>
              <a:t>The higher the energy level, the farther it is from the nucleus.</a:t>
            </a:r>
          </a:p>
          <a:p>
            <a:pPr lvl="1"/>
            <a:r>
              <a:rPr lang="en-US" dirty="0"/>
              <a:t>Gain energy to move to higher energy levels (away from nucleus)</a:t>
            </a:r>
          </a:p>
          <a:p>
            <a:pPr lvl="1"/>
            <a:r>
              <a:rPr lang="en-US" dirty="0"/>
              <a:t>Lose energy to move to lower energy levels (closer to nucleus)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05223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Bohr Model</a:t>
            </a:r>
          </a:p>
        </p:txBody>
      </p:sp>
      <p:sp>
        <p:nvSpPr>
          <p:cNvPr id="3" name="Content Placeholder 2"/>
          <p:cNvSpPr>
            <a:spLocks noGrp="1"/>
          </p:cNvSpPr>
          <p:nvPr>
            <p:ph sz="half" idx="1"/>
          </p:nvPr>
        </p:nvSpPr>
        <p:spPr>
          <a:xfrm>
            <a:off x="228600" y="762000"/>
            <a:ext cx="5791200" cy="5791200"/>
          </a:xfrm>
        </p:spPr>
        <p:txBody>
          <a:bodyPr>
            <a:normAutofit fontScale="92500"/>
          </a:bodyPr>
          <a:lstStyle/>
          <a:p>
            <a:r>
              <a:rPr lang="en-US" dirty="0"/>
              <a:t>The amount of energy required to go from one energy level to another is the not same for the electrons.</a:t>
            </a:r>
          </a:p>
          <a:p>
            <a:r>
              <a:rPr lang="en-US" dirty="0"/>
              <a:t>Higher energy levels are closer together.  This means it takes less energy to change levels in the higher energy levels.</a:t>
            </a:r>
          </a:p>
          <a:p>
            <a:endParaRPr lang="en-US" dirty="0"/>
          </a:p>
          <a:p>
            <a:r>
              <a:rPr lang="en-US" b="1" dirty="0"/>
              <a:t>The Bohr model was tested with the hydrogen element but failed to explain the energies absorbed and emitted by atoms with more than one electron.</a:t>
            </a:r>
          </a:p>
        </p:txBody>
      </p:sp>
      <p:sp>
        <p:nvSpPr>
          <p:cNvPr id="4" name="Slide Number Placeholder 3"/>
          <p:cNvSpPr>
            <a:spLocks noGrp="1"/>
          </p:cNvSpPr>
          <p:nvPr>
            <p:ph type="sldNum" sz="quarter" idx="12"/>
          </p:nvPr>
        </p:nvSpPr>
        <p:spPr/>
        <p:txBody>
          <a:bodyPr/>
          <a:lstStyle/>
          <a:p>
            <a:fld id="{A596B2A5-060D-4B32-83B3-52FAF17292A8}" type="slidenum">
              <a:rPr lang="en-US" smtClean="0"/>
              <a:t>14</a:t>
            </a:fld>
            <a:endParaRPr lang="en-US"/>
          </a:p>
        </p:txBody>
      </p:sp>
      <p:pic>
        <p:nvPicPr>
          <p:cNvPr id="6"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4080"/>
          <a:stretch/>
        </p:blipFill>
        <p:spPr bwMode="auto">
          <a:xfrm>
            <a:off x="6096000" y="1219200"/>
            <a:ext cx="278994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21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normAutofit fontScale="90000"/>
          </a:bodyPr>
          <a:lstStyle/>
          <a:p>
            <a:r>
              <a:rPr lang="en-US" dirty="0"/>
              <a:t>Did you know that an element can be identified by its emission spectra?</a:t>
            </a:r>
          </a:p>
        </p:txBody>
      </p:sp>
      <p:sp>
        <p:nvSpPr>
          <p:cNvPr id="4" name="Slide Number Placeholder 3"/>
          <p:cNvSpPr>
            <a:spLocks noGrp="1"/>
          </p:cNvSpPr>
          <p:nvPr>
            <p:ph type="sldNum" sz="quarter" idx="12"/>
          </p:nvPr>
        </p:nvSpPr>
        <p:spPr/>
        <p:txBody>
          <a:bodyPr/>
          <a:lstStyle/>
          <a:p>
            <a:fld id="{A596B2A5-060D-4B32-83B3-52FAF17292A8}" type="slidenum">
              <a:rPr lang="en-US" smtClean="0"/>
              <a:t>15</a:t>
            </a:fld>
            <a:endParaRPr lang="en-US"/>
          </a:p>
        </p:txBody>
      </p:sp>
      <p:pic>
        <p:nvPicPr>
          <p:cNvPr id="5" name="Picture 6" descr="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457" y="3863181"/>
            <a:ext cx="198437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669" y="3939381"/>
            <a:ext cx="1984375" cy="26463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1921669" y="3405981"/>
            <a:ext cx="137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t>Mercury</a:t>
            </a:r>
          </a:p>
        </p:txBody>
      </p:sp>
      <p:sp>
        <p:nvSpPr>
          <p:cNvPr id="8" name="Rectangle 10"/>
          <p:cNvSpPr>
            <a:spLocks noChangeArrowheads="1"/>
          </p:cNvSpPr>
          <p:nvPr/>
        </p:nvSpPr>
        <p:spPr bwMode="auto">
          <a:xfrm>
            <a:off x="5198269" y="3482181"/>
            <a:ext cx="143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t>Nitrogen</a:t>
            </a:r>
            <a:endParaRPr lang="en-US" dirty="0"/>
          </a:p>
        </p:txBody>
      </p:sp>
      <p:sp>
        <p:nvSpPr>
          <p:cNvPr id="10" name="Rectangle 3"/>
          <p:cNvSpPr txBox="1">
            <a:spLocks noChangeArrowheads="1"/>
          </p:cNvSpPr>
          <p:nvPr/>
        </p:nvSpPr>
        <p:spPr>
          <a:xfrm>
            <a:off x="457200" y="1371600"/>
            <a:ext cx="8229600" cy="4754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eaLnBrk="0" hangingPunct="0">
              <a:spcBef>
                <a:spcPct val="50000"/>
              </a:spcBef>
            </a:pPr>
            <a:r>
              <a:rPr lang="en-US"/>
              <a:t>When atoms absorb energy, electrons move into higher energy levels. These electrons then lose energy by emitting light when they return to lower energy levels.</a:t>
            </a:r>
          </a:p>
          <a:p>
            <a:endParaRPr lang="en-US" dirty="0"/>
          </a:p>
        </p:txBody>
      </p:sp>
    </p:spTree>
    <p:extLst>
      <p:ext uri="{BB962C8B-B14F-4D97-AF65-F5344CB8AC3E}">
        <p14:creationId xmlns:p14="http://schemas.microsoft.com/office/powerpoint/2010/main" val="93359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4764088" cy="650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923" name="Rectangle 3" hidden="1"/>
          <p:cNvSpPr>
            <a:spLocks noGrp="1" noChangeArrowheads="1"/>
          </p:cNvSpPr>
          <p:nvPr>
            <p:ph type="title"/>
          </p:nvPr>
        </p:nvSpPr>
        <p:spPr/>
        <p:txBody>
          <a:bodyPr>
            <a:normAutofit fontScale="90000"/>
          </a:bodyPr>
          <a:lstStyle/>
          <a:p>
            <a:endParaRPr lang="en-US"/>
          </a:p>
        </p:txBody>
      </p:sp>
      <p:sp>
        <p:nvSpPr>
          <p:cNvPr id="209924" name="Text Box 4"/>
          <p:cNvSpPr txBox="1">
            <a:spLocks noChangeArrowheads="1"/>
          </p:cNvSpPr>
          <p:nvPr/>
        </p:nvSpPr>
        <p:spPr bwMode="auto">
          <a:xfrm>
            <a:off x="5562600" y="415924"/>
            <a:ext cx="3429000" cy="175432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00000"/>
              </a:lnSpc>
              <a:spcBef>
                <a:spcPct val="0"/>
              </a:spcBef>
              <a:buClrTx/>
              <a:buFontTx/>
              <a:buNone/>
            </a:pPr>
            <a:r>
              <a:rPr kumimoji="0" lang="en-US" sz="3600" dirty="0">
                <a:latin typeface="Arial Black" pitchFamily="34" charset="0"/>
              </a:rPr>
              <a:t>Fingerprints of certain atoms</a:t>
            </a:r>
            <a:endParaRPr kumimoji="0" lang="en-US" sz="3600" dirty="0">
              <a:latin typeface="Times"/>
            </a:endParaRPr>
          </a:p>
        </p:txBody>
      </p:sp>
    </p:spTree>
    <p:extLst>
      <p:ext uri="{BB962C8B-B14F-4D97-AF65-F5344CB8AC3E}">
        <p14:creationId xmlns:p14="http://schemas.microsoft.com/office/powerpoint/2010/main" val="382870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n-US"/>
              <a:t>Atomic Spectra</a:t>
            </a:r>
          </a:p>
        </p:txBody>
      </p:sp>
      <p:sp>
        <p:nvSpPr>
          <p:cNvPr id="94211" name="Rectangle 3"/>
          <p:cNvSpPr>
            <a:spLocks noGrp="1" noChangeArrowheads="1"/>
          </p:cNvSpPr>
          <p:nvPr>
            <p:ph type="body" idx="1"/>
          </p:nvPr>
        </p:nvSpPr>
        <p:spPr/>
        <p:txBody>
          <a:bodyPr/>
          <a:lstStyle/>
          <a:p>
            <a:pPr lvl="1" eaLnBrk="0" hangingPunct="0">
              <a:spcBef>
                <a:spcPct val="50000"/>
              </a:spcBef>
            </a:pPr>
            <a:r>
              <a:rPr lang="en-US" dirty="0"/>
              <a:t>When atoms absorb energy, electrons move into higher energy levels. These electrons then lose energy by emitting light when they return to lower energy levels.</a:t>
            </a:r>
          </a:p>
          <a:p>
            <a:endParaRPr lang="en-US" dirty="0"/>
          </a:p>
        </p:txBody>
      </p:sp>
      <p:sp>
        <p:nvSpPr>
          <p:cNvPr id="94212" name="Text Box 4"/>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a:solidFill>
                  <a:schemeClr val="bg1"/>
                </a:solidFill>
              </a:rPr>
              <a:t>5.3</a:t>
            </a:r>
          </a:p>
        </p:txBody>
      </p:sp>
    </p:spTree>
    <p:extLst>
      <p:ext uri="{BB962C8B-B14F-4D97-AF65-F5344CB8AC3E}">
        <p14:creationId xmlns:p14="http://schemas.microsoft.com/office/powerpoint/2010/main" val="3023449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Rectangle 6"/>
          <p:cNvSpPr>
            <a:spLocks noGrp="1" noChangeArrowheads="1"/>
          </p:cNvSpPr>
          <p:nvPr>
            <p:ph type="title"/>
          </p:nvPr>
        </p:nvSpPr>
        <p:spPr/>
        <p:txBody>
          <a:bodyPr>
            <a:normAutofit fontScale="90000"/>
          </a:bodyPr>
          <a:lstStyle/>
          <a:p>
            <a:r>
              <a:rPr lang="en-US"/>
              <a:t>An Explanation of Atomic Spectra</a:t>
            </a:r>
          </a:p>
        </p:txBody>
      </p:sp>
      <p:sp>
        <p:nvSpPr>
          <p:cNvPr id="105479" name="Rectangle 7"/>
          <p:cNvSpPr>
            <a:spLocks noGrp="1" noChangeArrowheads="1"/>
          </p:cNvSpPr>
          <p:nvPr>
            <p:ph type="body" idx="1"/>
          </p:nvPr>
        </p:nvSpPr>
        <p:spPr>
          <a:xfrm>
            <a:off x="-609600" y="838200"/>
            <a:ext cx="9601200" cy="5410200"/>
          </a:xfrm>
        </p:spPr>
        <p:txBody>
          <a:bodyPr>
            <a:noAutofit/>
          </a:bodyPr>
          <a:lstStyle/>
          <a:p>
            <a:pPr lvl="2"/>
            <a:r>
              <a:rPr lang="en-US" dirty="0"/>
              <a:t>In the Bohr model, the lone electron in the hydrogen atom can have only certain specific energies.</a:t>
            </a:r>
          </a:p>
          <a:p>
            <a:pPr lvl="3"/>
            <a:r>
              <a:rPr lang="en-US" sz="3200" dirty="0"/>
              <a:t>When the electron has its lowest possible energy, the atom is in its </a:t>
            </a:r>
            <a:r>
              <a:rPr lang="en-US" sz="3200" b="1" dirty="0"/>
              <a:t>ground state.</a:t>
            </a:r>
            <a:endParaRPr lang="en-US" sz="3200" dirty="0"/>
          </a:p>
          <a:p>
            <a:pPr lvl="3"/>
            <a:r>
              <a:rPr lang="en-US" sz="3200" dirty="0"/>
              <a:t>Excitation of the electron by absorbing energy raises the atom from the ground state to an excited state.</a:t>
            </a:r>
          </a:p>
          <a:p>
            <a:pPr lvl="3"/>
            <a:r>
              <a:rPr lang="en-US" sz="3200" dirty="0"/>
              <a:t>A quantum of energy in the form of light is emitted when the electron drops back to a lower energy level.</a:t>
            </a:r>
          </a:p>
        </p:txBody>
      </p:sp>
      <p:sp>
        <p:nvSpPr>
          <p:cNvPr id="105480" name="Text Box 8"/>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a:solidFill>
                  <a:schemeClr val="bg1"/>
                </a:solidFill>
              </a:rPr>
              <a:t>5.3</a:t>
            </a:r>
          </a:p>
        </p:txBody>
      </p:sp>
    </p:spTree>
    <p:extLst>
      <p:ext uri="{BB962C8B-B14F-4D97-AF65-F5344CB8AC3E}">
        <p14:creationId xmlns:p14="http://schemas.microsoft.com/office/powerpoint/2010/main" val="2502482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4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n-US"/>
              <a:t>An Explanation of Atomic Spectra</a:t>
            </a:r>
          </a:p>
        </p:txBody>
      </p:sp>
      <p:sp>
        <p:nvSpPr>
          <p:cNvPr id="108547" name="Rectangle 3"/>
          <p:cNvSpPr>
            <a:spLocks noGrp="1" noChangeArrowheads="1"/>
          </p:cNvSpPr>
          <p:nvPr>
            <p:ph type="body" idx="1"/>
          </p:nvPr>
        </p:nvSpPr>
        <p:spPr/>
        <p:txBody>
          <a:bodyPr/>
          <a:lstStyle/>
          <a:p>
            <a:pPr lvl="1" eaLnBrk="0" hangingPunct="0">
              <a:spcBef>
                <a:spcPct val="50000"/>
              </a:spcBef>
            </a:pPr>
            <a:r>
              <a:rPr lang="en-US"/>
              <a:t>The light emitted by an electron moving from a higher to a lower energy level has a frequency directly proportional to the energy change of the electron.</a:t>
            </a:r>
          </a:p>
          <a:p>
            <a:endParaRPr lang="en-US"/>
          </a:p>
        </p:txBody>
      </p:sp>
      <p:sp>
        <p:nvSpPr>
          <p:cNvPr id="108548" name="Text Box 4"/>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a:solidFill>
                  <a:schemeClr val="bg1"/>
                </a:solidFill>
              </a:rPr>
              <a:t>5.3</a:t>
            </a:r>
          </a:p>
        </p:txBody>
      </p:sp>
    </p:spTree>
    <p:extLst>
      <p:ext uri="{BB962C8B-B14F-4D97-AF65-F5344CB8AC3E}">
        <p14:creationId xmlns:p14="http://schemas.microsoft.com/office/powerpoint/2010/main" val="296696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450E-69FA-483D-A7D3-B0410DC5497F}"/>
              </a:ext>
            </a:extLst>
          </p:cNvPr>
          <p:cNvSpPr>
            <a:spLocks noGrp="1"/>
          </p:cNvSpPr>
          <p:nvPr>
            <p:ph type="title"/>
          </p:nvPr>
        </p:nvSpPr>
        <p:spPr/>
        <p:txBody>
          <a:bodyPr>
            <a:normAutofit fontScale="90000"/>
          </a:bodyPr>
          <a:lstStyle/>
          <a:p>
            <a:endParaRPr lang="en-US"/>
          </a:p>
        </p:txBody>
      </p:sp>
      <p:pic>
        <p:nvPicPr>
          <p:cNvPr id="5" name="Content Placeholder 4">
            <a:extLst>
              <a:ext uri="{FF2B5EF4-FFF2-40B4-BE49-F238E27FC236}">
                <a16:creationId xmlns:a16="http://schemas.microsoft.com/office/drawing/2014/main" id="{3B3BFFFF-518D-4CFA-AA5B-1DBF3BCAA117}"/>
              </a:ext>
            </a:extLst>
          </p:cNvPr>
          <p:cNvPicPr>
            <a:picLocks noGrp="1" noChangeAspect="1"/>
          </p:cNvPicPr>
          <p:nvPr>
            <p:ph idx="1"/>
          </p:nvPr>
        </p:nvPicPr>
        <p:blipFill>
          <a:blip r:embed="rId2"/>
          <a:stretch>
            <a:fillRect/>
          </a:stretch>
        </p:blipFill>
        <p:spPr>
          <a:xfrm>
            <a:off x="177800" y="130175"/>
            <a:ext cx="8788399" cy="6591300"/>
          </a:xfrm>
          <a:prstGeom prst="rect">
            <a:avLst/>
          </a:prstGeom>
        </p:spPr>
      </p:pic>
      <p:sp>
        <p:nvSpPr>
          <p:cNvPr id="4" name="Slide Number Placeholder 3">
            <a:extLst>
              <a:ext uri="{FF2B5EF4-FFF2-40B4-BE49-F238E27FC236}">
                <a16:creationId xmlns:a16="http://schemas.microsoft.com/office/drawing/2014/main" id="{47196009-44A7-40E5-8629-810B71F9AEBE}"/>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496182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Quantum Mechanical Model</a:t>
            </a:r>
          </a:p>
        </p:txBody>
      </p:sp>
      <p:sp>
        <p:nvSpPr>
          <p:cNvPr id="3" name="Content Placeholder 2"/>
          <p:cNvSpPr>
            <a:spLocks noGrp="1"/>
          </p:cNvSpPr>
          <p:nvPr>
            <p:ph idx="1"/>
          </p:nvPr>
        </p:nvSpPr>
        <p:spPr>
          <a:xfrm>
            <a:off x="457200" y="762000"/>
            <a:ext cx="8229600" cy="4724401"/>
          </a:xfrm>
        </p:spPr>
        <p:txBody>
          <a:bodyPr>
            <a:normAutofit fontScale="77500" lnSpcReduction="20000"/>
          </a:bodyPr>
          <a:lstStyle/>
          <a:p>
            <a:r>
              <a:rPr lang="en-US" dirty="0"/>
              <a:t>Rutherford’s and Bohr’s model focused on describing the path of the electron around the nucleus like a particle (like a small baseball).</a:t>
            </a:r>
          </a:p>
          <a:p>
            <a:endParaRPr lang="en-US" dirty="0"/>
          </a:p>
          <a:p>
            <a:r>
              <a:rPr lang="en-US" dirty="0"/>
              <a:t>Austrian physicist </a:t>
            </a:r>
            <a:r>
              <a:rPr lang="en-US" b="1" dirty="0"/>
              <a:t>Erwin Schrödinger (1887–1961</a:t>
            </a:r>
            <a:r>
              <a:rPr lang="en-US" dirty="0"/>
              <a:t>) treated the electron as a wave.</a:t>
            </a:r>
          </a:p>
          <a:p>
            <a:endParaRPr lang="en-US" dirty="0"/>
          </a:p>
          <a:p>
            <a:pPr lvl="1"/>
            <a:r>
              <a:rPr lang="en-US" dirty="0"/>
              <a:t>The modern description of the electrons in atoms, the </a:t>
            </a:r>
            <a:r>
              <a:rPr lang="en-US" b="1" dirty="0"/>
              <a:t>quantum mechanical model</a:t>
            </a:r>
            <a:r>
              <a:rPr lang="en-US" dirty="0"/>
              <a:t>, comes from the mathematical solutions to the Schrödinger equation.</a:t>
            </a:r>
          </a:p>
        </p:txBody>
      </p:sp>
      <p:sp>
        <p:nvSpPr>
          <p:cNvPr id="4" name="Slide Number Placeholder 3"/>
          <p:cNvSpPr>
            <a:spLocks noGrp="1"/>
          </p:cNvSpPr>
          <p:nvPr>
            <p:ph type="sldNum" sz="quarter" idx="12"/>
          </p:nvPr>
        </p:nvSpPr>
        <p:spPr/>
        <p:txBody>
          <a:bodyPr/>
          <a:lstStyle/>
          <a:p>
            <a:fld id="{A596B2A5-060D-4B32-83B3-52FAF17292A8}" type="slidenum">
              <a:rPr lang="en-US" smtClean="0"/>
              <a:t>20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257800"/>
            <a:ext cx="3376612" cy="113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622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normAutofit fontScale="90000"/>
          </a:bodyPr>
          <a:lstStyle/>
          <a:p>
            <a:r>
              <a:rPr lang="en-US" dirty="0"/>
              <a:t>Electrons as Waves</a:t>
            </a:r>
          </a:p>
        </p:txBody>
      </p:sp>
      <p:sp>
        <p:nvSpPr>
          <p:cNvPr id="82948" name="Text Box 1028"/>
          <p:cNvSpPr txBox="1">
            <a:spLocks noChangeArrowheads="1"/>
          </p:cNvSpPr>
          <p:nvPr/>
        </p:nvSpPr>
        <p:spPr bwMode="auto">
          <a:xfrm>
            <a:off x="1250950" y="1851025"/>
            <a:ext cx="66436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Monotype Sorts" pitchFamily="2" charset="2"/>
              <a:buNone/>
            </a:pPr>
            <a:r>
              <a:rPr lang="en-US" sz="2800" b="1">
                <a:solidFill>
                  <a:schemeClr val="tx2"/>
                </a:solidFill>
              </a:rPr>
              <a:t>EVIDENCE: DIFFRACTION PATTERNS</a:t>
            </a:r>
            <a:endParaRPr lang="en-US" sz="2800" b="1"/>
          </a:p>
        </p:txBody>
      </p:sp>
      <p:grpSp>
        <p:nvGrpSpPr>
          <p:cNvPr id="82959" name="Group 1039"/>
          <p:cNvGrpSpPr>
            <a:grpSpLocks/>
          </p:cNvGrpSpPr>
          <p:nvPr/>
        </p:nvGrpSpPr>
        <p:grpSpPr bwMode="auto">
          <a:xfrm>
            <a:off x="5264150" y="2735263"/>
            <a:ext cx="2584450" cy="3514725"/>
            <a:chOff x="3146" y="1724"/>
            <a:chExt cx="1628" cy="2214"/>
          </a:xfrm>
        </p:grpSpPr>
        <p:graphicFrame>
          <p:nvGraphicFramePr>
            <p:cNvPr id="82950" name="Object 1030"/>
            <p:cNvGraphicFramePr>
              <a:graphicFrameLocks noChangeAspect="1"/>
            </p:cNvGraphicFramePr>
            <p:nvPr/>
          </p:nvGraphicFramePr>
          <p:xfrm>
            <a:off x="3146" y="1724"/>
            <a:ext cx="1628" cy="1773"/>
          </p:xfrm>
          <a:graphic>
            <a:graphicData uri="http://schemas.openxmlformats.org/presentationml/2006/ole">
              <mc:AlternateContent xmlns:mc="http://schemas.openxmlformats.org/markup-compatibility/2006">
                <mc:Choice xmlns:v="urn:schemas-microsoft-com:vml" Requires="v">
                  <p:oleObj spid="_x0000_s40967" name="Photo Editor Photo" r:id="rId4" imgW="1600000" imgH="1743318" progId="MSPhotoEd.3">
                    <p:embed/>
                  </p:oleObj>
                </mc:Choice>
                <mc:Fallback>
                  <p:oleObj name="Photo Editor Photo" r:id="rId4" imgW="1600000" imgH="1743318" progId="MSPhotoEd.3">
                    <p:embed/>
                    <p:pic>
                      <p:nvPicPr>
                        <p:cNvPr id="82950" name="Object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 y="1724"/>
                          <a:ext cx="1628" cy="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951" name="Text Box 1031"/>
            <p:cNvSpPr txBox="1">
              <a:spLocks noChangeArrowheads="1"/>
            </p:cNvSpPr>
            <p:nvPr/>
          </p:nvSpPr>
          <p:spPr bwMode="auto">
            <a:xfrm>
              <a:off x="3217" y="3530"/>
              <a:ext cx="1485"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Monotype Sorts" pitchFamily="2" charset="2"/>
                <a:buNone/>
              </a:pPr>
              <a:r>
                <a:rPr lang="en-US" sz="2800"/>
                <a:t>ELECTRONS</a:t>
              </a:r>
              <a:endParaRPr lang="en-US" sz="2400"/>
            </a:p>
          </p:txBody>
        </p:sp>
      </p:grpSp>
      <p:grpSp>
        <p:nvGrpSpPr>
          <p:cNvPr id="82960" name="Group 1040"/>
          <p:cNvGrpSpPr>
            <a:grpSpLocks/>
          </p:cNvGrpSpPr>
          <p:nvPr/>
        </p:nvGrpSpPr>
        <p:grpSpPr bwMode="auto">
          <a:xfrm>
            <a:off x="1295400" y="2735263"/>
            <a:ext cx="2671763" cy="3516312"/>
            <a:chOff x="708" y="1723"/>
            <a:chExt cx="1683" cy="2215"/>
          </a:xfrm>
        </p:grpSpPr>
        <p:graphicFrame>
          <p:nvGraphicFramePr>
            <p:cNvPr id="82953" name="Object 1033"/>
            <p:cNvGraphicFramePr>
              <a:graphicFrameLocks noChangeAspect="1"/>
            </p:cNvGraphicFramePr>
            <p:nvPr/>
          </p:nvGraphicFramePr>
          <p:xfrm>
            <a:off x="736" y="1723"/>
            <a:ext cx="1629" cy="1774"/>
          </p:xfrm>
          <a:graphic>
            <a:graphicData uri="http://schemas.openxmlformats.org/presentationml/2006/ole">
              <mc:AlternateContent xmlns:mc="http://schemas.openxmlformats.org/markup-compatibility/2006">
                <mc:Choice xmlns:v="urn:schemas-microsoft-com:vml" Requires="v">
                  <p:oleObj spid="_x0000_s40968" name="Photo Editor Photo" r:id="rId6" imgW="1600000" imgH="1743318" progId="MSPhotoEd.3">
                    <p:embed/>
                  </p:oleObj>
                </mc:Choice>
                <mc:Fallback>
                  <p:oleObj name="Photo Editor Photo" r:id="rId6" imgW="1600000" imgH="1743318" progId="MSPhotoEd.3">
                    <p:embed/>
                    <p:pic>
                      <p:nvPicPr>
                        <p:cNvPr id="82953" name="Object 10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 y="1723"/>
                          <a:ext cx="1629" cy="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954" name="Text Box 1034"/>
            <p:cNvSpPr txBox="1">
              <a:spLocks noChangeArrowheads="1"/>
            </p:cNvSpPr>
            <p:nvPr/>
          </p:nvSpPr>
          <p:spPr bwMode="auto">
            <a:xfrm>
              <a:off x="708" y="3530"/>
              <a:ext cx="1683"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buFont typeface="Monotype Sorts" pitchFamily="2" charset="2"/>
                <a:buNone/>
              </a:pPr>
              <a:r>
                <a:rPr lang="en-US" sz="2800"/>
                <a:t>VISIBLE LIGHT</a:t>
              </a:r>
            </a:p>
          </p:txBody>
        </p:sp>
      </p:grpSp>
    </p:spTree>
    <p:extLst>
      <p:ext uri="{BB962C8B-B14F-4D97-AF65-F5344CB8AC3E}">
        <p14:creationId xmlns:p14="http://schemas.microsoft.com/office/powerpoint/2010/main" val="3149847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BE50-C781-4CF2-A0F2-D0B0EC0FE5B9}"/>
              </a:ext>
            </a:extLst>
          </p:cNvPr>
          <p:cNvSpPr>
            <a:spLocks noGrp="1"/>
          </p:cNvSpPr>
          <p:nvPr>
            <p:ph type="title"/>
          </p:nvPr>
        </p:nvSpPr>
        <p:spPr>
          <a:xfrm>
            <a:off x="0" y="894734"/>
            <a:ext cx="9144000" cy="685800"/>
          </a:xfrm>
        </p:spPr>
        <p:txBody>
          <a:bodyPr>
            <a:normAutofit fontScale="90000"/>
          </a:bodyPr>
          <a:lstStyle/>
          <a:p>
            <a:r>
              <a:rPr lang="en-US" dirty="0"/>
              <a:t>Heisenberg Uncertainty Principle</a:t>
            </a:r>
          </a:p>
        </p:txBody>
      </p:sp>
      <p:sp>
        <p:nvSpPr>
          <p:cNvPr id="3" name="Vertical Text Placeholder 2">
            <a:extLst>
              <a:ext uri="{FF2B5EF4-FFF2-40B4-BE49-F238E27FC236}">
                <a16:creationId xmlns:a16="http://schemas.microsoft.com/office/drawing/2014/main" id="{ABB78A75-C9BA-4062-A848-6E4276824DEF}"/>
              </a:ext>
            </a:extLst>
          </p:cNvPr>
          <p:cNvSpPr>
            <a:spLocks noGrp="1"/>
          </p:cNvSpPr>
          <p:nvPr>
            <p:ph type="body" orient="vert" idx="1"/>
          </p:nvPr>
        </p:nvSpPr>
        <p:spPr>
          <a:xfrm rot="16200000">
            <a:off x="2362200" y="1033462"/>
            <a:ext cx="4419600" cy="6591300"/>
          </a:xfrm>
        </p:spPr>
        <p:txBody>
          <a:bodyPr/>
          <a:lstStyle/>
          <a:p>
            <a:r>
              <a:rPr lang="en-US" dirty="0"/>
              <a:t>It is impossible to determine simultaneously both the position and velocity of an e</a:t>
            </a:r>
            <a:r>
              <a:rPr lang="en-US" baseline="30000" dirty="0"/>
              <a:t>-</a:t>
            </a:r>
          </a:p>
        </p:txBody>
      </p:sp>
      <p:sp>
        <p:nvSpPr>
          <p:cNvPr id="4" name="Slide Number Placeholder 3">
            <a:extLst>
              <a:ext uri="{FF2B5EF4-FFF2-40B4-BE49-F238E27FC236}">
                <a16:creationId xmlns:a16="http://schemas.microsoft.com/office/drawing/2014/main" id="{01D58CA1-9FAD-4B62-B994-47981A55DBF9}"/>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82926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p:txBody>
          <a:bodyPr>
            <a:normAutofit fontScale="90000"/>
          </a:bodyPr>
          <a:lstStyle/>
          <a:p>
            <a:r>
              <a:rPr lang="en-US"/>
              <a:t>The Quantum Mechanical Model</a:t>
            </a:r>
          </a:p>
        </p:txBody>
      </p:sp>
      <p:sp>
        <p:nvSpPr>
          <p:cNvPr id="84997" name="Rectangle 5"/>
          <p:cNvSpPr>
            <a:spLocks noGrp="1" noChangeArrowheads="1"/>
          </p:cNvSpPr>
          <p:nvPr>
            <p:ph type="body" idx="1"/>
          </p:nvPr>
        </p:nvSpPr>
        <p:spPr>
          <a:xfrm>
            <a:off x="273050" y="1095375"/>
            <a:ext cx="8489950" cy="3476625"/>
          </a:xfrm>
        </p:spPr>
        <p:txBody>
          <a:bodyPr>
            <a:normAutofit fontScale="77500" lnSpcReduction="20000"/>
          </a:bodyPr>
          <a:lstStyle/>
          <a:p>
            <a:pPr>
              <a:lnSpc>
                <a:spcPct val="90000"/>
              </a:lnSpc>
            </a:pPr>
            <a:r>
              <a:rPr lang="en-US" dirty="0"/>
              <a:t>The propeller blade has the same probability of being anywhere in the blurry region, but you cannot tell its location at any instant. The electron cloud of an atom can be compared to a spinning airplane propeller.</a:t>
            </a:r>
          </a:p>
          <a:p>
            <a:pPr lvl="1">
              <a:lnSpc>
                <a:spcPct val="90000"/>
              </a:lnSpc>
            </a:pPr>
            <a:r>
              <a:rPr lang="en-US" b="1" u="sng" dirty="0"/>
              <a:t>The quantum model </a:t>
            </a:r>
            <a:r>
              <a:rPr lang="en-US" b="1" dirty="0"/>
              <a:t>determines the </a:t>
            </a:r>
            <a:r>
              <a:rPr lang="en-US" b="1" dirty="0">
                <a:solidFill>
                  <a:srgbClr val="FF0000"/>
                </a:solidFill>
              </a:rPr>
              <a:t>allowed energies </a:t>
            </a:r>
            <a:r>
              <a:rPr lang="en-US" b="1" dirty="0"/>
              <a:t>an electron can have and </a:t>
            </a:r>
            <a:r>
              <a:rPr lang="en-US" b="1" dirty="0">
                <a:solidFill>
                  <a:srgbClr val="FF0000"/>
                </a:solidFill>
              </a:rPr>
              <a:t>how likely it is to find the electron </a:t>
            </a:r>
            <a:r>
              <a:rPr lang="en-US" b="1" dirty="0"/>
              <a:t>in various locations around the nucleus.</a:t>
            </a:r>
          </a:p>
        </p:txBody>
      </p:sp>
      <p:pic>
        <p:nvPicPr>
          <p:cNvPr id="84999" name="Picture 7" descr="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432952"/>
            <a:ext cx="3429000" cy="2425048"/>
          </a:xfrm>
          <a:prstGeom prst="rect">
            <a:avLst/>
          </a:prstGeom>
          <a:noFill/>
          <a:extLst>
            <a:ext uri="{909E8E84-426E-40DD-AFC4-6F175D3DCCD1}">
              <a14:hiddenFill xmlns:a14="http://schemas.microsoft.com/office/drawing/2010/main">
                <a:solidFill>
                  <a:srgbClr val="FFFFFF"/>
                </a:solidFill>
              </a14:hiddenFill>
            </a:ext>
          </a:extLst>
        </p:spPr>
      </p:pic>
      <p:sp>
        <p:nvSpPr>
          <p:cNvPr id="85001" name="Text Box 9"/>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a:solidFill>
                  <a:schemeClr val="bg1"/>
                </a:solidFill>
              </a:rPr>
              <a:t>5.1</a:t>
            </a:r>
          </a:p>
        </p:txBody>
      </p:sp>
    </p:spTree>
    <p:extLst>
      <p:ext uri="{BB962C8B-B14F-4D97-AF65-F5344CB8AC3E}">
        <p14:creationId xmlns:p14="http://schemas.microsoft.com/office/powerpoint/2010/main" val="1748116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r>
              <a:rPr lang="en-US"/>
              <a:t>The Quantum Mechanical Model</a:t>
            </a:r>
          </a:p>
        </p:txBody>
      </p:sp>
      <p:sp>
        <p:nvSpPr>
          <p:cNvPr id="133123" name="Rectangle 3"/>
          <p:cNvSpPr>
            <a:spLocks noGrp="1" noChangeArrowheads="1"/>
          </p:cNvSpPr>
          <p:nvPr>
            <p:ph type="body" idx="1"/>
          </p:nvPr>
        </p:nvSpPr>
        <p:spPr>
          <a:xfrm>
            <a:off x="273050" y="1095375"/>
            <a:ext cx="5365750" cy="4924425"/>
          </a:xfrm>
        </p:spPr>
        <p:txBody>
          <a:bodyPr>
            <a:normAutofit fontScale="92500" lnSpcReduction="20000"/>
          </a:bodyPr>
          <a:lstStyle/>
          <a:p>
            <a:pPr>
              <a:lnSpc>
                <a:spcPct val="90000"/>
              </a:lnSpc>
            </a:pPr>
            <a:r>
              <a:rPr lang="en-US" dirty="0"/>
              <a:t>The probability of finding an electron within a certain volume of space surrounding the nucleus can be represented as a fuzzy cloud. </a:t>
            </a:r>
          </a:p>
          <a:p>
            <a:pPr lvl="1">
              <a:lnSpc>
                <a:spcPct val="90000"/>
              </a:lnSpc>
            </a:pPr>
            <a:r>
              <a:rPr lang="en-US" dirty="0"/>
              <a:t>The cloud is more dense where the probability of finding the electron is high.</a:t>
            </a:r>
          </a:p>
        </p:txBody>
      </p:sp>
      <p:pic>
        <p:nvPicPr>
          <p:cNvPr id="133125" name="Picture 5" descr="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676400"/>
            <a:ext cx="3048000" cy="2760662"/>
          </a:xfrm>
          <a:prstGeom prst="rect">
            <a:avLst/>
          </a:prstGeom>
          <a:noFill/>
          <a:extLst>
            <a:ext uri="{909E8E84-426E-40DD-AFC4-6F175D3DCCD1}">
              <a14:hiddenFill xmlns:a14="http://schemas.microsoft.com/office/drawing/2010/main">
                <a:solidFill>
                  <a:srgbClr val="FFFFFF"/>
                </a:solidFill>
              </a14:hiddenFill>
            </a:ext>
          </a:extLst>
        </p:spPr>
      </p:pic>
      <p:sp>
        <p:nvSpPr>
          <p:cNvPr id="133126" name="Text Box 6"/>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a:solidFill>
                  <a:schemeClr val="bg1"/>
                </a:solidFill>
              </a:rPr>
              <a:t>5.1</a:t>
            </a:r>
          </a:p>
        </p:txBody>
      </p:sp>
    </p:spTree>
    <p:extLst>
      <p:ext uri="{BB962C8B-B14F-4D97-AF65-F5344CB8AC3E}">
        <p14:creationId xmlns:p14="http://schemas.microsoft.com/office/powerpoint/2010/main" val="58177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05-11C-828378-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2819400"/>
            <a:ext cx="7239000" cy="3901820"/>
          </a:xfrm>
          <a:prstGeom prst="rect">
            <a:avLst/>
          </a:prstGeom>
          <a:noFill/>
          <a:extLst>
            <a:ext uri="{909E8E84-426E-40DD-AFC4-6F175D3DCCD1}">
              <a14:hiddenFill xmlns:a14="http://schemas.microsoft.com/office/drawing/2010/main">
                <a:solidFill>
                  <a:srgbClr val="FFFFFF"/>
                </a:solidFill>
              </a14:hiddenFill>
            </a:ext>
          </a:extLst>
        </p:spPr>
      </p:pic>
      <p:sp>
        <p:nvSpPr>
          <p:cNvPr id="91140" name="Rectangle 4"/>
          <p:cNvSpPr>
            <a:spLocks noGrp="1" noChangeArrowheads="1"/>
          </p:cNvSpPr>
          <p:nvPr>
            <p:ph type="title"/>
          </p:nvPr>
        </p:nvSpPr>
        <p:spPr/>
        <p:txBody>
          <a:bodyPr>
            <a:normAutofit fontScale="90000"/>
          </a:bodyPr>
          <a:lstStyle/>
          <a:p>
            <a:r>
              <a:rPr lang="en-US"/>
              <a:t>Atomic Orbitals</a:t>
            </a:r>
          </a:p>
        </p:txBody>
      </p:sp>
      <p:sp>
        <p:nvSpPr>
          <p:cNvPr id="91141" name="Rectangle 5"/>
          <p:cNvSpPr>
            <a:spLocks noGrp="1" noChangeArrowheads="1"/>
          </p:cNvSpPr>
          <p:nvPr>
            <p:ph type="body" idx="1"/>
          </p:nvPr>
        </p:nvSpPr>
        <p:spPr>
          <a:xfrm>
            <a:off x="508000" y="1143000"/>
            <a:ext cx="8407400" cy="1828800"/>
          </a:xfrm>
        </p:spPr>
        <p:txBody>
          <a:bodyPr>
            <a:normAutofit fontScale="85000" lnSpcReduction="20000"/>
          </a:bodyPr>
          <a:lstStyle/>
          <a:p>
            <a:r>
              <a:rPr lang="en-US" dirty="0"/>
              <a:t>(fuzzy cloud) = An </a:t>
            </a:r>
            <a:r>
              <a:rPr lang="en-US" b="1" dirty="0"/>
              <a:t>atomic orbital</a:t>
            </a:r>
            <a:r>
              <a:rPr lang="en-US" dirty="0"/>
              <a:t> is often thought of as a region of space in which there is a high probability of finding an electron.</a:t>
            </a:r>
          </a:p>
          <a:p>
            <a:endParaRPr lang="en-US" dirty="0"/>
          </a:p>
        </p:txBody>
      </p:sp>
      <p:sp>
        <p:nvSpPr>
          <p:cNvPr id="91143" name="Text Box 7"/>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a:solidFill>
                  <a:schemeClr val="bg1"/>
                </a:solidFill>
              </a:rPr>
              <a:t>5.1</a:t>
            </a:r>
          </a:p>
        </p:txBody>
      </p:sp>
    </p:spTree>
    <p:extLst>
      <p:ext uri="{BB962C8B-B14F-4D97-AF65-F5344CB8AC3E}">
        <p14:creationId xmlns:p14="http://schemas.microsoft.com/office/powerpoint/2010/main" val="38967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a:t>Quantum Mechanics</a:t>
            </a:r>
          </a:p>
        </p:txBody>
      </p:sp>
      <p:grpSp>
        <p:nvGrpSpPr>
          <p:cNvPr id="72708" name="Group 4"/>
          <p:cNvGrpSpPr>
            <a:grpSpLocks/>
          </p:cNvGrpSpPr>
          <p:nvPr/>
        </p:nvGrpSpPr>
        <p:grpSpPr bwMode="auto">
          <a:xfrm>
            <a:off x="3884613" y="3508375"/>
            <a:ext cx="4808537" cy="3168650"/>
            <a:chOff x="2650" y="2410"/>
            <a:chExt cx="2906" cy="1840"/>
          </a:xfrm>
        </p:grpSpPr>
        <p:pic>
          <p:nvPicPr>
            <p:cNvPr id="727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 y="2410"/>
              <a:ext cx="2169" cy="150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0" name="Rectangle 6"/>
            <p:cNvSpPr>
              <a:spLocks noChangeArrowheads="1"/>
            </p:cNvSpPr>
            <p:nvPr/>
          </p:nvSpPr>
          <p:spPr bwMode="auto">
            <a:xfrm>
              <a:off x="2650" y="3876"/>
              <a:ext cx="2906" cy="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287338" indent="-287338" algn="ctr">
                <a:buFont typeface="Monotype Sorts" pitchFamily="2" charset="2"/>
                <a:buNone/>
              </a:pPr>
              <a:r>
                <a:rPr lang="en-US" sz="2400" b="1"/>
                <a:t>Radial Distribution Curve</a:t>
              </a:r>
              <a:endParaRPr lang="en-US" sz="2800"/>
            </a:p>
          </p:txBody>
        </p:sp>
      </p:grpSp>
      <p:grpSp>
        <p:nvGrpSpPr>
          <p:cNvPr id="72712" name="Group 8"/>
          <p:cNvGrpSpPr>
            <a:grpSpLocks/>
          </p:cNvGrpSpPr>
          <p:nvPr/>
        </p:nvGrpSpPr>
        <p:grpSpPr bwMode="auto">
          <a:xfrm>
            <a:off x="803275" y="3508375"/>
            <a:ext cx="2546350" cy="3103563"/>
            <a:chOff x="316" y="2365"/>
            <a:chExt cx="1604" cy="1955"/>
          </a:xfrm>
        </p:grpSpPr>
        <p:pic>
          <p:nvPicPr>
            <p:cNvPr id="727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 y="2365"/>
              <a:ext cx="1604" cy="162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4" name="Rectangle 10"/>
            <p:cNvSpPr>
              <a:spLocks noChangeArrowheads="1"/>
            </p:cNvSpPr>
            <p:nvPr/>
          </p:nvSpPr>
          <p:spPr bwMode="auto">
            <a:xfrm>
              <a:off x="646" y="3946"/>
              <a:ext cx="943" cy="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287338" indent="-287338" algn="ctr">
                <a:buFont typeface="Monotype Sorts" pitchFamily="2" charset="2"/>
                <a:buNone/>
              </a:pPr>
              <a:r>
                <a:rPr lang="en-US" sz="2400" b="1"/>
                <a:t>Orbital</a:t>
              </a:r>
              <a:endParaRPr lang="en-US" sz="2800"/>
            </a:p>
          </p:txBody>
        </p:sp>
      </p:grpSp>
      <p:sp>
        <p:nvSpPr>
          <p:cNvPr id="72715" name="Rectangle 11"/>
          <p:cNvSpPr>
            <a:spLocks noGrp="1" noChangeArrowheads="1"/>
          </p:cNvSpPr>
          <p:nvPr>
            <p:ph type="body" idx="1"/>
          </p:nvPr>
        </p:nvSpPr>
        <p:spPr>
          <a:xfrm>
            <a:off x="457200" y="1428750"/>
            <a:ext cx="8178800" cy="2020888"/>
          </a:xfrm>
        </p:spPr>
        <p:txBody>
          <a:bodyPr/>
          <a:lstStyle/>
          <a:p>
            <a:r>
              <a:rPr lang="en-US" b="1"/>
              <a:t>Orbital </a:t>
            </a:r>
            <a:r>
              <a:rPr lang="en-US"/>
              <a:t>(“electron cloud”)</a:t>
            </a:r>
          </a:p>
          <a:p>
            <a:pPr lvl="1">
              <a:spcBef>
                <a:spcPct val="40000"/>
              </a:spcBef>
            </a:pPr>
            <a:r>
              <a:rPr lang="en-US"/>
              <a:t>Region in space where there is 90% probability of finding an e</a:t>
            </a:r>
            <a:r>
              <a:rPr lang="en-US" baseline="30000"/>
              <a:t>-</a:t>
            </a:r>
            <a:endParaRPr lang="en-US"/>
          </a:p>
        </p:txBody>
      </p:sp>
    </p:spTree>
    <p:extLst>
      <p:ext uri="{BB962C8B-B14F-4D97-AF65-F5344CB8AC3E}">
        <p14:creationId xmlns:p14="http://schemas.microsoft.com/office/powerpoint/2010/main" val="3843301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715">
                                            <p:txEl>
                                              <p:pRg st="0" end="0"/>
                                            </p:txEl>
                                          </p:spTgt>
                                        </p:tgtEl>
                                        <p:attrNameLst>
                                          <p:attrName>style.visibility</p:attrName>
                                        </p:attrNameLst>
                                      </p:cBhvr>
                                      <p:to>
                                        <p:strVal val="visible"/>
                                      </p:to>
                                    </p:set>
                                    <p:animEffect transition="in" filter="wipe(left)">
                                      <p:cBhvr>
                                        <p:cTn id="7" dur="500"/>
                                        <p:tgtEl>
                                          <p:spTgt spid="727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2715">
                                            <p:txEl>
                                              <p:pRg st="1" end="1"/>
                                            </p:txEl>
                                          </p:spTgt>
                                        </p:tgtEl>
                                        <p:attrNameLst>
                                          <p:attrName>style.visibility</p:attrName>
                                        </p:attrNameLst>
                                      </p:cBhvr>
                                      <p:to>
                                        <p:strVal val="visible"/>
                                      </p:to>
                                    </p:set>
                                    <p:animEffect transition="in" filter="wipe(left)">
                                      <p:cBhvr>
                                        <p:cTn id="10" dur="500"/>
                                        <p:tgtEl>
                                          <p:spTgt spid="72715">
                                            <p:txEl>
                                              <p:pRg st="1" end="1"/>
                                            </p:txEl>
                                          </p:spTgt>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72712"/>
                                        </p:tgtEl>
                                        <p:attrNameLst>
                                          <p:attrName>style.visibility</p:attrName>
                                        </p:attrNameLst>
                                      </p:cBhvr>
                                      <p:to>
                                        <p:strVal val="visible"/>
                                      </p:to>
                                    </p:set>
                                    <p:animEffect transition="in" filter="dissolve">
                                      <p:cBhvr>
                                        <p:cTn id="14" dur="500"/>
                                        <p:tgtEl>
                                          <p:spTgt spid="72712"/>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72708"/>
                                        </p:tgtEl>
                                        <p:attrNameLst>
                                          <p:attrName>style.visibility</p:attrName>
                                        </p:attrNameLst>
                                      </p:cBhvr>
                                      <p:to>
                                        <p:strVal val="visible"/>
                                      </p:to>
                                    </p:set>
                                    <p:animEffect transition="in" filter="dissolve">
                                      <p:cBhvr>
                                        <p:cTn id="18"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5"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7027" name="Text Box 3"/>
          <p:cNvSpPr txBox="1">
            <a:spLocks noChangeArrowheads="1"/>
          </p:cNvSpPr>
          <p:nvPr/>
        </p:nvSpPr>
        <p:spPr bwMode="auto">
          <a:xfrm>
            <a:off x="2133600" y="415925"/>
            <a:ext cx="5562600" cy="762000"/>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00000"/>
              </a:lnSpc>
              <a:spcBef>
                <a:spcPct val="0"/>
              </a:spcBef>
              <a:buClrTx/>
              <a:buFontTx/>
              <a:buNone/>
            </a:pPr>
            <a:r>
              <a:rPr kumimoji="0" lang="en-US" sz="4400">
                <a:solidFill>
                  <a:srgbClr val="FFFF00"/>
                </a:solidFill>
                <a:latin typeface="Arial Black" pitchFamily="34" charset="0"/>
              </a:rPr>
              <a:t>Probability cloud</a:t>
            </a:r>
            <a:endParaRPr kumimoji="0" lang="en-US" sz="2400">
              <a:solidFill>
                <a:srgbClr val="FFF30A"/>
              </a:solidFill>
              <a:latin typeface="Times"/>
            </a:endParaRPr>
          </a:p>
        </p:txBody>
      </p:sp>
    </p:spTree>
    <p:extLst>
      <p:ext uri="{BB962C8B-B14F-4D97-AF65-F5344CB8AC3E}">
        <p14:creationId xmlns:p14="http://schemas.microsoft.com/office/powerpoint/2010/main" val="7430948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7027"/>
                                        </p:tgtEl>
                                        <p:attrNameLst>
                                          <p:attrName>style.visibility</p:attrName>
                                        </p:attrNameLst>
                                      </p:cBhvr>
                                      <p:to>
                                        <p:strVal val="visible"/>
                                      </p:to>
                                    </p:set>
                                    <p:anim calcmode="lin" valueType="num">
                                      <p:cBhvr additive="base">
                                        <p:cTn id="7" dur="500" fill="hold"/>
                                        <p:tgtEl>
                                          <p:spTgt spid="257027"/>
                                        </p:tgtEl>
                                        <p:attrNameLst>
                                          <p:attrName>ppt_x</p:attrName>
                                        </p:attrNameLst>
                                      </p:cBhvr>
                                      <p:tavLst>
                                        <p:tav tm="0">
                                          <p:val>
                                            <p:strVal val="#ppt_x"/>
                                          </p:val>
                                        </p:tav>
                                        <p:tav tm="100000">
                                          <p:val>
                                            <p:strVal val="#ppt_x"/>
                                          </p:val>
                                        </p:tav>
                                      </p:tavLst>
                                    </p:anim>
                                    <p:anim calcmode="lin" valueType="num">
                                      <p:cBhvr additive="base">
                                        <p:cTn id="8" dur="500" fill="hold"/>
                                        <p:tgtEl>
                                          <p:spTgt spid="2570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075" name="Text Box 3"/>
          <p:cNvSpPr txBox="1">
            <a:spLocks noChangeArrowheads="1"/>
          </p:cNvSpPr>
          <p:nvPr/>
        </p:nvSpPr>
        <p:spPr bwMode="auto">
          <a:xfrm>
            <a:off x="2286000" y="415925"/>
            <a:ext cx="5562600" cy="762000"/>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00000"/>
              </a:lnSpc>
              <a:spcBef>
                <a:spcPct val="0"/>
              </a:spcBef>
              <a:buClrTx/>
              <a:buFontTx/>
              <a:buNone/>
            </a:pPr>
            <a:r>
              <a:rPr kumimoji="0" lang="en-US" sz="4400">
                <a:solidFill>
                  <a:srgbClr val="FFFF00"/>
                </a:solidFill>
                <a:latin typeface="Arial Black" pitchFamily="34" charset="0"/>
              </a:rPr>
              <a:t>Atomic orbital</a:t>
            </a:r>
            <a:endParaRPr kumimoji="0" lang="en-US" sz="2400">
              <a:solidFill>
                <a:srgbClr val="FFF30A"/>
              </a:solidFill>
              <a:latin typeface="Times"/>
            </a:endParaRPr>
          </a:p>
        </p:txBody>
      </p:sp>
    </p:spTree>
    <p:extLst>
      <p:ext uri="{BB962C8B-B14F-4D97-AF65-F5344CB8AC3E}">
        <p14:creationId xmlns:p14="http://schemas.microsoft.com/office/powerpoint/2010/main" val="22701324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9075"/>
                                        </p:tgtEl>
                                        <p:attrNameLst>
                                          <p:attrName>style.visibility</p:attrName>
                                        </p:attrNameLst>
                                      </p:cBhvr>
                                      <p:to>
                                        <p:strVal val="visible"/>
                                      </p:to>
                                    </p:set>
                                    <p:anim calcmode="lin" valueType="num">
                                      <p:cBhvr additive="base">
                                        <p:cTn id="7" dur="500" fill="hold"/>
                                        <p:tgtEl>
                                          <p:spTgt spid="259075"/>
                                        </p:tgtEl>
                                        <p:attrNameLst>
                                          <p:attrName>ppt_x</p:attrName>
                                        </p:attrNameLst>
                                      </p:cBhvr>
                                      <p:tavLst>
                                        <p:tav tm="0">
                                          <p:val>
                                            <p:strVal val="#ppt_x"/>
                                          </p:val>
                                        </p:tav>
                                        <p:tav tm="100000">
                                          <p:val>
                                            <p:strVal val="#ppt_x"/>
                                          </p:val>
                                        </p:tav>
                                      </p:tavLst>
                                    </p:anim>
                                    <p:anim calcmode="lin" valueType="num">
                                      <p:cBhvr additive="base">
                                        <p:cTn id="8" dur="500" fill="hold"/>
                                        <p:tgtEl>
                                          <p:spTgt spid="2590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123" name="Text Box 3"/>
          <p:cNvSpPr txBox="1">
            <a:spLocks noChangeArrowheads="1"/>
          </p:cNvSpPr>
          <p:nvPr/>
        </p:nvSpPr>
        <p:spPr bwMode="auto">
          <a:xfrm>
            <a:off x="2286000" y="415925"/>
            <a:ext cx="5562600" cy="762000"/>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00000"/>
              </a:lnSpc>
              <a:spcBef>
                <a:spcPct val="0"/>
              </a:spcBef>
              <a:buClrTx/>
              <a:buFontTx/>
              <a:buNone/>
            </a:pPr>
            <a:r>
              <a:rPr kumimoji="0" lang="en-US" sz="4400">
                <a:solidFill>
                  <a:srgbClr val="FFFF00"/>
                </a:solidFill>
                <a:latin typeface="Arial Black" pitchFamily="34" charset="0"/>
              </a:rPr>
              <a:t>Atomic orbital</a:t>
            </a:r>
            <a:endParaRPr kumimoji="0" lang="en-US" sz="2400">
              <a:solidFill>
                <a:srgbClr val="FFF30A"/>
              </a:solidFill>
              <a:latin typeface="Times"/>
            </a:endParaRPr>
          </a:p>
        </p:txBody>
      </p:sp>
      <p:sp>
        <p:nvSpPr>
          <p:cNvPr id="261124" name="Text Box 4"/>
          <p:cNvSpPr txBox="1">
            <a:spLocks noChangeArrowheads="1"/>
          </p:cNvSpPr>
          <p:nvPr/>
        </p:nvSpPr>
        <p:spPr bwMode="auto">
          <a:xfrm>
            <a:off x="6248400" y="5199063"/>
            <a:ext cx="1600200" cy="762000"/>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00000"/>
              </a:lnSpc>
              <a:spcBef>
                <a:spcPct val="0"/>
              </a:spcBef>
              <a:buClrTx/>
              <a:buFontTx/>
              <a:buNone/>
            </a:pPr>
            <a:r>
              <a:rPr kumimoji="0" lang="en-US" sz="4400">
                <a:solidFill>
                  <a:srgbClr val="FFFF00"/>
                </a:solidFill>
                <a:latin typeface="Arial Black" pitchFamily="34" charset="0"/>
              </a:rPr>
              <a:t>90%</a:t>
            </a:r>
            <a:endParaRPr kumimoji="0" lang="en-US" sz="2400">
              <a:solidFill>
                <a:srgbClr val="FFF30A"/>
              </a:solidFill>
              <a:latin typeface="Times"/>
            </a:endParaRPr>
          </a:p>
        </p:txBody>
      </p:sp>
      <p:sp>
        <p:nvSpPr>
          <p:cNvPr id="261125" name="Freeform 5"/>
          <p:cNvSpPr>
            <a:spLocks/>
          </p:cNvSpPr>
          <p:nvPr/>
        </p:nvSpPr>
        <p:spPr bwMode="auto">
          <a:xfrm>
            <a:off x="5181600" y="4495800"/>
            <a:ext cx="990600" cy="1143000"/>
          </a:xfrm>
          <a:custGeom>
            <a:avLst/>
            <a:gdLst>
              <a:gd name="T0" fmla="*/ 0 w 528"/>
              <a:gd name="T1" fmla="*/ 0 h 768"/>
              <a:gd name="T2" fmla="*/ 96 w 528"/>
              <a:gd name="T3" fmla="*/ 480 h 768"/>
              <a:gd name="T4" fmla="*/ 528 w 528"/>
              <a:gd name="T5" fmla="*/ 768 h 768"/>
            </a:gdLst>
            <a:ahLst/>
            <a:cxnLst>
              <a:cxn ang="0">
                <a:pos x="T0" y="T1"/>
              </a:cxn>
              <a:cxn ang="0">
                <a:pos x="T2" y="T3"/>
              </a:cxn>
              <a:cxn ang="0">
                <a:pos x="T4" y="T5"/>
              </a:cxn>
            </a:cxnLst>
            <a:rect l="0" t="0" r="r" b="b"/>
            <a:pathLst>
              <a:path w="528" h="768">
                <a:moveTo>
                  <a:pt x="0" y="0"/>
                </a:moveTo>
                <a:cubicBezTo>
                  <a:pt x="4" y="176"/>
                  <a:pt x="8" y="352"/>
                  <a:pt x="96" y="480"/>
                </a:cubicBezTo>
                <a:cubicBezTo>
                  <a:pt x="184" y="608"/>
                  <a:pt x="456" y="720"/>
                  <a:pt x="528" y="76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6" name="Freeform 6"/>
          <p:cNvSpPr>
            <a:spLocks/>
          </p:cNvSpPr>
          <p:nvPr/>
        </p:nvSpPr>
        <p:spPr bwMode="auto">
          <a:xfrm>
            <a:off x="5092700" y="4508500"/>
            <a:ext cx="88900" cy="165100"/>
          </a:xfrm>
          <a:custGeom>
            <a:avLst/>
            <a:gdLst>
              <a:gd name="T0" fmla="*/ 56 w 56"/>
              <a:gd name="T1" fmla="*/ 0 h 104"/>
              <a:gd name="T2" fmla="*/ 32 w 56"/>
              <a:gd name="T3" fmla="*/ 16 h 104"/>
              <a:gd name="T4" fmla="*/ 0 w 56"/>
              <a:gd name="T5" fmla="*/ 104 h 104"/>
            </a:gdLst>
            <a:ahLst/>
            <a:cxnLst>
              <a:cxn ang="0">
                <a:pos x="T0" y="T1"/>
              </a:cxn>
              <a:cxn ang="0">
                <a:pos x="T2" y="T3"/>
              </a:cxn>
              <a:cxn ang="0">
                <a:pos x="T4" y="T5"/>
              </a:cxn>
            </a:cxnLst>
            <a:rect l="0" t="0" r="r" b="b"/>
            <a:pathLst>
              <a:path w="56" h="104">
                <a:moveTo>
                  <a:pt x="56" y="0"/>
                </a:moveTo>
                <a:cubicBezTo>
                  <a:pt x="48" y="5"/>
                  <a:pt x="37" y="8"/>
                  <a:pt x="32" y="16"/>
                </a:cubicBezTo>
                <a:cubicBezTo>
                  <a:pt x="14" y="41"/>
                  <a:pt x="24" y="79"/>
                  <a:pt x="0" y="104"/>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7" name="Freeform 7"/>
          <p:cNvSpPr>
            <a:spLocks/>
          </p:cNvSpPr>
          <p:nvPr/>
        </p:nvSpPr>
        <p:spPr bwMode="auto">
          <a:xfrm>
            <a:off x="5181600" y="4508500"/>
            <a:ext cx="127000" cy="127000"/>
          </a:xfrm>
          <a:custGeom>
            <a:avLst/>
            <a:gdLst>
              <a:gd name="T0" fmla="*/ 0 w 80"/>
              <a:gd name="T1" fmla="*/ 0 h 80"/>
              <a:gd name="T2" fmla="*/ 80 w 80"/>
              <a:gd name="T3" fmla="*/ 80 h 80"/>
            </a:gdLst>
            <a:ahLst/>
            <a:cxnLst>
              <a:cxn ang="0">
                <a:pos x="T0" y="T1"/>
              </a:cxn>
              <a:cxn ang="0">
                <a:pos x="T2" y="T3"/>
              </a:cxn>
            </a:cxnLst>
            <a:rect l="0" t="0" r="r" b="b"/>
            <a:pathLst>
              <a:path w="80" h="80">
                <a:moveTo>
                  <a:pt x="0" y="0"/>
                </a:moveTo>
                <a:cubicBezTo>
                  <a:pt x="14" y="14"/>
                  <a:pt x="68" y="57"/>
                  <a:pt x="80" y="8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267260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66AA-8958-41AF-9538-48B8B9C42C5C}"/>
              </a:ext>
            </a:extLst>
          </p:cNvPr>
          <p:cNvSpPr>
            <a:spLocks noGrp="1"/>
          </p:cNvSpPr>
          <p:nvPr>
            <p:ph type="title"/>
          </p:nvPr>
        </p:nvSpPr>
        <p:spPr/>
        <p:txBody>
          <a:bodyPr>
            <a:normAutofit fontScale="90000"/>
          </a:bodyPr>
          <a:lstStyle/>
          <a:p>
            <a:endParaRPr lang="en-US"/>
          </a:p>
        </p:txBody>
      </p:sp>
      <p:pic>
        <p:nvPicPr>
          <p:cNvPr id="5" name="Content Placeholder 4">
            <a:extLst>
              <a:ext uri="{FF2B5EF4-FFF2-40B4-BE49-F238E27FC236}">
                <a16:creationId xmlns:a16="http://schemas.microsoft.com/office/drawing/2014/main" id="{E266A8DA-F7F3-4792-BF90-BC2044EB4D15}"/>
              </a:ext>
            </a:extLst>
          </p:cNvPr>
          <p:cNvPicPr>
            <a:picLocks noGrp="1" noChangeAspect="1"/>
          </p:cNvPicPr>
          <p:nvPr>
            <p:ph idx="1"/>
          </p:nvPr>
        </p:nvPicPr>
        <p:blipFill>
          <a:blip r:embed="rId2"/>
          <a:stretch>
            <a:fillRect/>
          </a:stretch>
        </p:blipFill>
        <p:spPr>
          <a:xfrm>
            <a:off x="266700" y="136525"/>
            <a:ext cx="8610599" cy="6457950"/>
          </a:xfrm>
          <a:prstGeom prst="rect">
            <a:avLst/>
          </a:prstGeom>
        </p:spPr>
      </p:pic>
      <p:sp>
        <p:nvSpPr>
          <p:cNvPr id="4" name="Slide Number Placeholder 3">
            <a:extLst>
              <a:ext uri="{FF2B5EF4-FFF2-40B4-BE49-F238E27FC236}">
                <a16:creationId xmlns:a16="http://schemas.microsoft.com/office/drawing/2014/main" id="{43E619EC-A1DC-44C6-92EF-944FF84D62B7}"/>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00649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0755" name="Text Box 3"/>
          <p:cNvSpPr txBox="1">
            <a:spLocks noChangeArrowheads="1"/>
          </p:cNvSpPr>
          <p:nvPr/>
        </p:nvSpPr>
        <p:spPr bwMode="auto">
          <a:xfrm>
            <a:off x="974725" y="1260475"/>
            <a:ext cx="1814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FontTx/>
              <a:buNone/>
            </a:pPr>
            <a:r>
              <a:rPr kumimoji="0" lang="en-US" sz="2400">
                <a:solidFill>
                  <a:schemeClr val="tx1"/>
                </a:solidFill>
                <a:latin typeface="Times"/>
              </a:rPr>
              <a:t>Smaller atom</a:t>
            </a:r>
          </a:p>
        </p:txBody>
      </p:sp>
      <p:pic>
        <p:nvPicPr>
          <p:cNvPr id="330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0757" name="Text Box 5"/>
          <p:cNvSpPr txBox="1">
            <a:spLocks noChangeArrowheads="1"/>
          </p:cNvSpPr>
          <p:nvPr/>
        </p:nvSpPr>
        <p:spPr bwMode="auto">
          <a:xfrm>
            <a:off x="1127125" y="1412875"/>
            <a:ext cx="24336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FontTx/>
              <a:buNone/>
            </a:pPr>
            <a:r>
              <a:rPr kumimoji="0" lang="en-US" sz="2400">
                <a:solidFill>
                  <a:schemeClr val="tx1"/>
                </a:solidFill>
                <a:latin typeface="Times"/>
              </a:rPr>
              <a:t>Smaller atom—</a:t>
            </a:r>
          </a:p>
          <a:p>
            <a:pPr>
              <a:lnSpc>
                <a:spcPct val="100000"/>
              </a:lnSpc>
              <a:spcBef>
                <a:spcPct val="0"/>
              </a:spcBef>
              <a:buClrTx/>
              <a:buFontTx/>
              <a:buNone/>
            </a:pPr>
            <a:r>
              <a:rPr kumimoji="0" lang="en-US" sz="2400">
                <a:solidFill>
                  <a:schemeClr val="tx1"/>
                </a:solidFill>
                <a:latin typeface="Times"/>
              </a:rPr>
              <a:t>Fewer electrons</a:t>
            </a:r>
          </a:p>
          <a:p>
            <a:pPr>
              <a:lnSpc>
                <a:spcPct val="100000"/>
              </a:lnSpc>
              <a:spcBef>
                <a:spcPct val="0"/>
              </a:spcBef>
              <a:buClrTx/>
              <a:buFontTx/>
              <a:buNone/>
            </a:pPr>
            <a:r>
              <a:rPr kumimoji="0" lang="en-US" sz="2400">
                <a:solidFill>
                  <a:schemeClr val="tx1"/>
                </a:solidFill>
                <a:latin typeface="Times"/>
              </a:rPr>
              <a:t>take up less space.</a:t>
            </a:r>
          </a:p>
        </p:txBody>
      </p:sp>
      <p:sp>
        <p:nvSpPr>
          <p:cNvPr id="330758" name="Text Box 6"/>
          <p:cNvSpPr txBox="1">
            <a:spLocks noChangeArrowheads="1"/>
          </p:cNvSpPr>
          <p:nvPr/>
        </p:nvSpPr>
        <p:spPr bwMode="auto">
          <a:xfrm>
            <a:off x="5105400" y="225425"/>
            <a:ext cx="26019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FontTx/>
              <a:buNone/>
            </a:pPr>
            <a:r>
              <a:rPr kumimoji="0" lang="en-US" sz="2400">
                <a:solidFill>
                  <a:schemeClr val="tx1"/>
                </a:solidFill>
                <a:latin typeface="Times"/>
              </a:rPr>
              <a:t>Larger atom—</a:t>
            </a:r>
          </a:p>
          <a:p>
            <a:pPr>
              <a:lnSpc>
                <a:spcPct val="100000"/>
              </a:lnSpc>
              <a:spcBef>
                <a:spcPct val="0"/>
              </a:spcBef>
              <a:buClrTx/>
              <a:buFontTx/>
              <a:buNone/>
            </a:pPr>
            <a:r>
              <a:rPr kumimoji="0" lang="en-US" sz="2400">
                <a:solidFill>
                  <a:schemeClr val="tx1"/>
                </a:solidFill>
                <a:latin typeface="Times"/>
              </a:rPr>
              <a:t>More electrons</a:t>
            </a:r>
          </a:p>
          <a:p>
            <a:pPr>
              <a:lnSpc>
                <a:spcPct val="100000"/>
              </a:lnSpc>
              <a:spcBef>
                <a:spcPct val="0"/>
              </a:spcBef>
              <a:buClrTx/>
              <a:buFontTx/>
              <a:buNone/>
            </a:pPr>
            <a:r>
              <a:rPr kumimoji="0" lang="en-US" sz="2400">
                <a:solidFill>
                  <a:schemeClr val="tx1"/>
                </a:solidFill>
                <a:latin typeface="Times"/>
              </a:rPr>
              <a:t>take up more space.</a:t>
            </a:r>
          </a:p>
        </p:txBody>
      </p:sp>
      <p:sp>
        <p:nvSpPr>
          <p:cNvPr id="330759" name="Text Box 7"/>
          <p:cNvSpPr txBox="1">
            <a:spLocks noChangeArrowheads="1"/>
          </p:cNvSpPr>
          <p:nvPr/>
        </p:nvSpPr>
        <p:spPr bwMode="auto">
          <a:xfrm>
            <a:off x="974725" y="438150"/>
            <a:ext cx="2517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FontTx/>
              <a:buNone/>
            </a:pPr>
            <a:r>
              <a:rPr kumimoji="0" lang="en-US" sz="2400">
                <a:solidFill>
                  <a:srgbClr val="FFFF00"/>
                </a:solidFill>
                <a:latin typeface="Times"/>
              </a:rPr>
              <a:t>s-orbitals are</a:t>
            </a:r>
          </a:p>
          <a:p>
            <a:pPr>
              <a:lnSpc>
                <a:spcPct val="100000"/>
              </a:lnSpc>
              <a:spcBef>
                <a:spcPct val="0"/>
              </a:spcBef>
              <a:buClrTx/>
              <a:buFontTx/>
              <a:buNone/>
            </a:pPr>
            <a:r>
              <a:rPr kumimoji="0" lang="en-US" sz="2400">
                <a:solidFill>
                  <a:srgbClr val="FFFF00"/>
                </a:solidFill>
                <a:latin typeface="Times"/>
              </a:rPr>
              <a:t>spherically shaped.</a:t>
            </a:r>
          </a:p>
        </p:txBody>
      </p:sp>
    </p:spTree>
    <p:extLst>
      <p:ext uri="{BB962C8B-B14F-4D97-AF65-F5344CB8AC3E}">
        <p14:creationId xmlns:p14="http://schemas.microsoft.com/office/powerpoint/2010/main" val="3303992156"/>
      </p:ext>
    </p:extLst>
  </p:cSld>
  <p:clrMapOvr>
    <a:masterClrMapping/>
  </p:clrMapOvr>
  <p:transition>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563" name="Text Box 3"/>
          <p:cNvSpPr txBox="1">
            <a:spLocks noChangeArrowheads="1"/>
          </p:cNvSpPr>
          <p:nvPr/>
        </p:nvSpPr>
        <p:spPr bwMode="auto">
          <a:xfrm>
            <a:off x="822325" y="879475"/>
            <a:ext cx="24495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FontTx/>
              <a:buNone/>
            </a:pPr>
            <a:r>
              <a:rPr kumimoji="0" lang="en-US" sz="2400">
                <a:solidFill>
                  <a:srgbClr val="FFFF00"/>
                </a:solidFill>
                <a:latin typeface="Times"/>
              </a:rPr>
              <a:t>p-orbitals are</a:t>
            </a:r>
          </a:p>
          <a:p>
            <a:pPr>
              <a:lnSpc>
                <a:spcPct val="100000"/>
              </a:lnSpc>
              <a:spcBef>
                <a:spcPct val="0"/>
              </a:spcBef>
              <a:buClrTx/>
              <a:buFontTx/>
              <a:buNone/>
            </a:pPr>
            <a:r>
              <a:rPr kumimoji="0" lang="en-US" sz="2400">
                <a:solidFill>
                  <a:srgbClr val="FFFF00"/>
                </a:solidFill>
                <a:latin typeface="Times"/>
              </a:rPr>
              <a:t>“dumbell” shaped.</a:t>
            </a:r>
          </a:p>
          <a:p>
            <a:pPr>
              <a:lnSpc>
                <a:spcPct val="100000"/>
              </a:lnSpc>
              <a:spcBef>
                <a:spcPct val="0"/>
              </a:spcBef>
              <a:buClrTx/>
              <a:buFontTx/>
              <a:buNone/>
            </a:pPr>
            <a:r>
              <a:rPr kumimoji="0" lang="en-US" sz="2400">
                <a:solidFill>
                  <a:srgbClr val="FFFF00"/>
                </a:solidFill>
                <a:latin typeface="Times"/>
              </a:rPr>
              <a:t>z-axis</a:t>
            </a:r>
          </a:p>
        </p:txBody>
      </p:sp>
    </p:spTree>
    <p:extLst>
      <p:ext uri="{BB962C8B-B14F-4D97-AF65-F5344CB8AC3E}">
        <p14:creationId xmlns:p14="http://schemas.microsoft.com/office/powerpoint/2010/main" val="39095268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4611" name="Text Box 3"/>
          <p:cNvSpPr txBox="1">
            <a:spLocks noChangeArrowheads="1"/>
          </p:cNvSpPr>
          <p:nvPr/>
        </p:nvSpPr>
        <p:spPr bwMode="auto">
          <a:xfrm>
            <a:off x="822325" y="879475"/>
            <a:ext cx="24495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FontTx/>
              <a:buNone/>
            </a:pPr>
            <a:r>
              <a:rPr kumimoji="0" lang="en-US" sz="2400">
                <a:solidFill>
                  <a:srgbClr val="FFFF00"/>
                </a:solidFill>
                <a:latin typeface="Times"/>
              </a:rPr>
              <a:t>p-orbitals are</a:t>
            </a:r>
          </a:p>
          <a:p>
            <a:pPr>
              <a:lnSpc>
                <a:spcPct val="100000"/>
              </a:lnSpc>
              <a:spcBef>
                <a:spcPct val="0"/>
              </a:spcBef>
              <a:buClrTx/>
              <a:buFontTx/>
              <a:buNone/>
            </a:pPr>
            <a:r>
              <a:rPr kumimoji="0" lang="en-US" sz="2400">
                <a:solidFill>
                  <a:srgbClr val="FFFF00"/>
                </a:solidFill>
                <a:latin typeface="Times"/>
              </a:rPr>
              <a:t>“dumbell” shaped.</a:t>
            </a:r>
          </a:p>
          <a:p>
            <a:pPr>
              <a:lnSpc>
                <a:spcPct val="100000"/>
              </a:lnSpc>
              <a:spcBef>
                <a:spcPct val="0"/>
              </a:spcBef>
              <a:buClrTx/>
              <a:buFontTx/>
              <a:buNone/>
            </a:pPr>
            <a:r>
              <a:rPr kumimoji="0" lang="en-US" sz="2400">
                <a:solidFill>
                  <a:srgbClr val="FFFF00"/>
                </a:solidFill>
                <a:latin typeface="Times"/>
              </a:rPr>
              <a:t>x-axis</a:t>
            </a:r>
          </a:p>
        </p:txBody>
      </p:sp>
    </p:spTree>
    <p:extLst>
      <p:ext uri="{BB962C8B-B14F-4D97-AF65-F5344CB8AC3E}">
        <p14:creationId xmlns:p14="http://schemas.microsoft.com/office/powerpoint/2010/main" val="14179426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659" name="Text Box 3"/>
          <p:cNvSpPr txBox="1">
            <a:spLocks noChangeArrowheads="1"/>
          </p:cNvSpPr>
          <p:nvPr/>
        </p:nvSpPr>
        <p:spPr bwMode="auto">
          <a:xfrm>
            <a:off x="822325" y="879475"/>
            <a:ext cx="24495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FontTx/>
              <a:buNone/>
            </a:pPr>
            <a:r>
              <a:rPr kumimoji="0" lang="en-US" sz="2400">
                <a:solidFill>
                  <a:srgbClr val="FFFF00"/>
                </a:solidFill>
                <a:latin typeface="Times"/>
              </a:rPr>
              <a:t>p-orbitals are</a:t>
            </a:r>
          </a:p>
          <a:p>
            <a:pPr>
              <a:lnSpc>
                <a:spcPct val="100000"/>
              </a:lnSpc>
              <a:spcBef>
                <a:spcPct val="0"/>
              </a:spcBef>
              <a:buClrTx/>
              <a:buFontTx/>
              <a:buNone/>
            </a:pPr>
            <a:r>
              <a:rPr kumimoji="0" lang="en-US" sz="2400">
                <a:solidFill>
                  <a:srgbClr val="FFFF00"/>
                </a:solidFill>
                <a:latin typeface="Times"/>
              </a:rPr>
              <a:t>“dumbell” shaped.</a:t>
            </a:r>
          </a:p>
          <a:p>
            <a:pPr>
              <a:lnSpc>
                <a:spcPct val="100000"/>
              </a:lnSpc>
              <a:spcBef>
                <a:spcPct val="0"/>
              </a:spcBef>
              <a:buClrTx/>
              <a:buFontTx/>
              <a:buNone/>
            </a:pPr>
            <a:r>
              <a:rPr kumimoji="0" lang="en-US" sz="2400">
                <a:solidFill>
                  <a:srgbClr val="FFFF00"/>
                </a:solidFill>
                <a:latin typeface="Times"/>
              </a:rPr>
              <a:t>y-axis</a:t>
            </a:r>
          </a:p>
        </p:txBody>
      </p:sp>
    </p:spTree>
    <p:extLst>
      <p:ext uri="{BB962C8B-B14F-4D97-AF65-F5344CB8AC3E}">
        <p14:creationId xmlns:p14="http://schemas.microsoft.com/office/powerpoint/2010/main" val="24926161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8707" name="Text Box 3"/>
          <p:cNvSpPr txBox="1">
            <a:spLocks noChangeArrowheads="1"/>
          </p:cNvSpPr>
          <p:nvPr/>
        </p:nvSpPr>
        <p:spPr bwMode="auto">
          <a:xfrm>
            <a:off x="822325" y="879475"/>
            <a:ext cx="24241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FontTx/>
              <a:buNone/>
            </a:pPr>
            <a:r>
              <a:rPr kumimoji="0" lang="en-US" sz="2400">
                <a:solidFill>
                  <a:srgbClr val="FFFF00"/>
                </a:solidFill>
                <a:latin typeface="Times"/>
              </a:rPr>
              <a:t>p-orbitals together</a:t>
            </a:r>
          </a:p>
          <a:p>
            <a:pPr>
              <a:lnSpc>
                <a:spcPct val="100000"/>
              </a:lnSpc>
              <a:spcBef>
                <a:spcPct val="0"/>
              </a:spcBef>
              <a:buClrTx/>
              <a:buFontTx/>
              <a:buNone/>
            </a:pPr>
            <a:r>
              <a:rPr kumimoji="0" lang="en-US" sz="2400">
                <a:solidFill>
                  <a:srgbClr val="FFFF00"/>
                </a:solidFill>
                <a:latin typeface="Times"/>
              </a:rPr>
              <a:t>x, y, &amp; z axes.</a:t>
            </a:r>
          </a:p>
        </p:txBody>
      </p:sp>
    </p:spTree>
    <p:extLst>
      <p:ext uri="{BB962C8B-B14F-4D97-AF65-F5344CB8AC3E}">
        <p14:creationId xmlns:p14="http://schemas.microsoft.com/office/powerpoint/2010/main" val="25347112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60388" y="87313"/>
            <a:ext cx="8043862" cy="38417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chor="ctr">
            <a:normAutofit fontScale="90000"/>
          </a:bodyPr>
          <a:lstStyle/>
          <a:p>
            <a:r>
              <a:rPr lang="en-US" sz="2400">
                <a:solidFill>
                  <a:srgbClr val="6E0043"/>
                </a:solidFill>
              </a:rPr>
              <a:t>Shells and Orbitals and Atomic Structure</a:t>
            </a:r>
          </a:p>
        </p:txBody>
      </p:sp>
      <p:sp>
        <p:nvSpPr>
          <p:cNvPr id="175107" name="Rectangle 3"/>
          <p:cNvSpPr>
            <a:spLocks noGrp="1" noChangeArrowheads="1"/>
          </p:cNvSpPr>
          <p:nvPr>
            <p:ph type="body" idx="1"/>
          </p:nvPr>
        </p:nvSpPr>
        <p:spPr>
          <a:xfrm>
            <a:off x="6942138" y="1939925"/>
            <a:ext cx="2012950" cy="206375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ormAutofit fontScale="92500" lnSpcReduction="10000"/>
          </a:bodyPr>
          <a:lstStyle/>
          <a:p>
            <a:pPr marL="0" indent="0">
              <a:lnSpc>
                <a:spcPct val="90000"/>
              </a:lnSpc>
            </a:pPr>
            <a:r>
              <a:rPr lang="en-US" sz="2800"/>
              <a:t>Shells of an atom contain a number of stacked orbitals</a:t>
            </a:r>
          </a:p>
        </p:txBody>
      </p:sp>
      <p:grpSp>
        <p:nvGrpSpPr>
          <p:cNvPr id="175108" name="Group 4"/>
          <p:cNvGrpSpPr>
            <a:grpSpLocks/>
          </p:cNvGrpSpPr>
          <p:nvPr/>
        </p:nvGrpSpPr>
        <p:grpSpPr bwMode="auto">
          <a:xfrm>
            <a:off x="5570538" y="4227513"/>
            <a:ext cx="2349500" cy="2349500"/>
            <a:chOff x="3628" y="2795"/>
            <a:chExt cx="1480" cy="1480"/>
          </a:xfrm>
        </p:grpSpPr>
        <p:pic>
          <p:nvPicPr>
            <p:cNvPr id="17510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 y="2795"/>
              <a:ext cx="1480" cy="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3000"/>
              <a:ext cx="1056"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1"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6" y="3174"/>
              <a:ext cx="643"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2"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 y="3331"/>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5113" name="Line 9"/>
          <p:cNvSpPr>
            <a:spLocks noChangeShapeType="1"/>
          </p:cNvSpPr>
          <p:nvPr/>
        </p:nvSpPr>
        <p:spPr bwMode="auto">
          <a:xfrm flipV="1">
            <a:off x="922338" y="5414963"/>
            <a:ext cx="5727700" cy="942975"/>
          </a:xfrm>
          <a:prstGeom prst="line">
            <a:avLst/>
          </a:prstGeom>
          <a:noFill/>
          <a:ln w="12700">
            <a:solidFill>
              <a:srgbClr val="003E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4" name="Line 10"/>
          <p:cNvSpPr>
            <a:spLocks noChangeShapeType="1"/>
          </p:cNvSpPr>
          <p:nvPr/>
        </p:nvSpPr>
        <p:spPr bwMode="auto">
          <a:xfrm>
            <a:off x="2501900" y="5349875"/>
            <a:ext cx="3841750" cy="0"/>
          </a:xfrm>
          <a:prstGeom prst="line">
            <a:avLst/>
          </a:prstGeom>
          <a:noFill/>
          <a:ln w="12700">
            <a:solidFill>
              <a:srgbClr val="7B00E4"/>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115" name="Group 11"/>
          <p:cNvGrpSpPr>
            <a:grpSpLocks/>
          </p:cNvGrpSpPr>
          <p:nvPr/>
        </p:nvGrpSpPr>
        <p:grpSpPr bwMode="auto">
          <a:xfrm>
            <a:off x="546100" y="4611688"/>
            <a:ext cx="531813" cy="579437"/>
            <a:chOff x="463" y="3037"/>
            <a:chExt cx="335" cy="365"/>
          </a:xfrm>
        </p:grpSpPr>
        <p:sp>
          <p:nvSpPr>
            <p:cNvPr id="175116" name="Rectangle 12"/>
            <p:cNvSpPr>
              <a:spLocks noChangeArrowheads="1"/>
            </p:cNvSpPr>
            <p:nvPr/>
          </p:nvSpPr>
          <p:spPr bwMode="auto">
            <a:xfrm>
              <a:off x="463" y="3037"/>
              <a:ext cx="335" cy="365"/>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pic>
          <p:nvPicPr>
            <p:cNvPr id="175117" name="Pictur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 y="3051"/>
              <a:ext cx="325"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5118"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5700" y="5322888"/>
            <a:ext cx="1052513" cy="487362"/>
          </a:xfrm>
          <a:prstGeom prst="rect">
            <a:avLst/>
          </a:prstGeom>
          <a:solidFill>
            <a:srgbClr val="CF0E30"/>
          </a:solidFill>
          <a:ln w="12700">
            <a:solidFill>
              <a:schemeClr val="tx1"/>
            </a:solidFill>
            <a:miter lim="800000"/>
            <a:headEnd/>
            <a:tailEnd/>
          </a:ln>
          <a:effectLst>
            <a:outerShdw dist="107763" dir="2700000" algn="ctr" rotWithShape="0">
              <a:schemeClr val="bg2"/>
            </a:outerShdw>
          </a:effectLst>
        </p:spPr>
      </p:pic>
      <p:pic>
        <p:nvPicPr>
          <p:cNvPr id="175119"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375" y="5461000"/>
            <a:ext cx="438150" cy="438150"/>
          </a:xfrm>
          <a:prstGeom prst="rect">
            <a:avLst/>
          </a:prstGeom>
          <a:solidFill>
            <a:srgbClr val="CF0E30"/>
          </a:solidFill>
          <a:ln w="12700">
            <a:solidFill>
              <a:schemeClr val="tx1"/>
            </a:solidFill>
            <a:miter lim="800000"/>
            <a:headEnd/>
            <a:tailEnd/>
          </a:ln>
          <a:effectLst>
            <a:outerShdw dist="107763" dir="2700000" algn="ctr" rotWithShape="0">
              <a:schemeClr val="bg2"/>
            </a:outerShdw>
          </a:effectLst>
        </p:spPr>
      </p:pic>
      <p:pic>
        <p:nvPicPr>
          <p:cNvPr id="175120" name="Picture 16"/>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1013" y="6210300"/>
            <a:ext cx="268287" cy="268288"/>
          </a:xfrm>
          <a:prstGeom prst="rect">
            <a:avLst/>
          </a:prstGeom>
          <a:solidFill>
            <a:srgbClr val="037C03"/>
          </a:solidFill>
          <a:ln w="12700">
            <a:solidFill>
              <a:schemeClr val="tx1"/>
            </a:solidFill>
            <a:miter lim="800000"/>
            <a:headEnd/>
            <a:tailEnd/>
          </a:ln>
          <a:effectLst>
            <a:outerShdw dist="107763" dir="2700000" algn="ctr" rotWithShape="0">
              <a:schemeClr val="bg2"/>
            </a:outerShdw>
          </a:effectLst>
        </p:spPr>
      </p:pic>
      <p:pic>
        <p:nvPicPr>
          <p:cNvPr id="175121"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3640138"/>
            <a:ext cx="636587" cy="636587"/>
          </a:xfrm>
          <a:prstGeom prst="rect">
            <a:avLst/>
          </a:prstGeom>
          <a:solidFill>
            <a:srgbClr val="006B6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pic>
        <p:nvPicPr>
          <p:cNvPr id="175122" name="Picture 1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150" y="2797175"/>
            <a:ext cx="1543050" cy="646113"/>
          </a:xfrm>
          <a:prstGeom prst="rect">
            <a:avLst/>
          </a:prstGeom>
          <a:solidFill>
            <a:srgbClr val="006B6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grpSp>
        <p:nvGrpSpPr>
          <p:cNvPr id="175123" name="Group 19"/>
          <p:cNvGrpSpPr>
            <a:grpSpLocks/>
          </p:cNvGrpSpPr>
          <p:nvPr/>
        </p:nvGrpSpPr>
        <p:grpSpPr bwMode="auto">
          <a:xfrm>
            <a:off x="1281113" y="4530725"/>
            <a:ext cx="1562100" cy="442913"/>
            <a:chOff x="926" y="2986"/>
            <a:chExt cx="984" cy="279"/>
          </a:xfrm>
        </p:grpSpPr>
        <p:sp>
          <p:nvSpPr>
            <p:cNvPr id="175124" name="Rectangle 20"/>
            <p:cNvSpPr>
              <a:spLocks noChangeArrowheads="1"/>
            </p:cNvSpPr>
            <p:nvPr/>
          </p:nvSpPr>
          <p:spPr bwMode="auto">
            <a:xfrm>
              <a:off x="931" y="2986"/>
              <a:ext cx="979" cy="267"/>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grpSp>
          <p:nvGrpSpPr>
            <p:cNvPr id="175125" name="Group 21"/>
            <p:cNvGrpSpPr>
              <a:grpSpLocks/>
            </p:cNvGrpSpPr>
            <p:nvPr/>
          </p:nvGrpSpPr>
          <p:grpSpPr bwMode="auto">
            <a:xfrm>
              <a:off x="1417" y="3010"/>
              <a:ext cx="130" cy="255"/>
              <a:chOff x="1417" y="3010"/>
              <a:chExt cx="130" cy="255"/>
            </a:xfrm>
          </p:grpSpPr>
          <p:sp>
            <p:nvSpPr>
              <p:cNvPr id="175126" name="Freeform 22"/>
              <p:cNvSpPr>
                <a:spLocks/>
              </p:cNvSpPr>
              <p:nvPr/>
            </p:nvSpPr>
            <p:spPr bwMode="auto">
              <a:xfrm>
                <a:off x="1417" y="3010"/>
                <a:ext cx="124" cy="251"/>
              </a:xfrm>
              <a:custGeom>
                <a:avLst/>
                <a:gdLst>
                  <a:gd name="T0" fmla="*/ 64 w 124"/>
                  <a:gd name="T1" fmla="*/ 125 h 251"/>
                  <a:gd name="T2" fmla="*/ 75 w 124"/>
                  <a:gd name="T3" fmla="*/ 122 h 251"/>
                  <a:gd name="T4" fmla="*/ 86 w 124"/>
                  <a:gd name="T5" fmla="*/ 116 h 251"/>
                  <a:gd name="T6" fmla="*/ 107 w 124"/>
                  <a:gd name="T7" fmla="*/ 83 h 251"/>
                  <a:gd name="T8" fmla="*/ 123 w 124"/>
                  <a:gd name="T9" fmla="*/ 48 h 251"/>
                  <a:gd name="T10" fmla="*/ 117 w 124"/>
                  <a:gd name="T11" fmla="*/ 23 h 251"/>
                  <a:gd name="T12" fmla="*/ 112 w 124"/>
                  <a:gd name="T13" fmla="*/ 13 h 251"/>
                  <a:gd name="T14" fmla="*/ 102 w 124"/>
                  <a:gd name="T15" fmla="*/ 7 h 251"/>
                  <a:gd name="T16" fmla="*/ 80 w 124"/>
                  <a:gd name="T17" fmla="*/ 0 h 251"/>
                  <a:gd name="T18" fmla="*/ 64 w 124"/>
                  <a:gd name="T19" fmla="*/ 0 h 251"/>
                  <a:gd name="T20" fmla="*/ 43 w 124"/>
                  <a:gd name="T21" fmla="*/ 0 h 251"/>
                  <a:gd name="T22" fmla="*/ 21 w 124"/>
                  <a:gd name="T23" fmla="*/ 7 h 251"/>
                  <a:gd name="T24" fmla="*/ 11 w 124"/>
                  <a:gd name="T25" fmla="*/ 13 h 251"/>
                  <a:gd name="T26" fmla="*/ 6 w 124"/>
                  <a:gd name="T27" fmla="*/ 23 h 251"/>
                  <a:gd name="T28" fmla="*/ 0 w 124"/>
                  <a:gd name="T29" fmla="*/ 48 h 251"/>
                  <a:gd name="T30" fmla="*/ 16 w 124"/>
                  <a:gd name="T31" fmla="*/ 83 h 251"/>
                  <a:gd name="T32" fmla="*/ 38 w 124"/>
                  <a:gd name="T33" fmla="*/ 116 h 251"/>
                  <a:gd name="T34" fmla="*/ 48 w 124"/>
                  <a:gd name="T35" fmla="*/ 122 h 251"/>
                  <a:gd name="T36" fmla="*/ 64 w 124"/>
                  <a:gd name="T37" fmla="*/ 125 h 251"/>
                  <a:gd name="T38" fmla="*/ 48 w 124"/>
                  <a:gd name="T39" fmla="*/ 128 h 251"/>
                  <a:gd name="T40" fmla="*/ 38 w 124"/>
                  <a:gd name="T41" fmla="*/ 134 h 251"/>
                  <a:gd name="T42" fmla="*/ 16 w 124"/>
                  <a:gd name="T43" fmla="*/ 167 h 251"/>
                  <a:gd name="T44" fmla="*/ 0 w 124"/>
                  <a:gd name="T45" fmla="*/ 202 h 251"/>
                  <a:gd name="T46" fmla="*/ 6 w 124"/>
                  <a:gd name="T47" fmla="*/ 231 h 251"/>
                  <a:gd name="T48" fmla="*/ 11 w 124"/>
                  <a:gd name="T49" fmla="*/ 237 h 251"/>
                  <a:gd name="T50" fmla="*/ 21 w 124"/>
                  <a:gd name="T51" fmla="*/ 243 h 251"/>
                  <a:gd name="T52" fmla="*/ 43 w 124"/>
                  <a:gd name="T53" fmla="*/ 250 h 251"/>
                  <a:gd name="T54" fmla="*/ 64 w 124"/>
                  <a:gd name="T55" fmla="*/ 250 h 251"/>
                  <a:gd name="T56" fmla="*/ 80 w 124"/>
                  <a:gd name="T57" fmla="*/ 250 h 251"/>
                  <a:gd name="T58" fmla="*/ 102 w 124"/>
                  <a:gd name="T59" fmla="*/ 243 h 251"/>
                  <a:gd name="T60" fmla="*/ 112 w 124"/>
                  <a:gd name="T61" fmla="*/ 237 h 251"/>
                  <a:gd name="T62" fmla="*/ 117 w 124"/>
                  <a:gd name="T63" fmla="*/ 231 h 251"/>
                  <a:gd name="T64" fmla="*/ 123 w 124"/>
                  <a:gd name="T65" fmla="*/ 202 h 251"/>
                  <a:gd name="T66" fmla="*/ 107 w 124"/>
                  <a:gd name="T67" fmla="*/ 167 h 251"/>
                  <a:gd name="T68" fmla="*/ 86 w 124"/>
                  <a:gd name="T69" fmla="*/ 134 h 251"/>
                  <a:gd name="T70" fmla="*/ 75 w 124"/>
                  <a:gd name="T71" fmla="*/ 128 h 251"/>
                  <a:gd name="T72" fmla="*/ 64 w 124"/>
                  <a:gd name="T73" fmla="*/ 12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251">
                    <a:moveTo>
                      <a:pt x="64" y="125"/>
                    </a:moveTo>
                    <a:lnTo>
                      <a:pt x="75" y="122"/>
                    </a:lnTo>
                    <a:lnTo>
                      <a:pt x="86" y="116"/>
                    </a:lnTo>
                    <a:lnTo>
                      <a:pt x="107" y="83"/>
                    </a:lnTo>
                    <a:lnTo>
                      <a:pt x="123" y="48"/>
                    </a:lnTo>
                    <a:lnTo>
                      <a:pt x="117" y="23"/>
                    </a:lnTo>
                    <a:lnTo>
                      <a:pt x="112" y="13"/>
                    </a:lnTo>
                    <a:lnTo>
                      <a:pt x="102" y="7"/>
                    </a:lnTo>
                    <a:lnTo>
                      <a:pt x="80" y="0"/>
                    </a:lnTo>
                    <a:lnTo>
                      <a:pt x="64" y="0"/>
                    </a:lnTo>
                    <a:lnTo>
                      <a:pt x="43" y="0"/>
                    </a:lnTo>
                    <a:lnTo>
                      <a:pt x="21" y="7"/>
                    </a:lnTo>
                    <a:lnTo>
                      <a:pt x="11" y="13"/>
                    </a:lnTo>
                    <a:lnTo>
                      <a:pt x="6" y="23"/>
                    </a:lnTo>
                    <a:lnTo>
                      <a:pt x="0" y="48"/>
                    </a:lnTo>
                    <a:lnTo>
                      <a:pt x="16" y="83"/>
                    </a:lnTo>
                    <a:lnTo>
                      <a:pt x="38" y="116"/>
                    </a:lnTo>
                    <a:lnTo>
                      <a:pt x="48" y="122"/>
                    </a:lnTo>
                    <a:lnTo>
                      <a:pt x="64" y="125"/>
                    </a:lnTo>
                    <a:lnTo>
                      <a:pt x="48" y="128"/>
                    </a:lnTo>
                    <a:lnTo>
                      <a:pt x="38" y="134"/>
                    </a:lnTo>
                    <a:lnTo>
                      <a:pt x="16" y="167"/>
                    </a:lnTo>
                    <a:lnTo>
                      <a:pt x="0" y="202"/>
                    </a:lnTo>
                    <a:lnTo>
                      <a:pt x="6" y="231"/>
                    </a:lnTo>
                    <a:lnTo>
                      <a:pt x="11" y="237"/>
                    </a:lnTo>
                    <a:lnTo>
                      <a:pt x="21" y="243"/>
                    </a:lnTo>
                    <a:lnTo>
                      <a:pt x="43" y="250"/>
                    </a:lnTo>
                    <a:lnTo>
                      <a:pt x="64" y="250"/>
                    </a:lnTo>
                    <a:lnTo>
                      <a:pt x="80" y="250"/>
                    </a:lnTo>
                    <a:lnTo>
                      <a:pt x="102" y="243"/>
                    </a:lnTo>
                    <a:lnTo>
                      <a:pt x="112" y="237"/>
                    </a:lnTo>
                    <a:lnTo>
                      <a:pt x="117" y="231"/>
                    </a:lnTo>
                    <a:lnTo>
                      <a:pt x="123" y="202"/>
                    </a:lnTo>
                    <a:lnTo>
                      <a:pt x="107" y="167"/>
                    </a:lnTo>
                    <a:lnTo>
                      <a:pt x="86" y="134"/>
                    </a:lnTo>
                    <a:lnTo>
                      <a:pt x="75" y="128"/>
                    </a:lnTo>
                    <a:lnTo>
                      <a:pt x="64" y="125"/>
                    </a:lnTo>
                  </a:path>
                </a:pathLst>
              </a:custGeom>
              <a:solidFill>
                <a:srgbClr val="FFFF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7" name="Freeform 23"/>
              <p:cNvSpPr>
                <a:spLocks/>
              </p:cNvSpPr>
              <p:nvPr/>
            </p:nvSpPr>
            <p:spPr bwMode="auto">
              <a:xfrm>
                <a:off x="1417" y="3010"/>
                <a:ext cx="124" cy="124"/>
              </a:xfrm>
              <a:custGeom>
                <a:avLst/>
                <a:gdLst>
                  <a:gd name="T0" fmla="*/ 64 w 124"/>
                  <a:gd name="T1" fmla="*/ 123 h 124"/>
                  <a:gd name="T2" fmla="*/ 75 w 124"/>
                  <a:gd name="T3" fmla="*/ 120 h 124"/>
                  <a:gd name="T4" fmla="*/ 86 w 124"/>
                  <a:gd name="T5" fmla="*/ 114 h 124"/>
                  <a:gd name="T6" fmla="*/ 107 w 124"/>
                  <a:gd name="T7" fmla="*/ 82 h 124"/>
                  <a:gd name="T8" fmla="*/ 123 w 124"/>
                  <a:gd name="T9" fmla="*/ 47 h 124"/>
                  <a:gd name="T10" fmla="*/ 117 w 124"/>
                  <a:gd name="T11" fmla="*/ 22 h 124"/>
                  <a:gd name="T12" fmla="*/ 112 w 124"/>
                  <a:gd name="T13" fmla="*/ 13 h 124"/>
                  <a:gd name="T14" fmla="*/ 102 w 124"/>
                  <a:gd name="T15" fmla="*/ 6 h 124"/>
                  <a:gd name="T16" fmla="*/ 80 w 124"/>
                  <a:gd name="T17" fmla="*/ 0 h 124"/>
                  <a:gd name="T18" fmla="*/ 64 w 124"/>
                  <a:gd name="T19" fmla="*/ 0 h 124"/>
                  <a:gd name="T20" fmla="*/ 43 w 124"/>
                  <a:gd name="T21" fmla="*/ 0 h 124"/>
                  <a:gd name="T22" fmla="*/ 21 w 124"/>
                  <a:gd name="T23" fmla="*/ 6 h 124"/>
                  <a:gd name="T24" fmla="*/ 11 w 124"/>
                  <a:gd name="T25" fmla="*/ 13 h 124"/>
                  <a:gd name="T26" fmla="*/ 6 w 124"/>
                  <a:gd name="T27" fmla="*/ 22 h 124"/>
                  <a:gd name="T28" fmla="*/ 0 w 124"/>
                  <a:gd name="T29" fmla="*/ 47 h 124"/>
                  <a:gd name="T30" fmla="*/ 16 w 124"/>
                  <a:gd name="T31" fmla="*/ 82 h 124"/>
                  <a:gd name="T32" fmla="*/ 38 w 124"/>
                  <a:gd name="T33" fmla="*/ 114 h 124"/>
                  <a:gd name="T34" fmla="*/ 48 w 124"/>
                  <a:gd name="T35" fmla="*/ 120 h 124"/>
                  <a:gd name="T36" fmla="*/ 64 w 124"/>
                  <a:gd name="T3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4">
                    <a:moveTo>
                      <a:pt x="64" y="123"/>
                    </a:moveTo>
                    <a:lnTo>
                      <a:pt x="75" y="120"/>
                    </a:lnTo>
                    <a:lnTo>
                      <a:pt x="86" y="114"/>
                    </a:lnTo>
                    <a:lnTo>
                      <a:pt x="107" y="82"/>
                    </a:lnTo>
                    <a:lnTo>
                      <a:pt x="123" y="47"/>
                    </a:lnTo>
                    <a:lnTo>
                      <a:pt x="117" y="22"/>
                    </a:lnTo>
                    <a:lnTo>
                      <a:pt x="112" y="13"/>
                    </a:lnTo>
                    <a:lnTo>
                      <a:pt x="102" y="6"/>
                    </a:lnTo>
                    <a:lnTo>
                      <a:pt x="80" y="0"/>
                    </a:lnTo>
                    <a:lnTo>
                      <a:pt x="64" y="0"/>
                    </a:lnTo>
                    <a:lnTo>
                      <a:pt x="43" y="0"/>
                    </a:lnTo>
                    <a:lnTo>
                      <a:pt x="21" y="6"/>
                    </a:lnTo>
                    <a:lnTo>
                      <a:pt x="11" y="13"/>
                    </a:lnTo>
                    <a:lnTo>
                      <a:pt x="6" y="22"/>
                    </a:lnTo>
                    <a:lnTo>
                      <a:pt x="0" y="47"/>
                    </a:lnTo>
                    <a:lnTo>
                      <a:pt x="16" y="82"/>
                    </a:lnTo>
                    <a:lnTo>
                      <a:pt x="38" y="114"/>
                    </a:lnTo>
                    <a:lnTo>
                      <a:pt x="48" y="120"/>
                    </a:lnTo>
                    <a:lnTo>
                      <a:pt x="64" y="123"/>
                    </a:lnTo>
                  </a:path>
                </a:pathLst>
              </a:custGeom>
              <a:solidFill>
                <a:srgbClr val="FF00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8" name="Freeform 24"/>
              <p:cNvSpPr>
                <a:spLocks/>
              </p:cNvSpPr>
              <p:nvPr/>
            </p:nvSpPr>
            <p:spPr bwMode="auto">
              <a:xfrm>
                <a:off x="1422" y="3016"/>
                <a:ext cx="113" cy="111"/>
              </a:xfrm>
              <a:custGeom>
                <a:avLst/>
                <a:gdLst>
                  <a:gd name="T0" fmla="*/ 58 w 113"/>
                  <a:gd name="T1" fmla="*/ 110 h 111"/>
                  <a:gd name="T2" fmla="*/ 69 w 113"/>
                  <a:gd name="T3" fmla="*/ 107 h 111"/>
                  <a:gd name="T4" fmla="*/ 80 w 113"/>
                  <a:gd name="T5" fmla="*/ 101 h 111"/>
                  <a:gd name="T6" fmla="*/ 96 w 113"/>
                  <a:gd name="T7" fmla="*/ 72 h 111"/>
                  <a:gd name="T8" fmla="*/ 112 w 113"/>
                  <a:gd name="T9" fmla="*/ 41 h 111"/>
                  <a:gd name="T10" fmla="*/ 106 w 113"/>
                  <a:gd name="T11" fmla="*/ 19 h 111"/>
                  <a:gd name="T12" fmla="*/ 102 w 113"/>
                  <a:gd name="T13" fmla="*/ 13 h 111"/>
                  <a:gd name="T14" fmla="*/ 91 w 113"/>
                  <a:gd name="T15" fmla="*/ 6 h 111"/>
                  <a:gd name="T16" fmla="*/ 75 w 113"/>
                  <a:gd name="T17" fmla="*/ 0 h 111"/>
                  <a:gd name="T18" fmla="*/ 58 w 113"/>
                  <a:gd name="T19" fmla="*/ 0 h 111"/>
                  <a:gd name="T20" fmla="*/ 37 w 113"/>
                  <a:gd name="T21" fmla="*/ 0 h 111"/>
                  <a:gd name="T22" fmla="*/ 21 w 113"/>
                  <a:gd name="T23" fmla="*/ 6 h 111"/>
                  <a:gd name="T24" fmla="*/ 10 w 113"/>
                  <a:gd name="T25" fmla="*/ 13 h 111"/>
                  <a:gd name="T26" fmla="*/ 6 w 113"/>
                  <a:gd name="T27" fmla="*/ 19 h 111"/>
                  <a:gd name="T28" fmla="*/ 0 w 113"/>
                  <a:gd name="T29" fmla="*/ 41 h 111"/>
                  <a:gd name="T30" fmla="*/ 16 w 113"/>
                  <a:gd name="T31" fmla="*/ 72 h 111"/>
                  <a:gd name="T32" fmla="*/ 32 w 113"/>
                  <a:gd name="T33" fmla="*/ 101 h 111"/>
                  <a:gd name="T34" fmla="*/ 43 w 113"/>
                  <a:gd name="T35" fmla="*/ 107 h 111"/>
                  <a:gd name="T36" fmla="*/ 58 w 113"/>
                  <a:gd name="T37"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1">
                    <a:moveTo>
                      <a:pt x="58" y="110"/>
                    </a:moveTo>
                    <a:lnTo>
                      <a:pt x="69" y="107"/>
                    </a:lnTo>
                    <a:lnTo>
                      <a:pt x="80" y="101"/>
                    </a:lnTo>
                    <a:lnTo>
                      <a:pt x="96" y="72"/>
                    </a:lnTo>
                    <a:lnTo>
                      <a:pt x="112" y="41"/>
                    </a:lnTo>
                    <a:lnTo>
                      <a:pt x="106" y="19"/>
                    </a:lnTo>
                    <a:lnTo>
                      <a:pt x="102" y="13"/>
                    </a:lnTo>
                    <a:lnTo>
                      <a:pt x="91" y="6"/>
                    </a:lnTo>
                    <a:lnTo>
                      <a:pt x="75" y="0"/>
                    </a:lnTo>
                    <a:lnTo>
                      <a:pt x="58" y="0"/>
                    </a:lnTo>
                    <a:lnTo>
                      <a:pt x="37" y="0"/>
                    </a:lnTo>
                    <a:lnTo>
                      <a:pt x="21" y="6"/>
                    </a:lnTo>
                    <a:lnTo>
                      <a:pt x="10" y="13"/>
                    </a:lnTo>
                    <a:lnTo>
                      <a:pt x="6" y="19"/>
                    </a:lnTo>
                    <a:lnTo>
                      <a:pt x="0" y="41"/>
                    </a:lnTo>
                    <a:lnTo>
                      <a:pt x="16" y="72"/>
                    </a:lnTo>
                    <a:lnTo>
                      <a:pt x="32" y="101"/>
                    </a:lnTo>
                    <a:lnTo>
                      <a:pt x="43" y="107"/>
                    </a:lnTo>
                    <a:lnTo>
                      <a:pt x="58" y="110"/>
                    </a:lnTo>
                  </a:path>
                </a:pathLst>
              </a:custGeom>
              <a:solidFill>
                <a:srgbClr val="FF2C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9" name="Freeform 25"/>
              <p:cNvSpPr>
                <a:spLocks/>
              </p:cNvSpPr>
              <p:nvPr/>
            </p:nvSpPr>
            <p:spPr bwMode="auto">
              <a:xfrm>
                <a:off x="1422" y="3016"/>
                <a:ext cx="103" cy="105"/>
              </a:xfrm>
              <a:custGeom>
                <a:avLst/>
                <a:gdLst>
                  <a:gd name="T0" fmla="*/ 54 w 103"/>
                  <a:gd name="T1" fmla="*/ 104 h 105"/>
                  <a:gd name="T2" fmla="*/ 64 w 103"/>
                  <a:gd name="T3" fmla="*/ 101 h 105"/>
                  <a:gd name="T4" fmla="*/ 75 w 103"/>
                  <a:gd name="T5" fmla="*/ 95 h 105"/>
                  <a:gd name="T6" fmla="*/ 85 w 103"/>
                  <a:gd name="T7" fmla="*/ 69 h 105"/>
                  <a:gd name="T8" fmla="*/ 102 w 103"/>
                  <a:gd name="T9" fmla="*/ 38 h 105"/>
                  <a:gd name="T10" fmla="*/ 96 w 103"/>
                  <a:gd name="T11" fmla="*/ 19 h 105"/>
                  <a:gd name="T12" fmla="*/ 91 w 103"/>
                  <a:gd name="T13" fmla="*/ 13 h 105"/>
                  <a:gd name="T14" fmla="*/ 81 w 103"/>
                  <a:gd name="T15" fmla="*/ 7 h 105"/>
                  <a:gd name="T16" fmla="*/ 70 w 103"/>
                  <a:gd name="T17" fmla="*/ 0 h 105"/>
                  <a:gd name="T18" fmla="*/ 54 w 103"/>
                  <a:gd name="T19" fmla="*/ 0 h 105"/>
                  <a:gd name="T20" fmla="*/ 32 w 103"/>
                  <a:gd name="T21" fmla="*/ 0 h 105"/>
                  <a:gd name="T22" fmla="*/ 21 w 103"/>
                  <a:gd name="T23" fmla="*/ 7 h 105"/>
                  <a:gd name="T24" fmla="*/ 10 w 103"/>
                  <a:gd name="T25" fmla="*/ 13 h 105"/>
                  <a:gd name="T26" fmla="*/ 6 w 103"/>
                  <a:gd name="T27" fmla="*/ 19 h 105"/>
                  <a:gd name="T28" fmla="*/ 0 w 103"/>
                  <a:gd name="T29" fmla="*/ 38 h 105"/>
                  <a:gd name="T30" fmla="*/ 16 w 103"/>
                  <a:gd name="T31" fmla="*/ 69 h 105"/>
                  <a:gd name="T32" fmla="*/ 27 w 103"/>
                  <a:gd name="T33" fmla="*/ 95 h 105"/>
                  <a:gd name="T34" fmla="*/ 37 w 103"/>
                  <a:gd name="T35" fmla="*/ 101 h 105"/>
                  <a:gd name="T36" fmla="*/ 54 w 103"/>
                  <a:gd name="T37"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105">
                    <a:moveTo>
                      <a:pt x="54" y="104"/>
                    </a:moveTo>
                    <a:lnTo>
                      <a:pt x="64" y="101"/>
                    </a:lnTo>
                    <a:lnTo>
                      <a:pt x="75" y="95"/>
                    </a:lnTo>
                    <a:lnTo>
                      <a:pt x="85" y="69"/>
                    </a:lnTo>
                    <a:lnTo>
                      <a:pt x="102" y="38"/>
                    </a:lnTo>
                    <a:lnTo>
                      <a:pt x="96" y="19"/>
                    </a:lnTo>
                    <a:lnTo>
                      <a:pt x="91" y="13"/>
                    </a:lnTo>
                    <a:lnTo>
                      <a:pt x="81" y="7"/>
                    </a:lnTo>
                    <a:lnTo>
                      <a:pt x="70" y="0"/>
                    </a:lnTo>
                    <a:lnTo>
                      <a:pt x="54" y="0"/>
                    </a:lnTo>
                    <a:lnTo>
                      <a:pt x="32" y="0"/>
                    </a:lnTo>
                    <a:lnTo>
                      <a:pt x="21" y="7"/>
                    </a:lnTo>
                    <a:lnTo>
                      <a:pt x="10" y="13"/>
                    </a:lnTo>
                    <a:lnTo>
                      <a:pt x="6" y="19"/>
                    </a:lnTo>
                    <a:lnTo>
                      <a:pt x="0" y="38"/>
                    </a:lnTo>
                    <a:lnTo>
                      <a:pt x="16" y="69"/>
                    </a:lnTo>
                    <a:lnTo>
                      <a:pt x="27" y="95"/>
                    </a:lnTo>
                    <a:lnTo>
                      <a:pt x="37" y="101"/>
                    </a:lnTo>
                    <a:lnTo>
                      <a:pt x="54" y="104"/>
                    </a:lnTo>
                  </a:path>
                </a:pathLst>
              </a:custGeom>
              <a:solidFill>
                <a:srgbClr val="FF54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0" name="Freeform 26"/>
              <p:cNvSpPr>
                <a:spLocks/>
              </p:cNvSpPr>
              <p:nvPr/>
            </p:nvSpPr>
            <p:spPr bwMode="auto">
              <a:xfrm>
                <a:off x="1428" y="3023"/>
                <a:ext cx="90" cy="91"/>
              </a:xfrm>
              <a:custGeom>
                <a:avLst/>
                <a:gdLst>
                  <a:gd name="T0" fmla="*/ 47 w 90"/>
                  <a:gd name="T1" fmla="*/ 90 h 91"/>
                  <a:gd name="T2" fmla="*/ 57 w 90"/>
                  <a:gd name="T3" fmla="*/ 87 h 91"/>
                  <a:gd name="T4" fmla="*/ 68 w 90"/>
                  <a:gd name="T5" fmla="*/ 81 h 91"/>
                  <a:gd name="T6" fmla="*/ 74 w 90"/>
                  <a:gd name="T7" fmla="*/ 59 h 91"/>
                  <a:gd name="T8" fmla="*/ 89 w 90"/>
                  <a:gd name="T9" fmla="*/ 34 h 91"/>
                  <a:gd name="T10" fmla="*/ 84 w 90"/>
                  <a:gd name="T11" fmla="*/ 15 h 91"/>
                  <a:gd name="T12" fmla="*/ 78 w 90"/>
                  <a:gd name="T13" fmla="*/ 12 h 91"/>
                  <a:gd name="T14" fmla="*/ 68 w 90"/>
                  <a:gd name="T15" fmla="*/ 6 h 91"/>
                  <a:gd name="T16" fmla="*/ 63 w 90"/>
                  <a:gd name="T17" fmla="*/ 0 h 91"/>
                  <a:gd name="T18" fmla="*/ 47 w 90"/>
                  <a:gd name="T19" fmla="*/ 0 h 91"/>
                  <a:gd name="T20" fmla="*/ 26 w 90"/>
                  <a:gd name="T21" fmla="*/ 0 h 91"/>
                  <a:gd name="T22" fmla="*/ 21 w 90"/>
                  <a:gd name="T23" fmla="*/ 6 h 91"/>
                  <a:gd name="T24" fmla="*/ 10 w 90"/>
                  <a:gd name="T25" fmla="*/ 12 h 91"/>
                  <a:gd name="T26" fmla="*/ 5 w 90"/>
                  <a:gd name="T27" fmla="*/ 15 h 91"/>
                  <a:gd name="T28" fmla="*/ 0 w 90"/>
                  <a:gd name="T29" fmla="*/ 34 h 91"/>
                  <a:gd name="T30" fmla="*/ 15 w 90"/>
                  <a:gd name="T31" fmla="*/ 59 h 91"/>
                  <a:gd name="T32" fmla="*/ 21 w 90"/>
                  <a:gd name="T33" fmla="*/ 81 h 91"/>
                  <a:gd name="T34" fmla="*/ 31 w 90"/>
                  <a:gd name="T35" fmla="*/ 87 h 91"/>
                  <a:gd name="T36" fmla="*/ 47 w 90"/>
                  <a:gd name="T37"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1">
                    <a:moveTo>
                      <a:pt x="47" y="90"/>
                    </a:moveTo>
                    <a:lnTo>
                      <a:pt x="57" y="87"/>
                    </a:lnTo>
                    <a:lnTo>
                      <a:pt x="68" y="81"/>
                    </a:lnTo>
                    <a:lnTo>
                      <a:pt x="74" y="59"/>
                    </a:lnTo>
                    <a:lnTo>
                      <a:pt x="89" y="34"/>
                    </a:lnTo>
                    <a:lnTo>
                      <a:pt x="84" y="15"/>
                    </a:lnTo>
                    <a:lnTo>
                      <a:pt x="78" y="12"/>
                    </a:lnTo>
                    <a:lnTo>
                      <a:pt x="68" y="6"/>
                    </a:lnTo>
                    <a:lnTo>
                      <a:pt x="63" y="0"/>
                    </a:lnTo>
                    <a:lnTo>
                      <a:pt x="47" y="0"/>
                    </a:lnTo>
                    <a:lnTo>
                      <a:pt x="26" y="0"/>
                    </a:lnTo>
                    <a:lnTo>
                      <a:pt x="21" y="6"/>
                    </a:lnTo>
                    <a:lnTo>
                      <a:pt x="10" y="12"/>
                    </a:lnTo>
                    <a:lnTo>
                      <a:pt x="5" y="15"/>
                    </a:lnTo>
                    <a:lnTo>
                      <a:pt x="0" y="34"/>
                    </a:lnTo>
                    <a:lnTo>
                      <a:pt x="15" y="59"/>
                    </a:lnTo>
                    <a:lnTo>
                      <a:pt x="21" y="81"/>
                    </a:lnTo>
                    <a:lnTo>
                      <a:pt x="31" y="87"/>
                    </a:lnTo>
                    <a:lnTo>
                      <a:pt x="47" y="90"/>
                    </a:lnTo>
                  </a:path>
                </a:pathLst>
              </a:custGeom>
              <a:solidFill>
                <a:srgbClr val="FF78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1" name="Freeform 27"/>
              <p:cNvSpPr>
                <a:spLocks/>
              </p:cNvSpPr>
              <p:nvPr/>
            </p:nvSpPr>
            <p:spPr bwMode="auto">
              <a:xfrm>
                <a:off x="1422" y="3023"/>
                <a:ext cx="90" cy="85"/>
              </a:xfrm>
              <a:custGeom>
                <a:avLst/>
                <a:gdLst>
                  <a:gd name="T0" fmla="*/ 47 w 90"/>
                  <a:gd name="T1" fmla="*/ 84 h 85"/>
                  <a:gd name="T2" fmla="*/ 57 w 90"/>
                  <a:gd name="T3" fmla="*/ 81 h 85"/>
                  <a:gd name="T4" fmla="*/ 68 w 90"/>
                  <a:gd name="T5" fmla="*/ 74 h 85"/>
                  <a:gd name="T6" fmla="*/ 74 w 90"/>
                  <a:gd name="T7" fmla="*/ 56 h 85"/>
                  <a:gd name="T8" fmla="*/ 89 w 90"/>
                  <a:gd name="T9" fmla="*/ 31 h 85"/>
                  <a:gd name="T10" fmla="*/ 84 w 90"/>
                  <a:gd name="T11" fmla="*/ 15 h 85"/>
                  <a:gd name="T12" fmla="*/ 79 w 90"/>
                  <a:gd name="T13" fmla="*/ 12 h 85"/>
                  <a:gd name="T14" fmla="*/ 68 w 90"/>
                  <a:gd name="T15" fmla="*/ 6 h 85"/>
                  <a:gd name="T16" fmla="*/ 63 w 90"/>
                  <a:gd name="T17" fmla="*/ 0 h 85"/>
                  <a:gd name="T18" fmla="*/ 47 w 90"/>
                  <a:gd name="T19" fmla="*/ 0 h 85"/>
                  <a:gd name="T20" fmla="*/ 26 w 90"/>
                  <a:gd name="T21" fmla="*/ 0 h 85"/>
                  <a:gd name="T22" fmla="*/ 21 w 90"/>
                  <a:gd name="T23" fmla="*/ 6 h 85"/>
                  <a:gd name="T24" fmla="*/ 10 w 90"/>
                  <a:gd name="T25" fmla="*/ 12 h 85"/>
                  <a:gd name="T26" fmla="*/ 5 w 90"/>
                  <a:gd name="T27" fmla="*/ 15 h 85"/>
                  <a:gd name="T28" fmla="*/ 0 w 90"/>
                  <a:gd name="T29" fmla="*/ 31 h 85"/>
                  <a:gd name="T30" fmla="*/ 15 w 90"/>
                  <a:gd name="T31" fmla="*/ 56 h 85"/>
                  <a:gd name="T32" fmla="*/ 21 w 90"/>
                  <a:gd name="T33" fmla="*/ 74 h 85"/>
                  <a:gd name="T34" fmla="*/ 32 w 90"/>
                  <a:gd name="T35" fmla="*/ 81 h 85"/>
                  <a:gd name="T36" fmla="*/ 47 w 90"/>
                  <a:gd name="T37"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85">
                    <a:moveTo>
                      <a:pt x="47" y="84"/>
                    </a:moveTo>
                    <a:lnTo>
                      <a:pt x="57" y="81"/>
                    </a:lnTo>
                    <a:lnTo>
                      <a:pt x="68" y="74"/>
                    </a:lnTo>
                    <a:lnTo>
                      <a:pt x="74" y="56"/>
                    </a:lnTo>
                    <a:lnTo>
                      <a:pt x="89" y="31"/>
                    </a:lnTo>
                    <a:lnTo>
                      <a:pt x="84" y="15"/>
                    </a:lnTo>
                    <a:lnTo>
                      <a:pt x="79" y="12"/>
                    </a:lnTo>
                    <a:lnTo>
                      <a:pt x="68" y="6"/>
                    </a:lnTo>
                    <a:lnTo>
                      <a:pt x="63" y="0"/>
                    </a:lnTo>
                    <a:lnTo>
                      <a:pt x="47" y="0"/>
                    </a:lnTo>
                    <a:lnTo>
                      <a:pt x="26" y="0"/>
                    </a:lnTo>
                    <a:lnTo>
                      <a:pt x="21" y="6"/>
                    </a:lnTo>
                    <a:lnTo>
                      <a:pt x="10" y="12"/>
                    </a:lnTo>
                    <a:lnTo>
                      <a:pt x="5" y="15"/>
                    </a:lnTo>
                    <a:lnTo>
                      <a:pt x="0" y="31"/>
                    </a:lnTo>
                    <a:lnTo>
                      <a:pt x="15" y="56"/>
                    </a:lnTo>
                    <a:lnTo>
                      <a:pt x="21" y="74"/>
                    </a:lnTo>
                    <a:lnTo>
                      <a:pt x="32" y="81"/>
                    </a:lnTo>
                    <a:lnTo>
                      <a:pt x="47" y="84"/>
                    </a:lnTo>
                  </a:path>
                </a:pathLst>
              </a:custGeom>
              <a:solidFill>
                <a:srgbClr val="FF98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2" name="Freeform 28"/>
              <p:cNvSpPr>
                <a:spLocks/>
              </p:cNvSpPr>
              <p:nvPr/>
            </p:nvSpPr>
            <p:spPr bwMode="auto">
              <a:xfrm>
                <a:off x="1428" y="3029"/>
                <a:ext cx="79" cy="72"/>
              </a:xfrm>
              <a:custGeom>
                <a:avLst/>
                <a:gdLst>
                  <a:gd name="T0" fmla="*/ 42 w 79"/>
                  <a:gd name="T1" fmla="*/ 71 h 72"/>
                  <a:gd name="T2" fmla="*/ 52 w 79"/>
                  <a:gd name="T3" fmla="*/ 68 h 72"/>
                  <a:gd name="T4" fmla="*/ 57 w 79"/>
                  <a:gd name="T5" fmla="*/ 62 h 72"/>
                  <a:gd name="T6" fmla="*/ 63 w 79"/>
                  <a:gd name="T7" fmla="*/ 46 h 72"/>
                  <a:gd name="T8" fmla="*/ 78 w 79"/>
                  <a:gd name="T9" fmla="*/ 28 h 72"/>
                  <a:gd name="T10" fmla="*/ 73 w 79"/>
                  <a:gd name="T11" fmla="*/ 12 h 72"/>
                  <a:gd name="T12" fmla="*/ 68 w 79"/>
                  <a:gd name="T13" fmla="*/ 9 h 72"/>
                  <a:gd name="T14" fmla="*/ 57 w 79"/>
                  <a:gd name="T15" fmla="*/ 6 h 72"/>
                  <a:gd name="T16" fmla="*/ 57 w 79"/>
                  <a:gd name="T17" fmla="*/ 0 h 72"/>
                  <a:gd name="T18" fmla="*/ 42 w 79"/>
                  <a:gd name="T19" fmla="*/ 0 h 72"/>
                  <a:gd name="T20" fmla="*/ 21 w 79"/>
                  <a:gd name="T21" fmla="*/ 0 h 72"/>
                  <a:gd name="T22" fmla="*/ 21 w 79"/>
                  <a:gd name="T23" fmla="*/ 6 h 72"/>
                  <a:gd name="T24" fmla="*/ 10 w 79"/>
                  <a:gd name="T25" fmla="*/ 9 h 72"/>
                  <a:gd name="T26" fmla="*/ 5 w 79"/>
                  <a:gd name="T27" fmla="*/ 12 h 72"/>
                  <a:gd name="T28" fmla="*/ 0 w 79"/>
                  <a:gd name="T29" fmla="*/ 28 h 72"/>
                  <a:gd name="T30" fmla="*/ 15 w 79"/>
                  <a:gd name="T31" fmla="*/ 46 h 72"/>
                  <a:gd name="T32" fmla="*/ 21 w 79"/>
                  <a:gd name="T33" fmla="*/ 62 h 72"/>
                  <a:gd name="T34" fmla="*/ 26 w 79"/>
                  <a:gd name="T35" fmla="*/ 68 h 72"/>
                  <a:gd name="T36" fmla="*/ 42 w 79"/>
                  <a:gd name="T3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72">
                    <a:moveTo>
                      <a:pt x="42" y="71"/>
                    </a:moveTo>
                    <a:lnTo>
                      <a:pt x="52" y="68"/>
                    </a:lnTo>
                    <a:lnTo>
                      <a:pt x="57" y="62"/>
                    </a:lnTo>
                    <a:lnTo>
                      <a:pt x="63" y="46"/>
                    </a:lnTo>
                    <a:lnTo>
                      <a:pt x="78" y="28"/>
                    </a:lnTo>
                    <a:lnTo>
                      <a:pt x="73" y="12"/>
                    </a:lnTo>
                    <a:lnTo>
                      <a:pt x="68" y="9"/>
                    </a:lnTo>
                    <a:lnTo>
                      <a:pt x="57" y="6"/>
                    </a:lnTo>
                    <a:lnTo>
                      <a:pt x="57" y="0"/>
                    </a:lnTo>
                    <a:lnTo>
                      <a:pt x="42" y="0"/>
                    </a:lnTo>
                    <a:lnTo>
                      <a:pt x="21" y="0"/>
                    </a:lnTo>
                    <a:lnTo>
                      <a:pt x="21" y="6"/>
                    </a:lnTo>
                    <a:lnTo>
                      <a:pt x="10" y="9"/>
                    </a:lnTo>
                    <a:lnTo>
                      <a:pt x="5" y="12"/>
                    </a:lnTo>
                    <a:lnTo>
                      <a:pt x="0" y="28"/>
                    </a:lnTo>
                    <a:lnTo>
                      <a:pt x="15" y="46"/>
                    </a:lnTo>
                    <a:lnTo>
                      <a:pt x="21" y="62"/>
                    </a:lnTo>
                    <a:lnTo>
                      <a:pt x="26" y="68"/>
                    </a:lnTo>
                    <a:lnTo>
                      <a:pt x="42" y="71"/>
                    </a:lnTo>
                  </a:path>
                </a:pathLst>
              </a:custGeom>
              <a:solidFill>
                <a:srgbClr val="FFB3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3" name="Freeform 29"/>
              <p:cNvSpPr>
                <a:spLocks/>
              </p:cNvSpPr>
              <p:nvPr/>
            </p:nvSpPr>
            <p:spPr bwMode="auto">
              <a:xfrm>
                <a:off x="1428" y="3029"/>
                <a:ext cx="67" cy="67"/>
              </a:xfrm>
              <a:custGeom>
                <a:avLst/>
                <a:gdLst>
                  <a:gd name="T0" fmla="*/ 35 w 67"/>
                  <a:gd name="T1" fmla="*/ 66 h 67"/>
                  <a:gd name="T2" fmla="*/ 46 w 67"/>
                  <a:gd name="T3" fmla="*/ 63 h 67"/>
                  <a:gd name="T4" fmla="*/ 50 w 67"/>
                  <a:gd name="T5" fmla="*/ 56 h 67"/>
                  <a:gd name="T6" fmla="*/ 50 w 67"/>
                  <a:gd name="T7" fmla="*/ 44 h 67"/>
                  <a:gd name="T8" fmla="*/ 66 w 67"/>
                  <a:gd name="T9" fmla="*/ 25 h 67"/>
                  <a:gd name="T10" fmla="*/ 61 w 67"/>
                  <a:gd name="T11" fmla="*/ 12 h 67"/>
                  <a:gd name="T12" fmla="*/ 56 w 67"/>
                  <a:gd name="T13" fmla="*/ 9 h 67"/>
                  <a:gd name="T14" fmla="*/ 50 w 67"/>
                  <a:gd name="T15" fmla="*/ 6 h 67"/>
                  <a:gd name="T16" fmla="*/ 50 w 67"/>
                  <a:gd name="T17" fmla="*/ 0 h 67"/>
                  <a:gd name="T18" fmla="*/ 35 w 67"/>
                  <a:gd name="T19" fmla="*/ 0 h 67"/>
                  <a:gd name="T20" fmla="*/ 15 w 67"/>
                  <a:gd name="T21" fmla="*/ 0 h 67"/>
                  <a:gd name="T22" fmla="*/ 15 w 67"/>
                  <a:gd name="T23" fmla="*/ 6 h 67"/>
                  <a:gd name="T24" fmla="*/ 10 w 67"/>
                  <a:gd name="T25" fmla="*/ 9 h 67"/>
                  <a:gd name="T26" fmla="*/ 5 w 67"/>
                  <a:gd name="T27" fmla="*/ 12 h 67"/>
                  <a:gd name="T28" fmla="*/ 0 w 67"/>
                  <a:gd name="T29" fmla="*/ 25 h 67"/>
                  <a:gd name="T30" fmla="*/ 15 w 67"/>
                  <a:gd name="T31" fmla="*/ 44 h 67"/>
                  <a:gd name="T32" fmla="*/ 15 w 67"/>
                  <a:gd name="T33" fmla="*/ 56 h 67"/>
                  <a:gd name="T34" fmla="*/ 20 w 67"/>
                  <a:gd name="T35" fmla="*/ 63 h 67"/>
                  <a:gd name="T36" fmla="*/ 35 w 67"/>
                  <a:gd name="T37"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5" y="66"/>
                    </a:moveTo>
                    <a:lnTo>
                      <a:pt x="46" y="63"/>
                    </a:lnTo>
                    <a:lnTo>
                      <a:pt x="50" y="56"/>
                    </a:lnTo>
                    <a:lnTo>
                      <a:pt x="50" y="44"/>
                    </a:lnTo>
                    <a:lnTo>
                      <a:pt x="66" y="25"/>
                    </a:lnTo>
                    <a:lnTo>
                      <a:pt x="61" y="12"/>
                    </a:lnTo>
                    <a:lnTo>
                      <a:pt x="56" y="9"/>
                    </a:lnTo>
                    <a:lnTo>
                      <a:pt x="50" y="6"/>
                    </a:lnTo>
                    <a:lnTo>
                      <a:pt x="50" y="0"/>
                    </a:lnTo>
                    <a:lnTo>
                      <a:pt x="35" y="0"/>
                    </a:lnTo>
                    <a:lnTo>
                      <a:pt x="15" y="0"/>
                    </a:lnTo>
                    <a:lnTo>
                      <a:pt x="15" y="6"/>
                    </a:lnTo>
                    <a:lnTo>
                      <a:pt x="10" y="9"/>
                    </a:lnTo>
                    <a:lnTo>
                      <a:pt x="5" y="12"/>
                    </a:lnTo>
                    <a:lnTo>
                      <a:pt x="0" y="25"/>
                    </a:lnTo>
                    <a:lnTo>
                      <a:pt x="15" y="44"/>
                    </a:lnTo>
                    <a:lnTo>
                      <a:pt x="15" y="56"/>
                    </a:lnTo>
                    <a:lnTo>
                      <a:pt x="20" y="63"/>
                    </a:lnTo>
                    <a:lnTo>
                      <a:pt x="35" y="66"/>
                    </a:lnTo>
                  </a:path>
                </a:pathLst>
              </a:custGeom>
              <a:solidFill>
                <a:srgbClr val="FFCB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4" name="Freeform 30"/>
              <p:cNvSpPr>
                <a:spLocks/>
              </p:cNvSpPr>
              <p:nvPr/>
            </p:nvSpPr>
            <p:spPr bwMode="auto">
              <a:xfrm>
                <a:off x="1434" y="3036"/>
                <a:ext cx="57" cy="52"/>
              </a:xfrm>
              <a:custGeom>
                <a:avLst/>
                <a:gdLst>
                  <a:gd name="T0" fmla="*/ 31 w 57"/>
                  <a:gd name="T1" fmla="*/ 51 h 52"/>
                  <a:gd name="T2" fmla="*/ 41 w 57"/>
                  <a:gd name="T3" fmla="*/ 48 h 52"/>
                  <a:gd name="T4" fmla="*/ 41 w 57"/>
                  <a:gd name="T5" fmla="*/ 45 h 52"/>
                  <a:gd name="T6" fmla="*/ 41 w 57"/>
                  <a:gd name="T7" fmla="*/ 33 h 52"/>
                  <a:gd name="T8" fmla="*/ 56 w 57"/>
                  <a:gd name="T9" fmla="*/ 18 h 52"/>
                  <a:gd name="T10" fmla="*/ 51 w 57"/>
                  <a:gd name="T11" fmla="*/ 9 h 52"/>
                  <a:gd name="T12" fmla="*/ 46 w 57"/>
                  <a:gd name="T13" fmla="*/ 6 h 52"/>
                  <a:gd name="T14" fmla="*/ 41 w 57"/>
                  <a:gd name="T15" fmla="*/ 6 h 52"/>
                  <a:gd name="T16" fmla="*/ 41 w 57"/>
                  <a:gd name="T17" fmla="*/ 0 h 52"/>
                  <a:gd name="T18" fmla="*/ 31 w 57"/>
                  <a:gd name="T19" fmla="*/ 0 h 52"/>
                  <a:gd name="T20" fmla="*/ 16 w 57"/>
                  <a:gd name="T21" fmla="*/ 0 h 52"/>
                  <a:gd name="T22" fmla="*/ 16 w 57"/>
                  <a:gd name="T23" fmla="*/ 6 h 52"/>
                  <a:gd name="T24" fmla="*/ 10 w 57"/>
                  <a:gd name="T25" fmla="*/ 6 h 52"/>
                  <a:gd name="T26" fmla="*/ 5 w 57"/>
                  <a:gd name="T27" fmla="*/ 9 h 52"/>
                  <a:gd name="T28" fmla="*/ 0 w 57"/>
                  <a:gd name="T29" fmla="*/ 18 h 52"/>
                  <a:gd name="T30" fmla="*/ 16 w 57"/>
                  <a:gd name="T31" fmla="*/ 33 h 52"/>
                  <a:gd name="T32" fmla="*/ 16 w 57"/>
                  <a:gd name="T33" fmla="*/ 45 h 52"/>
                  <a:gd name="T34" fmla="*/ 16 w 57"/>
                  <a:gd name="T35" fmla="*/ 48 h 52"/>
                  <a:gd name="T36" fmla="*/ 31 w 57"/>
                  <a:gd name="T37"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2">
                    <a:moveTo>
                      <a:pt x="31" y="51"/>
                    </a:moveTo>
                    <a:lnTo>
                      <a:pt x="41" y="48"/>
                    </a:lnTo>
                    <a:lnTo>
                      <a:pt x="41" y="45"/>
                    </a:lnTo>
                    <a:lnTo>
                      <a:pt x="41" y="33"/>
                    </a:lnTo>
                    <a:lnTo>
                      <a:pt x="56" y="18"/>
                    </a:lnTo>
                    <a:lnTo>
                      <a:pt x="51" y="9"/>
                    </a:lnTo>
                    <a:lnTo>
                      <a:pt x="46" y="6"/>
                    </a:lnTo>
                    <a:lnTo>
                      <a:pt x="41" y="6"/>
                    </a:lnTo>
                    <a:lnTo>
                      <a:pt x="41" y="0"/>
                    </a:lnTo>
                    <a:lnTo>
                      <a:pt x="31" y="0"/>
                    </a:lnTo>
                    <a:lnTo>
                      <a:pt x="16" y="0"/>
                    </a:lnTo>
                    <a:lnTo>
                      <a:pt x="16" y="6"/>
                    </a:lnTo>
                    <a:lnTo>
                      <a:pt x="10" y="6"/>
                    </a:lnTo>
                    <a:lnTo>
                      <a:pt x="5" y="9"/>
                    </a:lnTo>
                    <a:lnTo>
                      <a:pt x="0" y="18"/>
                    </a:lnTo>
                    <a:lnTo>
                      <a:pt x="16" y="33"/>
                    </a:lnTo>
                    <a:lnTo>
                      <a:pt x="16" y="45"/>
                    </a:lnTo>
                    <a:lnTo>
                      <a:pt x="16" y="48"/>
                    </a:lnTo>
                    <a:lnTo>
                      <a:pt x="31" y="51"/>
                    </a:lnTo>
                  </a:path>
                </a:pathLst>
              </a:custGeom>
              <a:solidFill>
                <a:srgbClr val="FFDE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5" name="Freeform 31"/>
              <p:cNvSpPr>
                <a:spLocks/>
              </p:cNvSpPr>
              <p:nvPr/>
            </p:nvSpPr>
            <p:spPr bwMode="auto">
              <a:xfrm>
                <a:off x="1434" y="3036"/>
                <a:ext cx="44" cy="45"/>
              </a:xfrm>
              <a:custGeom>
                <a:avLst/>
                <a:gdLst>
                  <a:gd name="T0" fmla="*/ 24 w 44"/>
                  <a:gd name="T1" fmla="*/ 44 h 45"/>
                  <a:gd name="T2" fmla="*/ 34 w 44"/>
                  <a:gd name="T3" fmla="*/ 41 h 45"/>
                  <a:gd name="T4" fmla="*/ 34 w 44"/>
                  <a:gd name="T5" fmla="*/ 38 h 45"/>
                  <a:gd name="T6" fmla="*/ 34 w 44"/>
                  <a:gd name="T7" fmla="*/ 30 h 45"/>
                  <a:gd name="T8" fmla="*/ 43 w 44"/>
                  <a:gd name="T9" fmla="*/ 15 h 45"/>
                  <a:gd name="T10" fmla="*/ 39 w 44"/>
                  <a:gd name="T11" fmla="*/ 9 h 45"/>
                  <a:gd name="T12" fmla="*/ 34 w 44"/>
                  <a:gd name="T13" fmla="*/ 6 h 45"/>
                  <a:gd name="T14" fmla="*/ 34 w 44"/>
                  <a:gd name="T15" fmla="*/ 0 h 45"/>
                  <a:gd name="T16" fmla="*/ 24 w 44"/>
                  <a:gd name="T17" fmla="*/ 0 h 45"/>
                  <a:gd name="T18" fmla="*/ 10 w 44"/>
                  <a:gd name="T19" fmla="*/ 0 h 45"/>
                  <a:gd name="T20" fmla="*/ 10 w 44"/>
                  <a:gd name="T21" fmla="*/ 6 h 45"/>
                  <a:gd name="T22" fmla="*/ 5 w 44"/>
                  <a:gd name="T23" fmla="*/ 9 h 45"/>
                  <a:gd name="T24" fmla="*/ 0 w 44"/>
                  <a:gd name="T25" fmla="*/ 15 h 45"/>
                  <a:gd name="T26" fmla="*/ 10 w 44"/>
                  <a:gd name="T27" fmla="*/ 30 h 45"/>
                  <a:gd name="T28" fmla="*/ 10 w 44"/>
                  <a:gd name="T29" fmla="*/ 38 h 45"/>
                  <a:gd name="T30" fmla="*/ 10 w 44"/>
                  <a:gd name="T31" fmla="*/ 41 h 45"/>
                  <a:gd name="T32" fmla="*/ 24 w 44"/>
                  <a:gd name="T33"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5">
                    <a:moveTo>
                      <a:pt x="24" y="44"/>
                    </a:moveTo>
                    <a:lnTo>
                      <a:pt x="34" y="41"/>
                    </a:lnTo>
                    <a:lnTo>
                      <a:pt x="34" y="38"/>
                    </a:lnTo>
                    <a:lnTo>
                      <a:pt x="34" y="30"/>
                    </a:lnTo>
                    <a:lnTo>
                      <a:pt x="43" y="15"/>
                    </a:lnTo>
                    <a:lnTo>
                      <a:pt x="39" y="9"/>
                    </a:lnTo>
                    <a:lnTo>
                      <a:pt x="34" y="6"/>
                    </a:lnTo>
                    <a:lnTo>
                      <a:pt x="34" y="0"/>
                    </a:lnTo>
                    <a:lnTo>
                      <a:pt x="24" y="0"/>
                    </a:lnTo>
                    <a:lnTo>
                      <a:pt x="10" y="0"/>
                    </a:lnTo>
                    <a:lnTo>
                      <a:pt x="10" y="6"/>
                    </a:lnTo>
                    <a:lnTo>
                      <a:pt x="5" y="9"/>
                    </a:lnTo>
                    <a:lnTo>
                      <a:pt x="0" y="15"/>
                    </a:lnTo>
                    <a:lnTo>
                      <a:pt x="10" y="30"/>
                    </a:lnTo>
                    <a:lnTo>
                      <a:pt x="10" y="38"/>
                    </a:lnTo>
                    <a:lnTo>
                      <a:pt x="10" y="41"/>
                    </a:lnTo>
                    <a:lnTo>
                      <a:pt x="24" y="44"/>
                    </a:lnTo>
                  </a:path>
                </a:pathLst>
              </a:custGeom>
              <a:solidFill>
                <a:srgbClr val="FFEC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6" name="Freeform 32"/>
              <p:cNvSpPr>
                <a:spLocks/>
              </p:cNvSpPr>
              <p:nvPr/>
            </p:nvSpPr>
            <p:spPr bwMode="auto">
              <a:xfrm>
                <a:off x="1439" y="3042"/>
                <a:ext cx="35" cy="33"/>
              </a:xfrm>
              <a:custGeom>
                <a:avLst/>
                <a:gdLst>
                  <a:gd name="T0" fmla="*/ 19 w 35"/>
                  <a:gd name="T1" fmla="*/ 32 h 33"/>
                  <a:gd name="T2" fmla="*/ 24 w 35"/>
                  <a:gd name="T3" fmla="*/ 29 h 33"/>
                  <a:gd name="T4" fmla="*/ 24 w 35"/>
                  <a:gd name="T5" fmla="*/ 20 h 33"/>
                  <a:gd name="T6" fmla="*/ 34 w 35"/>
                  <a:gd name="T7" fmla="*/ 12 h 33"/>
                  <a:gd name="T8" fmla="*/ 29 w 35"/>
                  <a:gd name="T9" fmla="*/ 6 h 33"/>
                  <a:gd name="T10" fmla="*/ 24 w 35"/>
                  <a:gd name="T11" fmla="*/ 3 h 33"/>
                  <a:gd name="T12" fmla="*/ 24 w 35"/>
                  <a:gd name="T13" fmla="*/ 0 h 33"/>
                  <a:gd name="T14" fmla="*/ 19 w 35"/>
                  <a:gd name="T15" fmla="*/ 0 h 33"/>
                  <a:gd name="T16" fmla="*/ 10 w 35"/>
                  <a:gd name="T17" fmla="*/ 0 h 33"/>
                  <a:gd name="T18" fmla="*/ 10 w 35"/>
                  <a:gd name="T19" fmla="*/ 3 h 33"/>
                  <a:gd name="T20" fmla="*/ 5 w 35"/>
                  <a:gd name="T21" fmla="*/ 6 h 33"/>
                  <a:gd name="T22" fmla="*/ 0 w 35"/>
                  <a:gd name="T23" fmla="*/ 12 h 33"/>
                  <a:gd name="T24" fmla="*/ 10 w 35"/>
                  <a:gd name="T25" fmla="*/ 20 h 33"/>
                  <a:gd name="T26" fmla="*/ 10 w 35"/>
                  <a:gd name="T27" fmla="*/ 29 h 33"/>
                  <a:gd name="T28" fmla="*/ 19 w 35"/>
                  <a:gd name="T29"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3">
                    <a:moveTo>
                      <a:pt x="19" y="32"/>
                    </a:moveTo>
                    <a:lnTo>
                      <a:pt x="24" y="29"/>
                    </a:lnTo>
                    <a:lnTo>
                      <a:pt x="24" y="20"/>
                    </a:lnTo>
                    <a:lnTo>
                      <a:pt x="34" y="12"/>
                    </a:lnTo>
                    <a:lnTo>
                      <a:pt x="29" y="6"/>
                    </a:lnTo>
                    <a:lnTo>
                      <a:pt x="24" y="3"/>
                    </a:lnTo>
                    <a:lnTo>
                      <a:pt x="24" y="0"/>
                    </a:lnTo>
                    <a:lnTo>
                      <a:pt x="19" y="0"/>
                    </a:lnTo>
                    <a:lnTo>
                      <a:pt x="10" y="0"/>
                    </a:lnTo>
                    <a:lnTo>
                      <a:pt x="10" y="3"/>
                    </a:lnTo>
                    <a:lnTo>
                      <a:pt x="5" y="6"/>
                    </a:lnTo>
                    <a:lnTo>
                      <a:pt x="0" y="12"/>
                    </a:lnTo>
                    <a:lnTo>
                      <a:pt x="10" y="20"/>
                    </a:lnTo>
                    <a:lnTo>
                      <a:pt x="10" y="29"/>
                    </a:lnTo>
                    <a:lnTo>
                      <a:pt x="19" y="32"/>
                    </a:lnTo>
                  </a:path>
                </a:pathLst>
              </a:custGeom>
              <a:solidFill>
                <a:srgbClr val="FFF7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7" name="Freeform 33"/>
              <p:cNvSpPr>
                <a:spLocks/>
              </p:cNvSpPr>
              <p:nvPr/>
            </p:nvSpPr>
            <p:spPr bwMode="auto">
              <a:xfrm>
                <a:off x="1439" y="3042"/>
                <a:ext cx="23" cy="26"/>
              </a:xfrm>
              <a:custGeom>
                <a:avLst/>
                <a:gdLst>
                  <a:gd name="T0" fmla="*/ 14 w 23"/>
                  <a:gd name="T1" fmla="*/ 25 h 26"/>
                  <a:gd name="T2" fmla="*/ 17 w 23"/>
                  <a:gd name="T3" fmla="*/ 23 h 26"/>
                  <a:gd name="T4" fmla="*/ 17 w 23"/>
                  <a:gd name="T5" fmla="*/ 17 h 26"/>
                  <a:gd name="T6" fmla="*/ 22 w 23"/>
                  <a:gd name="T7" fmla="*/ 9 h 26"/>
                  <a:gd name="T8" fmla="*/ 17 w 23"/>
                  <a:gd name="T9" fmla="*/ 6 h 26"/>
                  <a:gd name="T10" fmla="*/ 17 w 23"/>
                  <a:gd name="T11" fmla="*/ 3 h 26"/>
                  <a:gd name="T12" fmla="*/ 17 w 23"/>
                  <a:gd name="T13" fmla="*/ 0 h 26"/>
                  <a:gd name="T14" fmla="*/ 14 w 23"/>
                  <a:gd name="T15" fmla="*/ 0 h 26"/>
                  <a:gd name="T16" fmla="*/ 5 w 23"/>
                  <a:gd name="T17" fmla="*/ 0 h 26"/>
                  <a:gd name="T18" fmla="*/ 5 w 23"/>
                  <a:gd name="T19" fmla="*/ 3 h 26"/>
                  <a:gd name="T20" fmla="*/ 5 w 23"/>
                  <a:gd name="T21" fmla="*/ 6 h 26"/>
                  <a:gd name="T22" fmla="*/ 0 w 23"/>
                  <a:gd name="T23" fmla="*/ 9 h 26"/>
                  <a:gd name="T24" fmla="*/ 5 w 23"/>
                  <a:gd name="T25" fmla="*/ 17 h 26"/>
                  <a:gd name="T26" fmla="*/ 5 w 23"/>
                  <a:gd name="T27" fmla="*/ 23 h 26"/>
                  <a:gd name="T28" fmla="*/ 14 w 23"/>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6">
                    <a:moveTo>
                      <a:pt x="14" y="25"/>
                    </a:moveTo>
                    <a:lnTo>
                      <a:pt x="17" y="23"/>
                    </a:lnTo>
                    <a:lnTo>
                      <a:pt x="17" y="17"/>
                    </a:lnTo>
                    <a:lnTo>
                      <a:pt x="22" y="9"/>
                    </a:lnTo>
                    <a:lnTo>
                      <a:pt x="17" y="6"/>
                    </a:lnTo>
                    <a:lnTo>
                      <a:pt x="17" y="3"/>
                    </a:lnTo>
                    <a:lnTo>
                      <a:pt x="17" y="0"/>
                    </a:lnTo>
                    <a:lnTo>
                      <a:pt x="14" y="0"/>
                    </a:lnTo>
                    <a:lnTo>
                      <a:pt x="5" y="0"/>
                    </a:lnTo>
                    <a:lnTo>
                      <a:pt x="5" y="3"/>
                    </a:lnTo>
                    <a:lnTo>
                      <a:pt x="5" y="6"/>
                    </a:lnTo>
                    <a:lnTo>
                      <a:pt x="0" y="9"/>
                    </a:lnTo>
                    <a:lnTo>
                      <a:pt x="5" y="17"/>
                    </a:lnTo>
                    <a:lnTo>
                      <a:pt x="5" y="23"/>
                    </a:lnTo>
                    <a:lnTo>
                      <a:pt x="14" y="25"/>
                    </a:lnTo>
                  </a:path>
                </a:pathLst>
              </a:custGeom>
              <a:solidFill>
                <a:srgbClr val="FFFD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8" name="Freeform 34"/>
              <p:cNvSpPr>
                <a:spLocks/>
              </p:cNvSpPr>
              <p:nvPr/>
            </p:nvSpPr>
            <p:spPr bwMode="auto">
              <a:xfrm>
                <a:off x="1439" y="3042"/>
                <a:ext cx="23" cy="26"/>
              </a:xfrm>
              <a:custGeom>
                <a:avLst/>
                <a:gdLst>
                  <a:gd name="T0" fmla="*/ 14 w 23"/>
                  <a:gd name="T1" fmla="*/ 25 h 26"/>
                  <a:gd name="T2" fmla="*/ 17 w 23"/>
                  <a:gd name="T3" fmla="*/ 23 h 26"/>
                  <a:gd name="T4" fmla="*/ 17 w 23"/>
                  <a:gd name="T5" fmla="*/ 17 h 26"/>
                  <a:gd name="T6" fmla="*/ 22 w 23"/>
                  <a:gd name="T7" fmla="*/ 9 h 26"/>
                  <a:gd name="T8" fmla="*/ 17 w 23"/>
                  <a:gd name="T9" fmla="*/ 6 h 26"/>
                  <a:gd name="T10" fmla="*/ 17 w 23"/>
                  <a:gd name="T11" fmla="*/ 3 h 26"/>
                  <a:gd name="T12" fmla="*/ 17 w 23"/>
                  <a:gd name="T13" fmla="*/ 0 h 26"/>
                  <a:gd name="T14" fmla="*/ 14 w 23"/>
                  <a:gd name="T15" fmla="*/ 0 h 26"/>
                  <a:gd name="T16" fmla="*/ 5 w 23"/>
                  <a:gd name="T17" fmla="*/ 0 h 26"/>
                  <a:gd name="T18" fmla="*/ 5 w 23"/>
                  <a:gd name="T19" fmla="*/ 3 h 26"/>
                  <a:gd name="T20" fmla="*/ 5 w 23"/>
                  <a:gd name="T21" fmla="*/ 6 h 26"/>
                  <a:gd name="T22" fmla="*/ 0 w 23"/>
                  <a:gd name="T23" fmla="*/ 9 h 26"/>
                  <a:gd name="T24" fmla="*/ 5 w 23"/>
                  <a:gd name="T25" fmla="*/ 17 h 26"/>
                  <a:gd name="T26" fmla="*/ 5 w 23"/>
                  <a:gd name="T27" fmla="*/ 23 h 26"/>
                  <a:gd name="T28" fmla="*/ 14 w 23"/>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6">
                    <a:moveTo>
                      <a:pt x="14" y="25"/>
                    </a:moveTo>
                    <a:lnTo>
                      <a:pt x="17" y="23"/>
                    </a:lnTo>
                    <a:lnTo>
                      <a:pt x="17" y="17"/>
                    </a:lnTo>
                    <a:lnTo>
                      <a:pt x="22" y="9"/>
                    </a:lnTo>
                    <a:lnTo>
                      <a:pt x="17" y="6"/>
                    </a:lnTo>
                    <a:lnTo>
                      <a:pt x="17" y="3"/>
                    </a:lnTo>
                    <a:lnTo>
                      <a:pt x="17" y="0"/>
                    </a:lnTo>
                    <a:lnTo>
                      <a:pt x="14" y="0"/>
                    </a:lnTo>
                    <a:lnTo>
                      <a:pt x="5" y="0"/>
                    </a:lnTo>
                    <a:lnTo>
                      <a:pt x="5" y="3"/>
                    </a:lnTo>
                    <a:lnTo>
                      <a:pt x="5" y="6"/>
                    </a:lnTo>
                    <a:lnTo>
                      <a:pt x="0" y="9"/>
                    </a:lnTo>
                    <a:lnTo>
                      <a:pt x="5" y="17"/>
                    </a:lnTo>
                    <a:lnTo>
                      <a:pt x="5" y="23"/>
                    </a:lnTo>
                    <a:lnTo>
                      <a:pt x="14" y="25"/>
                    </a:lnTo>
                  </a:path>
                </a:pathLst>
              </a:custGeom>
              <a:solidFill>
                <a:srgbClr val="FFFFFF"/>
              </a:solidFill>
              <a:ln>
                <a:noFill/>
              </a:ln>
              <a:effectLst/>
              <a:extLst>
                <a:ext uri="{91240B29-F687-4F45-9708-019B960494DF}">
                  <a14:hiddenLine xmlns:a14="http://schemas.microsoft.com/office/drawing/2010/main" w="1016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9" name="Freeform 35"/>
              <p:cNvSpPr>
                <a:spLocks/>
              </p:cNvSpPr>
              <p:nvPr/>
            </p:nvSpPr>
            <p:spPr bwMode="auto">
              <a:xfrm>
                <a:off x="1417" y="3010"/>
                <a:ext cx="130" cy="255"/>
              </a:xfrm>
              <a:custGeom>
                <a:avLst/>
                <a:gdLst>
                  <a:gd name="T0" fmla="*/ 67 w 130"/>
                  <a:gd name="T1" fmla="*/ 127 h 255"/>
                  <a:gd name="T2" fmla="*/ 79 w 130"/>
                  <a:gd name="T3" fmla="*/ 124 h 255"/>
                  <a:gd name="T4" fmla="*/ 90 w 130"/>
                  <a:gd name="T5" fmla="*/ 117 h 255"/>
                  <a:gd name="T6" fmla="*/ 112 w 130"/>
                  <a:gd name="T7" fmla="*/ 85 h 255"/>
                  <a:gd name="T8" fmla="*/ 129 w 130"/>
                  <a:gd name="T9" fmla="*/ 49 h 255"/>
                  <a:gd name="T10" fmla="*/ 123 w 130"/>
                  <a:gd name="T11" fmla="*/ 23 h 255"/>
                  <a:gd name="T12" fmla="*/ 117 w 130"/>
                  <a:gd name="T13" fmla="*/ 13 h 255"/>
                  <a:gd name="T14" fmla="*/ 107 w 130"/>
                  <a:gd name="T15" fmla="*/ 7 h 255"/>
                  <a:gd name="T16" fmla="*/ 84 w 130"/>
                  <a:gd name="T17" fmla="*/ 0 h 255"/>
                  <a:gd name="T18" fmla="*/ 67 w 130"/>
                  <a:gd name="T19" fmla="*/ 0 h 255"/>
                  <a:gd name="T20" fmla="*/ 45 w 130"/>
                  <a:gd name="T21" fmla="*/ 0 h 255"/>
                  <a:gd name="T22" fmla="*/ 22 w 130"/>
                  <a:gd name="T23" fmla="*/ 7 h 255"/>
                  <a:gd name="T24" fmla="*/ 12 w 130"/>
                  <a:gd name="T25" fmla="*/ 13 h 255"/>
                  <a:gd name="T26" fmla="*/ 6 w 130"/>
                  <a:gd name="T27" fmla="*/ 23 h 255"/>
                  <a:gd name="T28" fmla="*/ 0 w 130"/>
                  <a:gd name="T29" fmla="*/ 49 h 255"/>
                  <a:gd name="T30" fmla="*/ 17 w 130"/>
                  <a:gd name="T31" fmla="*/ 85 h 255"/>
                  <a:gd name="T32" fmla="*/ 40 w 130"/>
                  <a:gd name="T33" fmla="*/ 117 h 255"/>
                  <a:gd name="T34" fmla="*/ 50 w 130"/>
                  <a:gd name="T35" fmla="*/ 124 h 255"/>
                  <a:gd name="T36" fmla="*/ 67 w 130"/>
                  <a:gd name="T37" fmla="*/ 127 h 255"/>
                  <a:gd name="T38" fmla="*/ 50 w 130"/>
                  <a:gd name="T39" fmla="*/ 130 h 255"/>
                  <a:gd name="T40" fmla="*/ 40 w 130"/>
                  <a:gd name="T41" fmla="*/ 137 h 255"/>
                  <a:gd name="T42" fmla="*/ 17 w 130"/>
                  <a:gd name="T43" fmla="*/ 169 h 255"/>
                  <a:gd name="T44" fmla="*/ 0 w 130"/>
                  <a:gd name="T45" fmla="*/ 205 h 255"/>
                  <a:gd name="T46" fmla="*/ 6 w 130"/>
                  <a:gd name="T47" fmla="*/ 234 h 255"/>
                  <a:gd name="T48" fmla="*/ 12 w 130"/>
                  <a:gd name="T49" fmla="*/ 241 h 255"/>
                  <a:gd name="T50" fmla="*/ 22 w 130"/>
                  <a:gd name="T51" fmla="*/ 247 h 255"/>
                  <a:gd name="T52" fmla="*/ 45 w 130"/>
                  <a:gd name="T53" fmla="*/ 254 h 255"/>
                  <a:gd name="T54" fmla="*/ 67 w 130"/>
                  <a:gd name="T55" fmla="*/ 254 h 255"/>
                  <a:gd name="T56" fmla="*/ 84 w 130"/>
                  <a:gd name="T57" fmla="*/ 254 h 255"/>
                  <a:gd name="T58" fmla="*/ 107 w 130"/>
                  <a:gd name="T59" fmla="*/ 247 h 255"/>
                  <a:gd name="T60" fmla="*/ 117 w 130"/>
                  <a:gd name="T61" fmla="*/ 241 h 255"/>
                  <a:gd name="T62" fmla="*/ 123 w 130"/>
                  <a:gd name="T63" fmla="*/ 234 h 255"/>
                  <a:gd name="T64" fmla="*/ 129 w 130"/>
                  <a:gd name="T65" fmla="*/ 205 h 255"/>
                  <a:gd name="T66" fmla="*/ 112 w 130"/>
                  <a:gd name="T67" fmla="*/ 169 h 255"/>
                  <a:gd name="T68" fmla="*/ 90 w 130"/>
                  <a:gd name="T69" fmla="*/ 137 h 255"/>
                  <a:gd name="T70" fmla="*/ 79 w 130"/>
                  <a:gd name="T71" fmla="*/ 130 h 255"/>
                  <a:gd name="T72" fmla="*/ 67 w 130"/>
                  <a:gd name="T73"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255">
                    <a:moveTo>
                      <a:pt x="67" y="127"/>
                    </a:moveTo>
                    <a:lnTo>
                      <a:pt x="79" y="124"/>
                    </a:lnTo>
                    <a:lnTo>
                      <a:pt x="90" y="117"/>
                    </a:lnTo>
                    <a:lnTo>
                      <a:pt x="112" y="85"/>
                    </a:lnTo>
                    <a:lnTo>
                      <a:pt x="129" y="49"/>
                    </a:lnTo>
                    <a:lnTo>
                      <a:pt x="123" y="23"/>
                    </a:lnTo>
                    <a:lnTo>
                      <a:pt x="117" y="13"/>
                    </a:lnTo>
                    <a:lnTo>
                      <a:pt x="107" y="7"/>
                    </a:lnTo>
                    <a:lnTo>
                      <a:pt x="84" y="0"/>
                    </a:lnTo>
                    <a:lnTo>
                      <a:pt x="67" y="0"/>
                    </a:lnTo>
                    <a:lnTo>
                      <a:pt x="45" y="0"/>
                    </a:lnTo>
                    <a:lnTo>
                      <a:pt x="22" y="7"/>
                    </a:lnTo>
                    <a:lnTo>
                      <a:pt x="12" y="13"/>
                    </a:lnTo>
                    <a:lnTo>
                      <a:pt x="6" y="23"/>
                    </a:lnTo>
                    <a:lnTo>
                      <a:pt x="0" y="49"/>
                    </a:lnTo>
                    <a:lnTo>
                      <a:pt x="17" y="85"/>
                    </a:lnTo>
                    <a:lnTo>
                      <a:pt x="40" y="117"/>
                    </a:lnTo>
                    <a:lnTo>
                      <a:pt x="50" y="124"/>
                    </a:lnTo>
                    <a:lnTo>
                      <a:pt x="67" y="127"/>
                    </a:lnTo>
                    <a:lnTo>
                      <a:pt x="50" y="130"/>
                    </a:lnTo>
                    <a:lnTo>
                      <a:pt x="40" y="137"/>
                    </a:lnTo>
                    <a:lnTo>
                      <a:pt x="17" y="169"/>
                    </a:lnTo>
                    <a:lnTo>
                      <a:pt x="0" y="205"/>
                    </a:lnTo>
                    <a:lnTo>
                      <a:pt x="6" y="234"/>
                    </a:lnTo>
                    <a:lnTo>
                      <a:pt x="12" y="241"/>
                    </a:lnTo>
                    <a:lnTo>
                      <a:pt x="22" y="247"/>
                    </a:lnTo>
                    <a:lnTo>
                      <a:pt x="45" y="254"/>
                    </a:lnTo>
                    <a:lnTo>
                      <a:pt x="67" y="254"/>
                    </a:lnTo>
                    <a:lnTo>
                      <a:pt x="84" y="254"/>
                    </a:lnTo>
                    <a:lnTo>
                      <a:pt x="107" y="247"/>
                    </a:lnTo>
                    <a:lnTo>
                      <a:pt x="117" y="241"/>
                    </a:lnTo>
                    <a:lnTo>
                      <a:pt x="123" y="234"/>
                    </a:lnTo>
                    <a:lnTo>
                      <a:pt x="129" y="205"/>
                    </a:lnTo>
                    <a:lnTo>
                      <a:pt x="112" y="169"/>
                    </a:lnTo>
                    <a:lnTo>
                      <a:pt x="90" y="137"/>
                    </a:lnTo>
                    <a:lnTo>
                      <a:pt x="79" y="130"/>
                    </a:lnTo>
                    <a:lnTo>
                      <a:pt x="67" y="127"/>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140" name="Group 36"/>
            <p:cNvGrpSpPr>
              <a:grpSpLocks/>
            </p:cNvGrpSpPr>
            <p:nvPr/>
          </p:nvGrpSpPr>
          <p:grpSpPr bwMode="auto">
            <a:xfrm>
              <a:off x="926" y="3087"/>
              <a:ext cx="463" cy="80"/>
              <a:chOff x="926" y="3087"/>
              <a:chExt cx="463" cy="80"/>
            </a:xfrm>
          </p:grpSpPr>
          <p:sp>
            <p:nvSpPr>
              <p:cNvPr id="175141" name="Freeform 37"/>
              <p:cNvSpPr>
                <a:spLocks/>
              </p:cNvSpPr>
              <p:nvPr/>
            </p:nvSpPr>
            <p:spPr bwMode="auto">
              <a:xfrm>
                <a:off x="926" y="3087"/>
                <a:ext cx="457" cy="76"/>
              </a:xfrm>
              <a:custGeom>
                <a:avLst/>
                <a:gdLst>
                  <a:gd name="T0" fmla="*/ 228 w 457"/>
                  <a:gd name="T1" fmla="*/ 38 h 76"/>
                  <a:gd name="T2" fmla="*/ 222 w 457"/>
                  <a:gd name="T3" fmla="*/ 31 h 76"/>
                  <a:gd name="T4" fmla="*/ 206 w 457"/>
                  <a:gd name="T5" fmla="*/ 22 h 76"/>
                  <a:gd name="T6" fmla="*/ 150 w 457"/>
                  <a:gd name="T7" fmla="*/ 10 h 76"/>
                  <a:gd name="T8" fmla="*/ 84 w 457"/>
                  <a:gd name="T9" fmla="*/ 0 h 76"/>
                  <a:gd name="T10" fmla="*/ 34 w 457"/>
                  <a:gd name="T11" fmla="*/ 3 h 76"/>
                  <a:gd name="T12" fmla="*/ 17 w 457"/>
                  <a:gd name="T13" fmla="*/ 6 h 76"/>
                  <a:gd name="T14" fmla="*/ 6 w 457"/>
                  <a:gd name="T15" fmla="*/ 16 h 76"/>
                  <a:gd name="T16" fmla="*/ 0 w 457"/>
                  <a:gd name="T17" fmla="*/ 25 h 76"/>
                  <a:gd name="T18" fmla="*/ 0 w 457"/>
                  <a:gd name="T19" fmla="*/ 38 h 76"/>
                  <a:gd name="T20" fmla="*/ 0 w 457"/>
                  <a:gd name="T21" fmla="*/ 50 h 76"/>
                  <a:gd name="T22" fmla="*/ 6 w 457"/>
                  <a:gd name="T23" fmla="*/ 59 h 76"/>
                  <a:gd name="T24" fmla="*/ 17 w 457"/>
                  <a:gd name="T25" fmla="*/ 69 h 76"/>
                  <a:gd name="T26" fmla="*/ 34 w 457"/>
                  <a:gd name="T27" fmla="*/ 72 h 76"/>
                  <a:gd name="T28" fmla="*/ 84 w 457"/>
                  <a:gd name="T29" fmla="*/ 75 h 76"/>
                  <a:gd name="T30" fmla="*/ 150 w 457"/>
                  <a:gd name="T31" fmla="*/ 66 h 76"/>
                  <a:gd name="T32" fmla="*/ 206 w 457"/>
                  <a:gd name="T33" fmla="*/ 53 h 76"/>
                  <a:gd name="T34" fmla="*/ 222 w 457"/>
                  <a:gd name="T35" fmla="*/ 44 h 76"/>
                  <a:gd name="T36" fmla="*/ 228 w 457"/>
                  <a:gd name="T37" fmla="*/ 38 h 76"/>
                  <a:gd name="T38" fmla="*/ 228 w 457"/>
                  <a:gd name="T39" fmla="*/ 44 h 76"/>
                  <a:gd name="T40" fmla="*/ 245 w 457"/>
                  <a:gd name="T41" fmla="*/ 53 h 76"/>
                  <a:gd name="T42" fmla="*/ 300 w 457"/>
                  <a:gd name="T43" fmla="*/ 66 h 76"/>
                  <a:gd name="T44" fmla="*/ 367 w 457"/>
                  <a:gd name="T45" fmla="*/ 75 h 76"/>
                  <a:gd name="T46" fmla="*/ 417 w 457"/>
                  <a:gd name="T47" fmla="*/ 72 h 76"/>
                  <a:gd name="T48" fmla="*/ 434 w 457"/>
                  <a:gd name="T49" fmla="*/ 69 h 76"/>
                  <a:gd name="T50" fmla="*/ 445 w 457"/>
                  <a:gd name="T51" fmla="*/ 59 h 76"/>
                  <a:gd name="T52" fmla="*/ 450 w 457"/>
                  <a:gd name="T53" fmla="*/ 50 h 76"/>
                  <a:gd name="T54" fmla="*/ 456 w 457"/>
                  <a:gd name="T55" fmla="*/ 38 h 76"/>
                  <a:gd name="T56" fmla="*/ 450 w 457"/>
                  <a:gd name="T57" fmla="*/ 25 h 76"/>
                  <a:gd name="T58" fmla="*/ 445 w 457"/>
                  <a:gd name="T59" fmla="*/ 16 h 76"/>
                  <a:gd name="T60" fmla="*/ 434 w 457"/>
                  <a:gd name="T61" fmla="*/ 6 h 76"/>
                  <a:gd name="T62" fmla="*/ 417 w 457"/>
                  <a:gd name="T63" fmla="*/ 3 h 76"/>
                  <a:gd name="T64" fmla="*/ 367 w 457"/>
                  <a:gd name="T65" fmla="*/ 0 h 76"/>
                  <a:gd name="T66" fmla="*/ 300 w 457"/>
                  <a:gd name="T67" fmla="*/ 10 h 76"/>
                  <a:gd name="T68" fmla="*/ 245 w 457"/>
                  <a:gd name="T69" fmla="*/ 22 h 76"/>
                  <a:gd name="T70" fmla="*/ 228 w 457"/>
                  <a:gd name="T71" fmla="*/ 31 h 76"/>
                  <a:gd name="T72" fmla="*/ 228 w 457"/>
                  <a:gd name="T73"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76">
                    <a:moveTo>
                      <a:pt x="228" y="38"/>
                    </a:moveTo>
                    <a:lnTo>
                      <a:pt x="222" y="31"/>
                    </a:lnTo>
                    <a:lnTo>
                      <a:pt x="206" y="22"/>
                    </a:lnTo>
                    <a:lnTo>
                      <a:pt x="150" y="10"/>
                    </a:lnTo>
                    <a:lnTo>
                      <a:pt x="84" y="0"/>
                    </a:lnTo>
                    <a:lnTo>
                      <a:pt x="34" y="3"/>
                    </a:lnTo>
                    <a:lnTo>
                      <a:pt x="17" y="6"/>
                    </a:lnTo>
                    <a:lnTo>
                      <a:pt x="6" y="16"/>
                    </a:lnTo>
                    <a:lnTo>
                      <a:pt x="0" y="25"/>
                    </a:lnTo>
                    <a:lnTo>
                      <a:pt x="0" y="38"/>
                    </a:lnTo>
                    <a:lnTo>
                      <a:pt x="0" y="50"/>
                    </a:lnTo>
                    <a:lnTo>
                      <a:pt x="6" y="59"/>
                    </a:lnTo>
                    <a:lnTo>
                      <a:pt x="17" y="69"/>
                    </a:lnTo>
                    <a:lnTo>
                      <a:pt x="34" y="72"/>
                    </a:lnTo>
                    <a:lnTo>
                      <a:pt x="84" y="75"/>
                    </a:lnTo>
                    <a:lnTo>
                      <a:pt x="150" y="66"/>
                    </a:lnTo>
                    <a:lnTo>
                      <a:pt x="206" y="53"/>
                    </a:lnTo>
                    <a:lnTo>
                      <a:pt x="222" y="44"/>
                    </a:lnTo>
                    <a:lnTo>
                      <a:pt x="228" y="38"/>
                    </a:lnTo>
                    <a:lnTo>
                      <a:pt x="228" y="44"/>
                    </a:lnTo>
                    <a:lnTo>
                      <a:pt x="245" y="53"/>
                    </a:lnTo>
                    <a:lnTo>
                      <a:pt x="300" y="66"/>
                    </a:lnTo>
                    <a:lnTo>
                      <a:pt x="367" y="75"/>
                    </a:lnTo>
                    <a:lnTo>
                      <a:pt x="417" y="72"/>
                    </a:lnTo>
                    <a:lnTo>
                      <a:pt x="434" y="69"/>
                    </a:lnTo>
                    <a:lnTo>
                      <a:pt x="445" y="59"/>
                    </a:lnTo>
                    <a:lnTo>
                      <a:pt x="450" y="50"/>
                    </a:lnTo>
                    <a:lnTo>
                      <a:pt x="456" y="38"/>
                    </a:lnTo>
                    <a:lnTo>
                      <a:pt x="450" y="25"/>
                    </a:lnTo>
                    <a:lnTo>
                      <a:pt x="445" y="16"/>
                    </a:lnTo>
                    <a:lnTo>
                      <a:pt x="434" y="6"/>
                    </a:lnTo>
                    <a:lnTo>
                      <a:pt x="417" y="3"/>
                    </a:lnTo>
                    <a:lnTo>
                      <a:pt x="367" y="0"/>
                    </a:lnTo>
                    <a:lnTo>
                      <a:pt x="300" y="10"/>
                    </a:lnTo>
                    <a:lnTo>
                      <a:pt x="245" y="22"/>
                    </a:lnTo>
                    <a:lnTo>
                      <a:pt x="228" y="31"/>
                    </a:lnTo>
                    <a:lnTo>
                      <a:pt x="228" y="3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42" name="Freeform 38"/>
              <p:cNvSpPr>
                <a:spLocks/>
              </p:cNvSpPr>
              <p:nvPr/>
            </p:nvSpPr>
            <p:spPr bwMode="auto">
              <a:xfrm>
                <a:off x="926" y="3087"/>
                <a:ext cx="225" cy="76"/>
              </a:xfrm>
              <a:custGeom>
                <a:avLst/>
                <a:gdLst>
                  <a:gd name="T0" fmla="*/ 224 w 225"/>
                  <a:gd name="T1" fmla="*/ 38 h 76"/>
                  <a:gd name="T2" fmla="*/ 218 w 225"/>
                  <a:gd name="T3" fmla="*/ 31 h 76"/>
                  <a:gd name="T4" fmla="*/ 202 w 225"/>
                  <a:gd name="T5" fmla="*/ 22 h 76"/>
                  <a:gd name="T6" fmla="*/ 147 w 225"/>
                  <a:gd name="T7" fmla="*/ 10 h 76"/>
                  <a:gd name="T8" fmla="*/ 82 w 225"/>
                  <a:gd name="T9" fmla="*/ 0 h 76"/>
                  <a:gd name="T10" fmla="*/ 33 w 225"/>
                  <a:gd name="T11" fmla="*/ 3 h 76"/>
                  <a:gd name="T12" fmla="*/ 17 w 225"/>
                  <a:gd name="T13" fmla="*/ 6 h 76"/>
                  <a:gd name="T14" fmla="*/ 6 w 225"/>
                  <a:gd name="T15" fmla="*/ 16 h 76"/>
                  <a:gd name="T16" fmla="*/ 0 w 225"/>
                  <a:gd name="T17" fmla="*/ 25 h 76"/>
                  <a:gd name="T18" fmla="*/ 0 w 225"/>
                  <a:gd name="T19" fmla="*/ 38 h 76"/>
                  <a:gd name="T20" fmla="*/ 0 w 225"/>
                  <a:gd name="T21" fmla="*/ 50 h 76"/>
                  <a:gd name="T22" fmla="*/ 6 w 225"/>
                  <a:gd name="T23" fmla="*/ 59 h 76"/>
                  <a:gd name="T24" fmla="*/ 17 w 225"/>
                  <a:gd name="T25" fmla="*/ 69 h 76"/>
                  <a:gd name="T26" fmla="*/ 33 w 225"/>
                  <a:gd name="T27" fmla="*/ 72 h 76"/>
                  <a:gd name="T28" fmla="*/ 82 w 225"/>
                  <a:gd name="T29" fmla="*/ 75 h 76"/>
                  <a:gd name="T30" fmla="*/ 147 w 225"/>
                  <a:gd name="T31" fmla="*/ 66 h 76"/>
                  <a:gd name="T32" fmla="*/ 202 w 225"/>
                  <a:gd name="T33" fmla="*/ 53 h 76"/>
                  <a:gd name="T34" fmla="*/ 218 w 225"/>
                  <a:gd name="T35" fmla="*/ 44 h 76"/>
                  <a:gd name="T36" fmla="*/ 224 w 225"/>
                  <a:gd name="T37"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76">
                    <a:moveTo>
                      <a:pt x="224" y="38"/>
                    </a:moveTo>
                    <a:lnTo>
                      <a:pt x="218" y="31"/>
                    </a:lnTo>
                    <a:lnTo>
                      <a:pt x="202" y="22"/>
                    </a:lnTo>
                    <a:lnTo>
                      <a:pt x="147" y="10"/>
                    </a:lnTo>
                    <a:lnTo>
                      <a:pt x="82" y="0"/>
                    </a:lnTo>
                    <a:lnTo>
                      <a:pt x="33" y="3"/>
                    </a:lnTo>
                    <a:lnTo>
                      <a:pt x="17" y="6"/>
                    </a:lnTo>
                    <a:lnTo>
                      <a:pt x="6" y="16"/>
                    </a:lnTo>
                    <a:lnTo>
                      <a:pt x="0" y="25"/>
                    </a:lnTo>
                    <a:lnTo>
                      <a:pt x="0" y="38"/>
                    </a:lnTo>
                    <a:lnTo>
                      <a:pt x="0" y="50"/>
                    </a:lnTo>
                    <a:lnTo>
                      <a:pt x="6" y="59"/>
                    </a:lnTo>
                    <a:lnTo>
                      <a:pt x="17" y="69"/>
                    </a:lnTo>
                    <a:lnTo>
                      <a:pt x="33" y="72"/>
                    </a:lnTo>
                    <a:lnTo>
                      <a:pt x="82" y="75"/>
                    </a:lnTo>
                    <a:lnTo>
                      <a:pt x="147" y="66"/>
                    </a:lnTo>
                    <a:lnTo>
                      <a:pt x="202" y="53"/>
                    </a:lnTo>
                    <a:lnTo>
                      <a:pt x="218" y="44"/>
                    </a:lnTo>
                    <a:lnTo>
                      <a:pt x="224" y="38"/>
                    </a:lnTo>
                  </a:path>
                </a:pathLst>
              </a:custGeom>
              <a:solidFill>
                <a:srgbClr val="FF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43" name="Freeform 39"/>
              <p:cNvSpPr>
                <a:spLocks/>
              </p:cNvSpPr>
              <p:nvPr/>
            </p:nvSpPr>
            <p:spPr bwMode="auto">
              <a:xfrm>
                <a:off x="932" y="3090"/>
                <a:ext cx="214" cy="70"/>
              </a:xfrm>
              <a:custGeom>
                <a:avLst/>
                <a:gdLst>
                  <a:gd name="T0" fmla="*/ 213 w 214"/>
                  <a:gd name="T1" fmla="*/ 35 h 70"/>
                  <a:gd name="T2" fmla="*/ 208 w 214"/>
                  <a:gd name="T3" fmla="*/ 28 h 70"/>
                  <a:gd name="T4" fmla="*/ 191 w 214"/>
                  <a:gd name="T5" fmla="*/ 19 h 70"/>
                  <a:gd name="T6" fmla="*/ 142 w 214"/>
                  <a:gd name="T7" fmla="*/ 9 h 70"/>
                  <a:gd name="T8" fmla="*/ 77 w 214"/>
                  <a:gd name="T9" fmla="*/ 0 h 70"/>
                  <a:gd name="T10" fmla="*/ 33 w 214"/>
                  <a:gd name="T11" fmla="*/ 3 h 70"/>
                  <a:gd name="T12" fmla="*/ 16 w 214"/>
                  <a:gd name="T13" fmla="*/ 6 h 70"/>
                  <a:gd name="T14" fmla="*/ 6 w 214"/>
                  <a:gd name="T15" fmla="*/ 16 h 70"/>
                  <a:gd name="T16" fmla="*/ 0 w 214"/>
                  <a:gd name="T17" fmla="*/ 22 h 70"/>
                  <a:gd name="T18" fmla="*/ 0 w 214"/>
                  <a:gd name="T19" fmla="*/ 35 h 70"/>
                  <a:gd name="T20" fmla="*/ 0 w 214"/>
                  <a:gd name="T21" fmla="*/ 47 h 70"/>
                  <a:gd name="T22" fmla="*/ 6 w 214"/>
                  <a:gd name="T23" fmla="*/ 53 h 70"/>
                  <a:gd name="T24" fmla="*/ 16 w 214"/>
                  <a:gd name="T25" fmla="*/ 63 h 70"/>
                  <a:gd name="T26" fmla="*/ 33 w 214"/>
                  <a:gd name="T27" fmla="*/ 66 h 70"/>
                  <a:gd name="T28" fmla="*/ 77 w 214"/>
                  <a:gd name="T29" fmla="*/ 69 h 70"/>
                  <a:gd name="T30" fmla="*/ 142 w 214"/>
                  <a:gd name="T31" fmla="*/ 60 h 70"/>
                  <a:gd name="T32" fmla="*/ 191 w 214"/>
                  <a:gd name="T33" fmla="*/ 50 h 70"/>
                  <a:gd name="T34" fmla="*/ 208 w 214"/>
                  <a:gd name="T35" fmla="*/ 41 h 70"/>
                  <a:gd name="T36" fmla="*/ 213 w 214"/>
                  <a:gd name="T37"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70">
                    <a:moveTo>
                      <a:pt x="213" y="35"/>
                    </a:moveTo>
                    <a:lnTo>
                      <a:pt x="208" y="28"/>
                    </a:lnTo>
                    <a:lnTo>
                      <a:pt x="191" y="19"/>
                    </a:lnTo>
                    <a:lnTo>
                      <a:pt x="142" y="9"/>
                    </a:lnTo>
                    <a:lnTo>
                      <a:pt x="77" y="0"/>
                    </a:lnTo>
                    <a:lnTo>
                      <a:pt x="33" y="3"/>
                    </a:lnTo>
                    <a:lnTo>
                      <a:pt x="16" y="6"/>
                    </a:lnTo>
                    <a:lnTo>
                      <a:pt x="6" y="16"/>
                    </a:lnTo>
                    <a:lnTo>
                      <a:pt x="0" y="22"/>
                    </a:lnTo>
                    <a:lnTo>
                      <a:pt x="0" y="35"/>
                    </a:lnTo>
                    <a:lnTo>
                      <a:pt x="0" y="47"/>
                    </a:lnTo>
                    <a:lnTo>
                      <a:pt x="6" y="53"/>
                    </a:lnTo>
                    <a:lnTo>
                      <a:pt x="16" y="63"/>
                    </a:lnTo>
                    <a:lnTo>
                      <a:pt x="33" y="66"/>
                    </a:lnTo>
                    <a:lnTo>
                      <a:pt x="77" y="69"/>
                    </a:lnTo>
                    <a:lnTo>
                      <a:pt x="142" y="60"/>
                    </a:lnTo>
                    <a:lnTo>
                      <a:pt x="191" y="50"/>
                    </a:lnTo>
                    <a:lnTo>
                      <a:pt x="208" y="41"/>
                    </a:lnTo>
                    <a:lnTo>
                      <a:pt x="213" y="35"/>
                    </a:lnTo>
                  </a:path>
                </a:pathLst>
              </a:custGeom>
              <a:solidFill>
                <a:srgbClr val="FF28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44" name="Freeform 40"/>
              <p:cNvSpPr>
                <a:spLocks/>
              </p:cNvSpPr>
              <p:nvPr/>
            </p:nvSpPr>
            <p:spPr bwMode="auto">
              <a:xfrm>
                <a:off x="937" y="3090"/>
                <a:ext cx="192" cy="63"/>
              </a:xfrm>
              <a:custGeom>
                <a:avLst/>
                <a:gdLst>
                  <a:gd name="T0" fmla="*/ 191 w 192"/>
                  <a:gd name="T1" fmla="*/ 31 h 63"/>
                  <a:gd name="T2" fmla="*/ 185 w 192"/>
                  <a:gd name="T3" fmla="*/ 25 h 63"/>
                  <a:gd name="T4" fmla="*/ 169 w 192"/>
                  <a:gd name="T5" fmla="*/ 16 h 63"/>
                  <a:gd name="T6" fmla="*/ 126 w 192"/>
                  <a:gd name="T7" fmla="*/ 9 h 63"/>
                  <a:gd name="T8" fmla="*/ 71 w 192"/>
                  <a:gd name="T9" fmla="*/ 0 h 63"/>
                  <a:gd name="T10" fmla="*/ 27 w 192"/>
                  <a:gd name="T11" fmla="*/ 3 h 63"/>
                  <a:gd name="T12" fmla="*/ 16 w 192"/>
                  <a:gd name="T13" fmla="*/ 6 h 63"/>
                  <a:gd name="T14" fmla="*/ 6 w 192"/>
                  <a:gd name="T15" fmla="*/ 16 h 63"/>
                  <a:gd name="T16" fmla="*/ 0 w 192"/>
                  <a:gd name="T17" fmla="*/ 19 h 63"/>
                  <a:gd name="T18" fmla="*/ 0 w 192"/>
                  <a:gd name="T19" fmla="*/ 31 h 63"/>
                  <a:gd name="T20" fmla="*/ 0 w 192"/>
                  <a:gd name="T21" fmla="*/ 43 h 63"/>
                  <a:gd name="T22" fmla="*/ 6 w 192"/>
                  <a:gd name="T23" fmla="*/ 47 h 63"/>
                  <a:gd name="T24" fmla="*/ 16 w 192"/>
                  <a:gd name="T25" fmla="*/ 56 h 63"/>
                  <a:gd name="T26" fmla="*/ 27 w 192"/>
                  <a:gd name="T27" fmla="*/ 59 h 63"/>
                  <a:gd name="T28" fmla="*/ 71 w 192"/>
                  <a:gd name="T29" fmla="*/ 62 h 63"/>
                  <a:gd name="T30" fmla="*/ 126 w 192"/>
                  <a:gd name="T31" fmla="*/ 52 h 63"/>
                  <a:gd name="T32" fmla="*/ 169 w 192"/>
                  <a:gd name="T33" fmla="*/ 47 h 63"/>
                  <a:gd name="T34" fmla="*/ 185 w 192"/>
                  <a:gd name="T35" fmla="*/ 37 h 63"/>
                  <a:gd name="T36" fmla="*/ 191 w 192"/>
                  <a:gd name="T3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63">
                    <a:moveTo>
                      <a:pt x="191" y="31"/>
                    </a:moveTo>
                    <a:lnTo>
                      <a:pt x="185" y="25"/>
                    </a:lnTo>
                    <a:lnTo>
                      <a:pt x="169" y="16"/>
                    </a:lnTo>
                    <a:lnTo>
                      <a:pt x="126" y="9"/>
                    </a:lnTo>
                    <a:lnTo>
                      <a:pt x="71" y="0"/>
                    </a:lnTo>
                    <a:lnTo>
                      <a:pt x="27" y="3"/>
                    </a:lnTo>
                    <a:lnTo>
                      <a:pt x="16" y="6"/>
                    </a:lnTo>
                    <a:lnTo>
                      <a:pt x="6" y="16"/>
                    </a:lnTo>
                    <a:lnTo>
                      <a:pt x="0" y="19"/>
                    </a:lnTo>
                    <a:lnTo>
                      <a:pt x="0" y="31"/>
                    </a:lnTo>
                    <a:lnTo>
                      <a:pt x="0" y="43"/>
                    </a:lnTo>
                    <a:lnTo>
                      <a:pt x="6" y="47"/>
                    </a:lnTo>
                    <a:lnTo>
                      <a:pt x="16" y="56"/>
                    </a:lnTo>
                    <a:lnTo>
                      <a:pt x="27" y="59"/>
                    </a:lnTo>
                    <a:lnTo>
                      <a:pt x="71" y="62"/>
                    </a:lnTo>
                    <a:lnTo>
                      <a:pt x="126" y="52"/>
                    </a:lnTo>
                    <a:lnTo>
                      <a:pt x="169" y="47"/>
                    </a:lnTo>
                    <a:lnTo>
                      <a:pt x="185" y="37"/>
                    </a:lnTo>
                    <a:lnTo>
                      <a:pt x="191" y="31"/>
                    </a:lnTo>
                  </a:path>
                </a:pathLst>
              </a:custGeom>
              <a:solidFill>
                <a:srgbClr val="FF4E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45" name="Freeform 41"/>
              <p:cNvSpPr>
                <a:spLocks/>
              </p:cNvSpPr>
              <p:nvPr/>
            </p:nvSpPr>
            <p:spPr bwMode="auto">
              <a:xfrm>
                <a:off x="945" y="3095"/>
                <a:ext cx="178" cy="55"/>
              </a:xfrm>
              <a:custGeom>
                <a:avLst/>
                <a:gdLst>
                  <a:gd name="T0" fmla="*/ 177 w 178"/>
                  <a:gd name="T1" fmla="*/ 27 h 55"/>
                  <a:gd name="T2" fmla="*/ 172 w 178"/>
                  <a:gd name="T3" fmla="*/ 21 h 55"/>
                  <a:gd name="T4" fmla="*/ 156 w 178"/>
                  <a:gd name="T5" fmla="*/ 15 h 55"/>
                  <a:gd name="T6" fmla="*/ 118 w 178"/>
                  <a:gd name="T7" fmla="*/ 9 h 55"/>
                  <a:gd name="T8" fmla="*/ 64 w 178"/>
                  <a:gd name="T9" fmla="*/ 0 h 55"/>
                  <a:gd name="T10" fmla="*/ 27 w 178"/>
                  <a:gd name="T11" fmla="*/ 3 h 55"/>
                  <a:gd name="T12" fmla="*/ 16 w 178"/>
                  <a:gd name="T13" fmla="*/ 6 h 55"/>
                  <a:gd name="T14" fmla="*/ 5 w 178"/>
                  <a:gd name="T15" fmla="*/ 15 h 55"/>
                  <a:gd name="T16" fmla="*/ 0 w 178"/>
                  <a:gd name="T17" fmla="*/ 15 h 55"/>
                  <a:gd name="T18" fmla="*/ 0 w 178"/>
                  <a:gd name="T19" fmla="*/ 27 h 55"/>
                  <a:gd name="T20" fmla="*/ 0 w 178"/>
                  <a:gd name="T21" fmla="*/ 39 h 55"/>
                  <a:gd name="T22" fmla="*/ 5 w 178"/>
                  <a:gd name="T23" fmla="*/ 42 h 55"/>
                  <a:gd name="T24" fmla="*/ 16 w 178"/>
                  <a:gd name="T25" fmla="*/ 48 h 55"/>
                  <a:gd name="T26" fmla="*/ 27 w 178"/>
                  <a:gd name="T27" fmla="*/ 51 h 55"/>
                  <a:gd name="T28" fmla="*/ 64 w 178"/>
                  <a:gd name="T29" fmla="*/ 54 h 55"/>
                  <a:gd name="T30" fmla="*/ 118 w 178"/>
                  <a:gd name="T31" fmla="*/ 45 h 55"/>
                  <a:gd name="T32" fmla="*/ 156 w 178"/>
                  <a:gd name="T33" fmla="*/ 42 h 55"/>
                  <a:gd name="T34" fmla="*/ 172 w 178"/>
                  <a:gd name="T35" fmla="*/ 33 h 55"/>
                  <a:gd name="T36" fmla="*/ 177 w 178"/>
                  <a:gd name="T37"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8" h="55">
                    <a:moveTo>
                      <a:pt x="177" y="27"/>
                    </a:moveTo>
                    <a:lnTo>
                      <a:pt x="172" y="21"/>
                    </a:lnTo>
                    <a:lnTo>
                      <a:pt x="156" y="15"/>
                    </a:lnTo>
                    <a:lnTo>
                      <a:pt x="118" y="9"/>
                    </a:lnTo>
                    <a:lnTo>
                      <a:pt x="64" y="0"/>
                    </a:lnTo>
                    <a:lnTo>
                      <a:pt x="27" y="3"/>
                    </a:lnTo>
                    <a:lnTo>
                      <a:pt x="16" y="6"/>
                    </a:lnTo>
                    <a:lnTo>
                      <a:pt x="5" y="15"/>
                    </a:lnTo>
                    <a:lnTo>
                      <a:pt x="0" y="15"/>
                    </a:lnTo>
                    <a:lnTo>
                      <a:pt x="0" y="27"/>
                    </a:lnTo>
                    <a:lnTo>
                      <a:pt x="0" y="39"/>
                    </a:lnTo>
                    <a:lnTo>
                      <a:pt x="5" y="42"/>
                    </a:lnTo>
                    <a:lnTo>
                      <a:pt x="16" y="48"/>
                    </a:lnTo>
                    <a:lnTo>
                      <a:pt x="27" y="51"/>
                    </a:lnTo>
                    <a:lnTo>
                      <a:pt x="64" y="54"/>
                    </a:lnTo>
                    <a:lnTo>
                      <a:pt x="118" y="45"/>
                    </a:lnTo>
                    <a:lnTo>
                      <a:pt x="156" y="42"/>
                    </a:lnTo>
                    <a:lnTo>
                      <a:pt x="172" y="33"/>
                    </a:lnTo>
                    <a:lnTo>
                      <a:pt x="177" y="27"/>
                    </a:lnTo>
                  </a:path>
                </a:pathLst>
              </a:custGeom>
              <a:solidFill>
                <a:srgbClr val="FF6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46" name="Freeform 42"/>
              <p:cNvSpPr>
                <a:spLocks/>
              </p:cNvSpPr>
              <p:nvPr/>
            </p:nvSpPr>
            <p:spPr bwMode="auto">
              <a:xfrm>
                <a:off x="948" y="3090"/>
                <a:ext cx="159" cy="57"/>
              </a:xfrm>
              <a:custGeom>
                <a:avLst/>
                <a:gdLst>
                  <a:gd name="T0" fmla="*/ 158 w 159"/>
                  <a:gd name="T1" fmla="*/ 28 h 57"/>
                  <a:gd name="T2" fmla="*/ 152 w 159"/>
                  <a:gd name="T3" fmla="*/ 22 h 57"/>
                  <a:gd name="T4" fmla="*/ 136 w 159"/>
                  <a:gd name="T5" fmla="*/ 16 h 57"/>
                  <a:gd name="T6" fmla="*/ 103 w 159"/>
                  <a:gd name="T7" fmla="*/ 9 h 57"/>
                  <a:gd name="T8" fmla="*/ 60 w 159"/>
                  <a:gd name="T9" fmla="*/ 0 h 57"/>
                  <a:gd name="T10" fmla="*/ 22 w 159"/>
                  <a:gd name="T11" fmla="*/ 3 h 57"/>
                  <a:gd name="T12" fmla="*/ 17 w 159"/>
                  <a:gd name="T13" fmla="*/ 6 h 57"/>
                  <a:gd name="T14" fmla="*/ 6 w 159"/>
                  <a:gd name="T15" fmla="*/ 16 h 57"/>
                  <a:gd name="T16" fmla="*/ 0 w 159"/>
                  <a:gd name="T17" fmla="*/ 16 h 57"/>
                  <a:gd name="T18" fmla="*/ 0 w 159"/>
                  <a:gd name="T19" fmla="*/ 28 h 57"/>
                  <a:gd name="T20" fmla="*/ 0 w 159"/>
                  <a:gd name="T21" fmla="*/ 40 h 57"/>
                  <a:gd name="T22" fmla="*/ 6 w 159"/>
                  <a:gd name="T23" fmla="*/ 44 h 57"/>
                  <a:gd name="T24" fmla="*/ 17 w 159"/>
                  <a:gd name="T25" fmla="*/ 50 h 57"/>
                  <a:gd name="T26" fmla="*/ 22 w 159"/>
                  <a:gd name="T27" fmla="*/ 53 h 57"/>
                  <a:gd name="T28" fmla="*/ 60 w 159"/>
                  <a:gd name="T29" fmla="*/ 56 h 57"/>
                  <a:gd name="T30" fmla="*/ 103 w 159"/>
                  <a:gd name="T31" fmla="*/ 47 h 57"/>
                  <a:gd name="T32" fmla="*/ 136 w 159"/>
                  <a:gd name="T33" fmla="*/ 44 h 57"/>
                  <a:gd name="T34" fmla="*/ 152 w 159"/>
                  <a:gd name="T35" fmla="*/ 34 h 57"/>
                  <a:gd name="T36" fmla="*/ 158 w 159"/>
                  <a:gd name="T37"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57">
                    <a:moveTo>
                      <a:pt x="158" y="28"/>
                    </a:moveTo>
                    <a:lnTo>
                      <a:pt x="152" y="22"/>
                    </a:lnTo>
                    <a:lnTo>
                      <a:pt x="136" y="16"/>
                    </a:lnTo>
                    <a:lnTo>
                      <a:pt x="103" y="9"/>
                    </a:lnTo>
                    <a:lnTo>
                      <a:pt x="60" y="0"/>
                    </a:lnTo>
                    <a:lnTo>
                      <a:pt x="22" y="3"/>
                    </a:lnTo>
                    <a:lnTo>
                      <a:pt x="17" y="6"/>
                    </a:lnTo>
                    <a:lnTo>
                      <a:pt x="6" y="16"/>
                    </a:lnTo>
                    <a:lnTo>
                      <a:pt x="0" y="16"/>
                    </a:lnTo>
                    <a:lnTo>
                      <a:pt x="0" y="28"/>
                    </a:lnTo>
                    <a:lnTo>
                      <a:pt x="0" y="40"/>
                    </a:lnTo>
                    <a:lnTo>
                      <a:pt x="6" y="44"/>
                    </a:lnTo>
                    <a:lnTo>
                      <a:pt x="17" y="50"/>
                    </a:lnTo>
                    <a:lnTo>
                      <a:pt x="22" y="53"/>
                    </a:lnTo>
                    <a:lnTo>
                      <a:pt x="60" y="56"/>
                    </a:lnTo>
                    <a:lnTo>
                      <a:pt x="103" y="47"/>
                    </a:lnTo>
                    <a:lnTo>
                      <a:pt x="136" y="44"/>
                    </a:lnTo>
                    <a:lnTo>
                      <a:pt x="152" y="34"/>
                    </a:lnTo>
                    <a:lnTo>
                      <a:pt x="158" y="28"/>
                    </a:lnTo>
                  </a:path>
                </a:pathLst>
              </a:custGeom>
              <a:solidFill>
                <a:srgbClr val="FF8E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47" name="Freeform 43"/>
              <p:cNvSpPr>
                <a:spLocks/>
              </p:cNvSpPr>
              <p:nvPr/>
            </p:nvSpPr>
            <p:spPr bwMode="auto">
              <a:xfrm>
                <a:off x="954" y="3095"/>
                <a:ext cx="146" cy="49"/>
              </a:xfrm>
              <a:custGeom>
                <a:avLst/>
                <a:gdLst>
                  <a:gd name="T0" fmla="*/ 145 w 146"/>
                  <a:gd name="T1" fmla="*/ 24 h 49"/>
                  <a:gd name="T2" fmla="*/ 139 w 146"/>
                  <a:gd name="T3" fmla="*/ 18 h 49"/>
                  <a:gd name="T4" fmla="*/ 124 w 146"/>
                  <a:gd name="T5" fmla="*/ 12 h 49"/>
                  <a:gd name="T6" fmla="*/ 97 w 146"/>
                  <a:gd name="T7" fmla="*/ 9 h 49"/>
                  <a:gd name="T8" fmla="*/ 54 w 146"/>
                  <a:gd name="T9" fmla="*/ 0 h 49"/>
                  <a:gd name="T10" fmla="*/ 21 w 146"/>
                  <a:gd name="T11" fmla="*/ 3 h 49"/>
                  <a:gd name="T12" fmla="*/ 17 w 146"/>
                  <a:gd name="T13" fmla="*/ 6 h 49"/>
                  <a:gd name="T14" fmla="*/ 6 w 146"/>
                  <a:gd name="T15" fmla="*/ 12 h 49"/>
                  <a:gd name="T16" fmla="*/ 0 w 146"/>
                  <a:gd name="T17" fmla="*/ 12 h 49"/>
                  <a:gd name="T18" fmla="*/ 0 w 146"/>
                  <a:gd name="T19" fmla="*/ 24 h 49"/>
                  <a:gd name="T20" fmla="*/ 0 w 146"/>
                  <a:gd name="T21" fmla="*/ 36 h 49"/>
                  <a:gd name="T22" fmla="*/ 6 w 146"/>
                  <a:gd name="T23" fmla="*/ 36 h 49"/>
                  <a:gd name="T24" fmla="*/ 17 w 146"/>
                  <a:gd name="T25" fmla="*/ 42 h 49"/>
                  <a:gd name="T26" fmla="*/ 21 w 146"/>
                  <a:gd name="T27" fmla="*/ 45 h 49"/>
                  <a:gd name="T28" fmla="*/ 54 w 146"/>
                  <a:gd name="T29" fmla="*/ 48 h 49"/>
                  <a:gd name="T30" fmla="*/ 97 w 146"/>
                  <a:gd name="T31" fmla="*/ 39 h 49"/>
                  <a:gd name="T32" fmla="*/ 124 w 146"/>
                  <a:gd name="T33" fmla="*/ 36 h 49"/>
                  <a:gd name="T34" fmla="*/ 139 w 146"/>
                  <a:gd name="T35" fmla="*/ 30 h 49"/>
                  <a:gd name="T36" fmla="*/ 145 w 146"/>
                  <a:gd name="T37"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49">
                    <a:moveTo>
                      <a:pt x="145" y="24"/>
                    </a:moveTo>
                    <a:lnTo>
                      <a:pt x="139" y="18"/>
                    </a:lnTo>
                    <a:lnTo>
                      <a:pt x="124" y="12"/>
                    </a:lnTo>
                    <a:lnTo>
                      <a:pt x="97" y="9"/>
                    </a:lnTo>
                    <a:lnTo>
                      <a:pt x="54" y="0"/>
                    </a:lnTo>
                    <a:lnTo>
                      <a:pt x="21" y="3"/>
                    </a:lnTo>
                    <a:lnTo>
                      <a:pt x="17" y="6"/>
                    </a:lnTo>
                    <a:lnTo>
                      <a:pt x="6" y="12"/>
                    </a:lnTo>
                    <a:lnTo>
                      <a:pt x="0" y="12"/>
                    </a:lnTo>
                    <a:lnTo>
                      <a:pt x="0" y="24"/>
                    </a:lnTo>
                    <a:lnTo>
                      <a:pt x="0" y="36"/>
                    </a:lnTo>
                    <a:lnTo>
                      <a:pt x="6" y="36"/>
                    </a:lnTo>
                    <a:lnTo>
                      <a:pt x="17" y="42"/>
                    </a:lnTo>
                    <a:lnTo>
                      <a:pt x="21" y="45"/>
                    </a:lnTo>
                    <a:lnTo>
                      <a:pt x="54" y="48"/>
                    </a:lnTo>
                    <a:lnTo>
                      <a:pt x="97" y="39"/>
                    </a:lnTo>
                    <a:lnTo>
                      <a:pt x="124" y="36"/>
                    </a:lnTo>
                    <a:lnTo>
                      <a:pt x="139" y="30"/>
                    </a:lnTo>
                    <a:lnTo>
                      <a:pt x="145" y="24"/>
                    </a:lnTo>
                  </a:path>
                </a:pathLst>
              </a:custGeom>
              <a:solidFill>
                <a:srgbClr val="FFA8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48" name="Freeform 44"/>
              <p:cNvSpPr>
                <a:spLocks/>
              </p:cNvSpPr>
              <p:nvPr/>
            </p:nvSpPr>
            <p:spPr bwMode="auto">
              <a:xfrm>
                <a:off x="960" y="3095"/>
                <a:ext cx="124" cy="42"/>
              </a:xfrm>
              <a:custGeom>
                <a:avLst/>
                <a:gdLst>
                  <a:gd name="T0" fmla="*/ 123 w 124"/>
                  <a:gd name="T1" fmla="*/ 20 h 42"/>
                  <a:gd name="T2" fmla="*/ 117 w 124"/>
                  <a:gd name="T3" fmla="*/ 15 h 42"/>
                  <a:gd name="T4" fmla="*/ 107 w 124"/>
                  <a:gd name="T5" fmla="*/ 12 h 42"/>
                  <a:gd name="T6" fmla="*/ 80 w 124"/>
                  <a:gd name="T7" fmla="*/ 9 h 42"/>
                  <a:gd name="T8" fmla="*/ 48 w 124"/>
                  <a:gd name="T9" fmla="*/ 0 h 42"/>
                  <a:gd name="T10" fmla="*/ 16 w 124"/>
                  <a:gd name="T11" fmla="*/ 3 h 42"/>
                  <a:gd name="T12" fmla="*/ 16 w 124"/>
                  <a:gd name="T13" fmla="*/ 6 h 42"/>
                  <a:gd name="T14" fmla="*/ 6 w 124"/>
                  <a:gd name="T15" fmla="*/ 12 h 42"/>
                  <a:gd name="T16" fmla="*/ 0 w 124"/>
                  <a:gd name="T17" fmla="*/ 12 h 42"/>
                  <a:gd name="T18" fmla="*/ 0 w 124"/>
                  <a:gd name="T19" fmla="*/ 20 h 42"/>
                  <a:gd name="T20" fmla="*/ 0 w 124"/>
                  <a:gd name="T21" fmla="*/ 32 h 42"/>
                  <a:gd name="T22" fmla="*/ 6 w 124"/>
                  <a:gd name="T23" fmla="*/ 32 h 42"/>
                  <a:gd name="T24" fmla="*/ 16 w 124"/>
                  <a:gd name="T25" fmla="*/ 35 h 42"/>
                  <a:gd name="T26" fmla="*/ 16 w 124"/>
                  <a:gd name="T27" fmla="*/ 38 h 42"/>
                  <a:gd name="T28" fmla="*/ 48 w 124"/>
                  <a:gd name="T29" fmla="*/ 41 h 42"/>
                  <a:gd name="T30" fmla="*/ 80 w 124"/>
                  <a:gd name="T31" fmla="*/ 32 h 42"/>
                  <a:gd name="T32" fmla="*/ 107 w 124"/>
                  <a:gd name="T33" fmla="*/ 32 h 42"/>
                  <a:gd name="T34" fmla="*/ 117 w 124"/>
                  <a:gd name="T35" fmla="*/ 26 h 42"/>
                  <a:gd name="T36" fmla="*/ 123 w 124"/>
                  <a:gd name="T3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2">
                    <a:moveTo>
                      <a:pt x="123" y="20"/>
                    </a:moveTo>
                    <a:lnTo>
                      <a:pt x="117" y="15"/>
                    </a:lnTo>
                    <a:lnTo>
                      <a:pt x="107" y="12"/>
                    </a:lnTo>
                    <a:lnTo>
                      <a:pt x="80" y="9"/>
                    </a:lnTo>
                    <a:lnTo>
                      <a:pt x="48" y="0"/>
                    </a:lnTo>
                    <a:lnTo>
                      <a:pt x="16" y="3"/>
                    </a:lnTo>
                    <a:lnTo>
                      <a:pt x="16" y="6"/>
                    </a:lnTo>
                    <a:lnTo>
                      <a:pt x="6" y="12"/>
                    </a:lnTo>
                    <a:lnTo>
                      <a:pt x="0" y="12"/>
                    </a:lnTo>
                    <a:lnTo>
                      <a:pt x="0" y="20"/>
                    </a:lnTo>
                    <a:lnTo>
                      <a:pt x="0" y="32"/>
                    </a:lnTo>
                    <a:lnTo>
                      <a:pt x="6" y="32"/>
                    </a:lnTo>
                    <a:lnTo>
                      <a:pt x="16" y="35"/>
                    </a:lnTo>
                    <a:lnTo>
                      <a:pt x="16" y="38"/>
                    </a:lnTo>
                    <a:lnTo>
                      <a:pt x="48" y="41"/>
                    </a:lnTo>
                    <a:lnTo>
                      <a:pt x="80" y="32"/>
                    </a:lnTo>
                    <a:lnTo>
                      <a:pt x="107" y="32"/>
                    </a:lnTo>
                    <a:lnTo>
                      <a:pt x="117" y="26"/>
                    </a:lnTo>
                    <a:lnTo>
                      <a:pt x="123" y="20"/>
                    </a:lnTo>
                  </a:path>
                </a:pathLst>
              </a:custGeom>
              <a:solidFill>
                <a:srgbClr val="FFB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49" name="Freeform 45"/>
              <p:cNvSpPr>
                <a:spLocks/>
              </p:cNvSpPr>
              <p:nvPr/>
            </p:nvSpPr>
            <p:spPr bwMode="auto">
              <a:xfrm>
                <a:off x="966" y="3098"/>
                <a:ext cx="113" cy="36"/>
              </a:xfrm>
              <a:custGeom>
                <a:avLst/>
                <a:gdLst>
                  <a:gd name="T0" fmla="*/ 112 w 113"/>
                  <a:gd name="T1" fmla="*/ 17 h 36"/>
                  <a:gd name="T2" fmla="*/ 106 w 113"/>
                  <a:gd name="T3" fmla="*/ 12 h 36"/>
                  <a:gd name="T4" fmla="*/ 96 w 113"/>
                  <a:gd name="T5" fmla="*/ 9 h 36"/>
                  <a:gd name="T6" fmla="*/ 75 w 113"/>
                  <a:gd name="T7" fmla="*/ 9 h 36"/>
                  <a:gd name="T8" fmla="*/ 43 w 113"/>
                  <a:gd name="T9" fmla="*/ 0 h 36"/>
                  <a:gd name="T10" fmla="*/ 16 w 113"/>
                  <a:gd name="T11" fmla="*/ 3 h 36"/>
                  <a:gd name="T12" fmla="*/ 16 w 113"/>
                  <a:gd name="T13" fmla="*/ 6 h 36"/>
                  <a:gd name="T14" fmla="*/ 6 w 113"/>
                  <a:gd name="T15" fmla="*/ 9 h 36"/>
                  <a:gd name="T16" fmla="*/ 0 w 113"/>
                  <a:gd name="T17" fmla="*/ 9 h 36"/>
                  <a:gd name="T18" fmla="*/ 0 w 113"/>
                  <a:gd name="T19" fmla="*/ 17 h 36"/>
                  <a:gd name="T20" fmla="*/ 0 w 113"/>
                  <a:gd name="T21" fmla="*/ 26 h 36"/>
                  <a:gd name="T22" fmla="*/ 6 w 113"/>
                  <a:gd name="T23" fmla="*/ 26 h 36"/>
                  <a:gd name="T24" fmla="*/ 16 w 113"/>
                  <a:gd name="T25" fmla="*/ 29 h 36"/>
                  <a:gd name="T26" fmla="*/ 16 w 113"/>
                  <a:gd name="T27" fmla="*/ 32 h 36"/>
                  <a:gd name="T28" fmla="*/ 43 w 113"/>
                  <a:gd name="T29" fmla="*/ 35 h 36"/>
                  <a:gd name="T30" fmla="*/ 75 w 113"/>
                  <a:gd name="T31" fmla="*/ 26 h 36"/>
                  <a:gd name="T32" fmla="*/ 96 w 113"/>
                  <a:gd name="T33" fmla="*/ 26 h 36"/>
                  <a:gd name="T34" fmla="*/ 106 w 113"/>
                  <a:gd name="T35" fmla="*/ 23 h 36"/>
                  <a:gd name="T36" fmla="*/ 112 w 113"/>
                  <a:gd name="T37"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6">
                    <a:moveTo>
                      <a:pt x="112" y="17"/>
                    </a:moveTo>
                    <a:lnTo>
                      <a:pt x="106" y="12"/>
                    </a:lnTo>
                    <a:lnTo>
                      <a:pt x="96" y="9"/>
                    </a:lnTo>
                    <a:lnTo>
                      <a:pt x="75" y="9"/>
                    </a:lnTo>
                    <a:lnTo>
                      <a:pt x="43" y="0"/>
                    </a:lnTo>
                    <a:lnTo>
                      <a:pt x="16" y="3"/>
                    </a:lnTo>
                    <a:lnTo>
                      <a:pt x="16" y="6"/>
                    </a:lnTo>
                    <a:lnTo>
                      <a:pt x="6" y="9"/>
                    </a:lnTo>
                    <a:lnTo>
                      <a:pt x="0" y="9"/>
                    </a:lnTo>
                    <a:lnTo>
                      <a:pt x="0" y="17"/>
                    </a:lnTo>
                    <a:lnTo>
                      <a:pt x="0" y="26"/>
                    </a:lnTo>
                    <a:lnTo>
                      <a:pt x="6" y="26"/>
                    </a:lnTo>
                    <a:lnTo>
                      <a:pt x="16" y="29"/>
                    </a:lnTo>
                    <a:lnTo>
                      <a:pt x="16" y="32"/>
                    </a:lnTo>
                    <a:lnTo>
                      <a:pt x="43" y="35"/>
                    </a:lnTo>
                    <a:lnTo>
                      <a:pt x="75" y="26"/>
                    </a:lnTo>
                    <a:lnTo>
                      <a:pt x="96" y="26"/>
                    </a:lnTo>
                    <a:lnTo>
                      <a:pt x="106" y="23"/>
                    </a:lnTo>
                    <a:lnTo>
                      <a:pt x="112" y="17"/>
                    </a:lnTo>
                  </a:path>
                </a:pathLst>
              </a:custGeom>
              <a:solidFill>
                <a:srgbClr val="FFD3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0" name="Freeform 46"/>
              <p:cNvSpPr>
                <a:spLocks/>
              </p:cNvSpPr>
              <p:nvPr/>
            </p:nvSpPr>
            <p:spPr bwMode="auto">
              <a:xfrm>
                <a:off x="971" y="3098"/>
                <a:ext cx="90" cy="29"/>
              </a:xfrm>
              <a:custGeom>
                <a:avLst/>
                <a:gdLst>
                  <a:gd name="T0" fmla="*/ 89 w 90"/>
                  <a:gd name="T1" fmla="*/ 14 h 29"/>
                  <a:gd name="T2" fmla="*/ 84 w 90"/>
                  <a:gd name="T3" fmla="*/ 8 h 29"/>
                  <a:gd name="T4" fmla="*/ 78 w 90"/>
                  <a:gd name="T5" fmla="*/ 8 h 29"/>
                  <a:gd name="T6" fmla="*/ 57 w 90"/>
                  <a:gd name="T7" fmla="*/ 8 h 29"/>
                  <a:gd name="T8" fmla="*/ 31 w 90"/>
                  <a:gd name="T9" fmla="*/ 0 h 29"/>
                  <a:gd name="T10" fmla="*/ 10 w 90"/>
                  <a:gd name="T11" fmla="*/ 3 h 29"/>
                  <a:gd name="T12" fmla="*/ 10 w 90"/>
                  <a:gd name="T13" fmla="*/ 5 h 29"/>
                  <a:gd name="T14" fmla="*/ 5 w 90"/>
                  <a:gd name="T15" fmla="*/ 8 h 29"/>
                  <a:gd name="T16" fmla="*/ 0 w 90"/>
                  <a:gd name="T17" fmla="*/ 8 h 29"/>
                  <a:gd name="T18" fmla="*/ 0 w 90"/>
                  <a:gd name="T19" fmla="*/ 14 h 29"/>
                  <a:gd name="T20" fmla="*/ 0 w 90"/>
                  <a:gd name="T21" fmla="*/ 23 h 29"/>
                  <a:gd name="T22" fmla="*/ 5 w 90"/>
                  <a:gd name="T23" fmla="*/ 23 h 29"/>
                  <a:gd name="T24" fmla="*/ 10 w 90"/>
                  <a:gd name="T25" fmla="*/ 23 h 29"/>
                  <a:gd name="T26" fmla="*/ 10 w 90"/>
                  <a:gd name="T27" fmla="*/ 25 h 29"/>
                  <a:gd name="T28" fmla="*/ 31 w 90"/>
                  <a:gd name="T29" fmla="*/ 28 h 29"/>
                  <a:gd name="T30" fmla="*/ 57 w 90"/>
                  <a:gd name="T31" fmla="*/ 23 h 29"/>
                  <a:gd name="T32" fmla="*/ 78 w 90"/>
                  <a:gd name="T33" fmla="*/ 23 h 29"/>
                  <a:gd name="T34" fmla="*/ 84 w 90"/>
                  <a:gd name="T35" fmla="*/ 20 h 29"/>
                  <a:gd name="T36" fmla="*/ 89 w 90"/>
                  <a:gd name="T3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29">
                    <a:moveTo>
                      <a:pt x="89" y="14"/>
                    </a:moveTo>
                    <a:lnTo>
                      <a:pt x="84" y="8"/>
                    </a:lnTo>
                    <a:lnTo>
                      <a:pt x="78" y="8"/>
                    </a:lnTo>
                    <a:lnTo>
                      <a:pt x="57" y="8"/>
                    </a:lnTo>
                    <a:lnTo>
                      <a:pt x="31" y="0"/>
                    </a:lnTo>
                    <a:lnTo>
                      <a:pt x="10" y="3"/>
                    </a:lnTo>
                    <a:lnTo>
                      <a:pt x="10" y="5"/>
                    </a:lnTo>
                    <a:lnTo>
                      <a:pt x="5" y="8"/>
                    </a:lnTo>
                    <a:lnTo>
                      <a:pt x="0" y="8"/>
                    </a:lnTo>
                    <a:lnTo>
                      <a:pt x="0" y="14"/>
                    </a:lnTo>
                    <a:lnTo>
                      <a:pt x="0" y="23"/>
                    </a:lnTo>
                    <a:lnTo>
                      <a:pt x="5" y="23"/>
                    </a:lnTo>
                    <a:lnTo>
                      <a:pt x="10" y="23"/>
                    </a:lnTo>
                    <a:lnTo>
                      <a:pt x="10" y="25"/>
                    </a:lnTo>
                    <a:lnTo>
                      <a:pt x="31" y="28"/>
                    </a:lnTo>
                    <a:lnTo>
                      <a:pt x="57" y="23"/>
                    </a:lnTo>
                    <a:lnTo>
                      <a:pt x="78" y="23"/>
                    </a:lnTo>
                    <a:lnTo>
                      <a:pt x="84" y="20"/>
                    </a:lnTo>
                    <a:lnTo>
                      <a:pt x="89" y="14"/>
                    </a:lnTo>
                  </a:path>
                </a:pathLst>
              </a:custGeom>
              <a:solidFill>
                <a:srgbClr val="FFE3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1" name="Freeform 47"/>
              <p:cNvSpPr>
                <a:spLocks/>
              </p:cNvSpPr>
              <p:nvPr/>
            </p:nvSpPr>
            <p:spPr bwMode="auto">
              <a:xfrm>
                <a:off x="977" y="3100"/>
                <a:ext cx="79" cy="24"/>
              </a:xfrm>
              <a:custGeom>
                <a:avLst/>
                <a:gdLst>
                  <a:gd name="T0" fmla="*/ 78 w 79"/>
                  <a:gd name="T1" fmla="*/ 12 h 24"/>
                  <a:gd name="T2" fmla="*/ 73 w 79"/>
                  <a:gd name="T3" fmla="*/ 6 h 24"/>
                  <a:gd name="T4" fmla="*/ 67 w 79"/>
                  <a:gd name="T5" fmla="*/ 6 h 24"/>
                  <a:gd name="T6" fmla="*/ 52 w 79"/>
                  <a:gd name="T7" fmla="*/ 6 h 24"/>
                  <a:gd name="T8" fmla="*/ 26 w 79"/>
                  <a:gd name="T9" fmla="*/ 0 h 24"/>
                  <a:gd name="T10" fmla="*/ 11 w 79"/>
                  <a:gd name="T11" fmla="*/ 3 h 24"/>
                  <a:gd name="T12" fmla="*/ 11 w 79"/>
                  <a:gd name="T13" fmla="*/ 6 h 24"/>
                  <a:gd name="T14" fmla="*/ 5 w 79"/>
                  <a:gd name="T15" fmla="*/ 6 h 24"/>
                  <a:gd name="T16" fmla="*/ 0 w 79"/>
                  <a:gd name="T17" fmla="*/ 6 h 24"/>
                  <a:gd name="T18" fmla="*/ 0 w 79"/>
                  <a:gd name="T19" fmla="*/ 12 h 24"/>
                  <a:gd name="T20" fmla="*/ 0 w 79"/>
                  <a:gd name="T21" fmla="*/ 17 h 24"/>
                  <a:gd name="T22" fmla="*/ 5 w 79"/>
                  <a:gd name="T23" fmla="*/ 17 h 24"/>
                  <a:gd name="T24" fmla="*/ 11 w 79"/>
                  <a:gd name="T25" fmla="*/ 17 h 24"/>
                  <a:gd name="T26" fmla="*/ 11 w 79"/>
                  <a:gd name="T27" fmla="*/ 20 h 24"/>
                  <a:gd name="T28" fmla="*/ 26 w 79"/>
                  <a:gd name="T29" fmla="*/ 23 h 24"/>
                  <a:gd name="T30" fmla="*/ 52 w 79"/>
                  <a:gd name="T31" fmla="*/ 17 h 24"/>
                  <a:gd name="T32" fmla="*/ 67 w 79"/>
                  <a:gd name="T33" fmla="*/ 17 h 24"/>
                  <a:gd name="T34" fmla="*/ 73 w 79"/>
                  <a:gd name="T35" fmla="*/ 17 h 24"/>
                  <a:gd name="T36" fmla="*/ 78 w 79"/>
                  <a:gd name="T3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24">
                    <a:moveTo>
                      <a:pt x="78" y="12"/>
                    </a:moveTo>
                    <a:lnTo>
                      <a:pt x="73" y="6"/>
                    </a:lnTo>
                    <a:lnTo>
                      <a:pt x="67" y="6"/>
                    </a:lnTo>
                    <a:lnTo>
                      <a:pt x="52" y="6"/>
                    </a:lnTo>
                    <a:lnTo>
                      <a:pt x="26" y="0"/>
                    </a:lnTo>
                    <a:lnTo>
                      <a:pt x="11" y="3"/>
                    </a:lnTo>
                    <a:lnTo>
                      <a:pt x="11" y="6"/>
                    </a:lnTo>
                    <a:lnTo>
                      <a:pt x="5" y="6"/>
                    </a:lnTo>
                    <a:lnTo>
                      <a:pt x="0" y="6"/>
                    </a:lnTo>
                    <a:lnTo>
                      <a:pt x="0" y="12"/>
                    </a:lnTo>
                    <a:lnTo>
                      <a:pt x="0" y="17"/>
                    </a:lnTo>
                    <a:lnTo>
                      <a:pt x="5" y="17"/>
                    </a:lnTo>
                    <a:lnTo>
                      <a:pt x="11" y="17"/>
                    </a:lnTo>
                    <a:lnTo>
                      <a:pt x="11" y="20"/>
                    </a:lnTo>
                    <a:lnTo>
                      <a:pt x="26" y="23"/>
                    </a:lnTo>
                    <a:lnTo>
                      <a:pt x="52" y="17"/>
                    </a:lnTo>
                    <a:lnTo>
                      <a:pt x="67" y="17"/>
                    </a:lnTo>
                    <a:lnTo>
                      <a:pt x="73" y="17"/>
                    </a:lnTo>
                    <a:lnTo>
                      <a:pt x="78" y="12"/>
                    </a:lnTo>
                  </a:path>
                </a:pathLst>
              </a:custGeom>
              <a:solidFill>
                <a:srgbClr val="FFE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2" name="Freeform 48"/>
              <p:cNvSpPr>
                <a:spLocks/>
              </p:cNvSpPr>
              <p:nvPr/>
            </p:nvSpPr>
            <p:spPr bwMode="auto">
              <a:xfrm>
                <a:off x="983" y="3100"/>
                <a:ext cx="56" cy="18"/>
              </a:xfrm>
              <a:custGeom>
                <a:avLst/>
                <a:gdLst>
                  <a:gd name="T0" fmla="*/ 55 w 56"/>
                  <a:gd name="T1" fmla="*/ 9 h 18"/>
                  <a:gd name="T2" fmla="*/ 50 w 56"/>
                  <a:gd name="T3" fmla="*/ 6 h 18"/>
                  <a:gd name="T4" fmla="*/ 35 w 56"/>
                  <a:gd name="T5" fmla="*/ 6 h 18"/>
                  <a:gd name="T6" fmla="*/ 20 w 56"/>
                  <a:gd name="T7" fmla="*/ 0 h 18"/>
                  <a:gd name="T8" fmla="*/ 5 w 56"/>
                  <a:gd name="T9" fmla="*/ 3 h 18"/>
                  <a:gd name="T10" fmla="*/ 5 w 56"/>
                  <a:gd name="T11" fmla="*/ 6 h 18"/>
                  <a:gd name="T12" fmla="*/ 0 w 56"/>
                  <a:gd name="T13" fmla="*/ 6 h 18"/>
                  <a:gd name="T14" fmla="*/ 0 w 56"/>
                  <a:gd name="T15" fmla="*/ 9 h 18"/>
                  <a:gd name="T16" fmla="*/ 0 w 56"/>
                  <a:gd name="T17" fmla="*/ 14 h 18"/>
                  <a:gd name="T18" fmla="*/ 5 w 56"/>
                  <a:gd name="T19" fmla="*/ 14 h 18"/>
                  <a:gd name="T20" fmla="*/ 20 w 56"/>
                  <a:gd name="T21" fmla="*/ 17 h 18"/>
                  <a:gd name="T22" fmla="*/ 35 w 56"/>
                  <a:gd name="T23" fmla="*/ 14 h 18"/>
                  <a:gd name="T24" fmla="*/ 50 w 56"/>
                  <a:gd name="T25" fmla="*/ 14 h 18"/>
                  <a:gd name="T26" fmla="*/ 55 w 56"/>
                  <a:gd name="T2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8">
                    <a:moveTo>
                      <a:pt x="55" y="9"/>
                    </a:moveTo>
                    <a:lnTo>
                      <a:pt x="50" y="6"/>
                    </a:lnTo>
                    <a:lnTo>
                      <a:pt x="35" y="6"/>
                    </a:lnTo>
                    <a:lnTo>
                      <a:pt x="20" y="0"/>
                    </a:lnTo>
                    <a:lnTo>
                      <a:pt x="5" y="3"/>
                    </a:lnTo>
                    <a:lnTo>
                      <a:pt x="5" y="6"/>
                    </a:lnTo>
                    <a:lnTo>
                      <a:pt x="0" y="6"/>
                    </a:lnTo>
                    <a:lnTo>
                      <a:pt x="0" y="9"/>
                    </a:lnTo>
                    <a:lnTo>
                      <a:pt x="0" y="14"/>
                    </a:lnTo>
                    <a:lnTo>
                      <a:pt x="5" y="14"/>
                    </a:lnTo>
                    <a:lnTo>
                      <a:pt x="20" y="17"/>
                    </a:lnTo>
                    <a:lnTo>
                      <a:pt x="35" y="14"/>
                    </a:lnTo>
                    <a:lnTo>
                      <a:pt x="50" y="14"/>
                    </a:lnTo>
                    <a:lnTo>
                      <a:pt x="55" y="9"/>
                    </a:lnTo>
                  </a:path>
                </a:pathLst>
              </a:custGeom>
              <a:solidFill>
                <a:srgbClr val="FFF8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3" name="Freeform 49"/>
              <p:cNvSpPr>
                <a:spLocks/>
              </p:cNvSpPr>
              <p:nvPr/>
            </p:nvSpPr>
            <p:spPr bwMode="auto">
              <a:xfrm>
                <a:off x="989" y="3104"/>
                <a:ext cx="45" cy="10"/>
              </a:xfrm>
              <a:custGeom>
                <a:avLst/>
                <a:gdLst>
                  <a:gd name="T0" fmla="*/ 44 w 45"/>
                  <a:gd name="T1" fmla="*/ 5 h 10"/>
                  <a:gd name="T2" fmla="*/ 39 w 45"/>
                  <a:gd name="T3" fmla="*/ 2 h 10"/>
                  <a:gd name="T4" fmla="*/ 30 w 45"/>
                  <a:gd name="T5" fmla="*/ 2 h 10"/>
                  <a:gd name="T6" fmla="*/ 14 w 45"/>
                  <a:gd name="T7" fmla="*/ 0 h 10"/>
                  <a:gd name="T8" fmla="*/ 5 w 45"/>
                  <a:gd name="T9" fmla="*/ 2 h 10"/>
                  <a:gd name="T10" fmla="*/ 0 w 45"/>
                  <a:gd name="T11" fmla="*/ 2 h 10"/>
                  <a:gd name="T12" fmla="*/ 0 w 45"/>
                  <a:gd name="T13" fmla="*/ 5 h 10"/>
                  <a:gd name="T14" fmla="*/ 0 w 45"/>
                  <a:gd name="T15" fmla="*/ 7 h 10"/>
                  <a:gd name="T16" fmla="*/ 5 w 45"/>
                  <a:gd name="T17" fmla="*/ 7 h 10"/>
                  <a:gd name="T18" fmla="*/ 14 w 45"/>
                  <a:gd name="T19" fmla="*/ 9 h 10"/>
                  <a:gd name="T20" fmla="*/ 30 w 45"/>
                  <a:gd name="T21" fmla="*/ 7 h 10"/>
                  <a:gd name="T22" fmla="*/ 39 w 45"/>
                  <a:gd name="T23" fmla="*/ 7 h 10"/>
                  <a:gd name="T24" fmla="*/ 44 w 45"/>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10">
                    <a:moveTo>
                      <a:pt x="44" y="5"/>
                    </a:moveTo>
                    <a:lnTo>
                      <a:pt x="39" y="2"/>
                    </a:lnTo>
                    <a:lnTo>
                      <a:pt x="30" y="2"/>
                    </a:lnTo>
                    <a:lnTo>
                      <a:pt x="14" y="0"/>
                    </a:lnTo>
                    <a:lnTo>
                      <a:pt x="5" y="2"/>
                    </a:lnTo>
                    <a:lnTo>
                      <a:pt x="0" y="2"/>
                    </a:lnTo>
                    <a:lnTo>
                      <a:pt x="0" y="5"/>
                    </a:lnTo>
                    <a:lnTo>
                      <a:pt x="0" y="7"/>
                    </a:lnTo>
                    <a:lnTo>
                      <a:pt x="5" y="7"/>
                    </a:lnTo>
                    <a:lnTo>
                      <a:pt x="14" y="9"/>
                    </a:lnTo>
                    <a:lnTo>
                      <a:pt x="30" y="7"/>
                    </a:lnTo>
                    <a:lnTo>
                      <a:pt x="39" y="7"/>
                    </a:lnTo>
                    <a:lnTo>
                      <a:pt x="44" y="5"/>
                    </a:lnTo>
                  </a:path>
                </a:pathLst>
              </a:custGeom>
              <a:solidFill>
                <a:srgbClr val="FFFE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4" name="Freeform 50"/>
              <p:cNvSpPr>
                <a:spLocks/>
              </p:cNvSpPr>
              <p:nvPr/>
            </p:nvSpPr>
            <p:spPr bwMode="auto">
              <a:xfrm>
                <a:off x="989" y="3104"/>
                <a:ext cx="45" cy="10"/>
              </a:xfrm>
              <a:custGeom>
                <a:avLst/>
                <a:gdLst>
                  <a:gd name="T0" fmla="*/ 44 w 45"/>
                  <a:gd name="T1" fmla="*/ 5 h 10"/>
                  <a:gd name="T2" fmla="*/ 39 w 45"/>
                  <a:gd name="T3" fmla="*/ 2 h 10"/>
                  <a:gd name="T4" fmla="*/ 30 w 45"/>
                  <a:gd name="T5" fmla="*/ 2 h 10"/>
                  <a:gd name="T6" fmla="*/ 14 w 45"/>
                  <a:gd name="T7" fmla="*/ 0 h 10"/>
                  <a:gd name="T8" fmla="*/ 5 w 45"/>
                  <a:gd name="T9" fmla="*/ 2 h 10"/>
                  <a:gd name="T10" fmla="*/ 0 w 45"/>
                  <a:gd name="T11" fmla="*/ 2 h 10"/>
                  <a:gd name="T12" fmla="*/ 0 w 45"/>
                  <a:gd name="T13" fmla="*/ 5 h 10"/>
                  <a:gd name="T14" fmla="*/ 0 w 45"/>
                  <a:gd name="T15" fmla="*/ 7 h 10"/>
                  <a:gd name="T16" fmla="*/ 5 w 45"/>
                  <a:gd name="T17" fmla="*/ 7 h 10"/>
                  <a:gd name="T18" fmla="*/ 14 w 45"/>
                  <a:gd name="T19" fmla="*/ 9 h 10"/>
                  <a:gd name="T20" fmla="*/ 30 w 45"/>
                  <a:gd name="T21" fmla="*/ 7 h 10"/>
                  <a:gd name="T22" fmla="*/ 39 w 45"/>
                  <a:gd name="T23" fmla="*/ 7 h 10"/>
                  <a:gd name="T24" fmla="*/ 44 w 45"/>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10">
                    <a:moveTo>
                      <a:pt x="44" y="5"/>
                    </a:moveTo>
                    <a:lnTo>
                      <a:pt x="39" y="2"/>
                    </a:lnTo>
                    <a:lnTo>
                      <a:pt x="30" y="2"/>
                    </a:lnTo>
                    <a:lnTo>
                      <a:pt x="14" y="0"/>
                    </a:lnTo>
                    <a:lnTo>
                      <a:pt x="5" y="2"/>
                    </a:lnTo>
                    <a:lnTo>
                      <a:pt x="0" y="2"/>
                    </a:lnTo>
                    <a:lnTo>
                      <a:pt x="0" y="5"/>
                    </a:lnTo>
                    <a:lnTo>
                      <a:pt x="0" y="7"/>
                    </a:lnTo>
                    <a:lnTo>
                      <a:pt x="5" y="7"/>
                    </a:lnTo>
                    <a:lnTo>
                      <a:pt x="14" y="9"/>
                    </a:lnTo>
                    <a:lnTo>
                      <a:pt x="30" y="7"/>
                    </a:lnTo>
                    <a:lnTo>
                      <a:pt x="39" y="7"/>
                    </a:lnTo>
                    <a:lnTo>
                      <a:pt x="44" y="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5" name="Freeform 51"/>
              <p:cNvSpPr>
                <a:spLocks/>
              </p:cNvSpPr>
              <p:nvPr/>
            </p:nvSpPr>
            <p:spPr bwMode="auto">
              <a:xfrm>
                <a:off x="926" y="3087"/>
                <a:ext cx="463" cy="80"/>
              </a:xfrm>
              <a:custGeom>
                <a:avLst/>
                <a:gdLst>
                  <a:gd name="T0" fmla="*/ 231 w 463"/>
                  <a:gd name="T1" fmla="*/ 40 h 80"/>
                  <a:gd name="T2" fmla="*/ 225 w 463"/>
                  <a:gd name="T3" fmla="*/ 33 h 80"/>
                  <a:gd name="T4" fmla="*/ 209 w 463"/>
                  <a:gd name="T5" fmla="*/ 23 h 80"/>
                  <a:gd name="T6" fmla="*/ 152 w 463"/>
                  <a:gd name="T7" fmla="*/ 10 h 80"/>
                  <a:gd name="T8" fmla="*/ 85 w 463"/>
                  <a:gd name="T9" fmla="*/ 0 h 80"/>
                  <a:gd name="T10" fmla="*/ 34 w 463"/>
                  <a:gd name="T11" fmla="*/ 3 h 80"/>
                  <a:gd name="T12" fmla="*/ 17 w 463"/>
                  <a:gd name="T13" fmla="*/ 7 h 80"/>
                  <a:gd name="T14" fmla="*/ 6 w 463"/>
                  <a:gd name="T15" fmla="*/ 16 h 80"/>
                  <a:gd name="T16" fmla="*/ 0 w 463"/>
                  <a:gd name="T17" fmla="*/ 27 h 80"/>
                  <a:gd name="T18" fmla="*/ 0 w 463"/>
                  <a:gd name="T19" fmla="*/ 40 h 80"/>
                  <a:gd name="T20" fmla="*/ 0 w 463"/>
                  <a:gd name="T21" fmla="*/ 53 h 80"/>
                  <a:gd name="T22" fmla="*/ 6 w 463"/>
                  <a:gd name="T23" fmla="*/ 63 h 80"/>
                  <a:gd name="T24" fmla="*/ 17 w 463"/>
                  <a:gd name="T25" fmla="*/ 73 h 80"/>
                  <a:gd name="T26" fmla="*/ 34 w 463"/>
                  <a:gd name="T27" fmla="*/ 76 h 80"/>
                  <a:gd name="T28" fmla="*/ 85 w 463"/>
                  <a:gd name="T29" fmla="*/ 79 h 80"/>
                  <a:gd name="T30" fmla="*/ 152 w 463"/>
                  <a:gd name="T31" fmla="*/ 69 h 80"/>
                  <a:gd name="T32" fmla="*/ 209 w 463"/>
                  <a:gd name="T33" fmla="*/ 56 h 80"/>
                  <a:gd name="T34" fmla="*/ 225 w 463"/>
                  <a:gd name="T35" fmla="*/ 46 h 80"/>
                  <a:gd name="T36" fmla="*/ 231 w 463"/>
                  <a:gd name="T37" fmla="*/ 40 h 80"/>
                  <a:gd name="T38" fmla="*/ 231 w 463"/>
                  <a:gd name="T39" fmla="*/ 46 h 80"/>
                  <a:gd name="T40" fmla="*/ 248 w 463"/>
                  <a:gd name="T41" fmla="*/ 56 h 80"/>
                  <a:gd name="T42" fmla="*/ 304 w 463"/>
                  <a:gd name="T43" fmla="*/ 69 h 80"/>
                  <a:gd name="T44" fmla="*/ 372 w 463"/>
                  <a:gd name="T45" fmla="*/ 79 h 80"/>
                  <a:gd name="T46" fmla="*/ 423 w 463"/>
                  <a:gd name="T47" fmla="*/ 76 h 80"/>
                  <a:gd name="T48" fmla="*/ 440 w 463"/>
                  <a:gd name="T49" fmla="*/ 73 h 80"/>
                  <a:gd name="T50" fmla="*/ 451 w 463"/>
                  <a:gd name="T51" fmla="*/ 63 h 80"/>
                  <a:gd name="T52" fmla="*/ 456 w 463"/>
                  <a:gd name="T53" fmla="*/ 53 h 80"/>
                  <a:gd name="T54" fmla="*/ 462 w 463"/>
                  <a:gd name="T55" fmla="*/ 40 h 80"/>
                  <a:gd name="T56" fmla="*/ 456 w 463"/>
                  <a:gd name="T57" fmla="*/ 27 h 80"/>
                  <a:gd name="T58" fmla="*/ 451 w 463"/>
                  <a:gd name="T59" fmla="*/ 16 h 80"/>
                  <a:gd name="T60" fmla="*/ 440 w 463"/>
                  <a:gd name="T61" fmla="*/ 7 h 80"/>
                  <a:gd name="T62" fmla="*/ 423 w 463"/>
                  <a:gd name="T63" fmla="*/ 3 h 80"/>
                  <a:gd name="T64" fmla="*/ 372 w 463"/>
                  <a:gd name="T65" fmla="*/ 0 h 80"/>
                  <a:gd name="T66" fmla="*/ 304 w 463"/>
                  <a:gd name="T67" fmla="*/ 10 h 80"/>
                  <a:gd name="T68" fmla="*/ 248 w 463"/>
                  <a:gd name="T69" fmla="*/ 23 h 80"/>
                  <a:gd name="T70" fmla="*/ 231 w 463"/>
                  <a:gd name="T71" fmla="*/ 33 h 80"/>
                  <a:gd name="T72" fmla="*/ 231 w 463"/>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3" h="80">
                    <a:moveTo>
                      <a:pt x="231" y="40"/>
                    </a:moveTo>
                    <a:lnTo>
                      <a:pt x="225" y="33"/>
                    </a:lnTo>
                    <a:lnTo>
                      <a:pt x="209" y="23"/>
                    </a:lnTo>
                    <a:lnTo>
                      <a:pt x="152" y="10"/>
                    </a:lnTo>
                    <a:lnTo>
                      <a:pt x="85" y="0"/>
                    </a:lnTo>
                    <a:lnTo>
                      <a:pt x="34" y="3"/>
                    </a:lnTo>
                    <a:lnTo>
                      <a:pt x="17" y="7"/>
                    </a:lnTo>
                    <a:lnTo>
                      <a:pt x="6" y="16"/>
                    </a:lnTo>
                    <a:lnTo>
                      <a:pt x="0" y="27"/>
                    </a:lnTo>
                    <a:lnTo>
                      <a:pt x="0" y="40"/>
                    </a:lnTo>
                    <a:lnTo>
                      <a:pt x="0" y="53"/>
                    </a:lnTo>
                    <a:lnTo>
                      <a:pt x="6" y="63"/>
                    </a:lnTo>
                    <a:lnTo>
                      <a:pt x="17" y="73"/>
                    </a:lnTo>
                    <a:lnTo>
                      <a:pt x="34" y="76"/>
                    </a:lnTo>
                    <a:lnTo>
                      <a:pt x="85" y="79"/>
                    </a:lnTo>
                    <a:lnTo>
                      <a:pt x="152" y="69"/>
                    </a:lnTo>
                    <a:lnTo>
                      <a:pt x="209" y="56"/>
                    </a:lnTo>
                    <a:lnTo>
                      <a:pt x="225" y="46"/>
                    </a:lnTo>
                    <a:lnTo>
                      <a:pt x="231" y="40"/>
                    </a:lnTo>
                    <a:lnTo>
                      <a:pt x="231" y="46"/>
                    </a:lnTo>
                    <a:lnTo>
                      <a:pt x="248" y="56"/>
                    </a:lnTo>
                    <a:lnTo>
                      <a:pt x="304" y="69"/>
                    </a:lnTo>
                    <a:lnTo>
                      <a:pt x="372" y="79"/>
                    </a:lnTo>
                    <a:lnTo>
                      <a:pt x="423" y="76"/>
                    </a:lnTo>
                    <a:lnTo>
                      <a:pt x="440" y="73"/>
                    </a:lnTo>
                    <a:lnTo>
                      <a:pt x="451" y="63"/>
                    </a:lnTo>
                    <a:lnTo>
                      <a:pt x="456" y="53"/>
                    </a:lnTo>
                    <a:lnTo>
                      <a:pt x="462" y="40"/>
                    </a:lnTo>
                    <a:lnTo>
                      <a:pt x="456" y="27"/>
                    </a:lnTo>
                    <a:lnTo>
                      <a:pt x="451" y="16"/>
                    </a:lnTo>
                    <a:lnTo>
                      <a:pt x="440" y="7"/>
                    </a:lnTo>
                    <a:lnTo>
                      <a:pt x="423" y="3"/>
                    </a:lnTo>
                    <a:lnTo>
                      <a:pt x="372" y="0"/>
                    </a:lnTo>
                    <a:lnTo>
                      <a:pt x="304" y="10"/>
                    </a:lnTo>
                    <a:lnTo>
                      <a:pt x="248" y="23"/>
                    </a:lnTo>
                    <a:lnTo>
                      <a:pt x="231" y="33"/>
                    </a:lnTo>
                    <a:lnTo>
                      <a:pt x="231" y="40"/>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156" name="Group 52"/>
            <p:cNvGrpSpPr>
              <a:grpSpLocks/>
            </p:cNvGrpSpPr>
            <p:nvPr/>
          </p:nvGrpSpPr>
          <p:grpSpPr bwMode="auto">
            <a:xfrm>
              <a:off x="1585" y="3075"/>
              <a:ext cx="323" cy="171"/>
              <a:chOff x="1585" y="3075"/>
              <a:chExt cx="323" cy="171"/>
            </a:xfrm>
          </p:grpSpPr>
          <p:sp>
            <p:nvSpPr>
              <p:cNvPr id="175157" name="Freeform 53"/>
              <p:cNvSpPr>
                <a:spLocks/>
              </p:cNvSpPr>
              <p:nvPr/>
            </p:nvSpPr>
            <p:spPr bwMode="auto">
              <a:xfrm>
                <a:off x="1585" y="3075"/>
                <a:ext cx="317" cy="167"/>
              </a:xfrm>
              <a:custGeom>
                <a:avLst/>
                <a:gdLst>
                  <a:gd name="T0" fmla="*/ 161 w 317"/>
                  <a:gd name="T1" fmla="*/ 83 h 167"/>
                  <a:gd name="T2" fmla="*/ 150 w 317"/>
                  <a:gd name="T3" fmla="*/ 80 h 167"/>
                  <a:gd name="T4" fmla="*/ 133 w 317"/>
                  <a:gd name="T5" fmla="*/ 80 h 167"/>
                  <a:gd name="T6" fmla="*/ 83 w 317"/>
                  <a:gd name="T7" fmla="*/ 89 h 167"/>
                  <a:gd name="T8" fmla="*/ 33 w 317"/>
                  <a:gd name="T9" fmla="*/ 102 h 167"/>
                  <a:gd name="T10" fmla="*/ 6 w 317"/>
                  <a:gd name="T11" fmla="*/ 118 h 167"/>
                  <a:gd name="T12" fmla="*/ 0 w 317"/>
                  <a:gd name="T13" fmla="*/ 128 h 167"/>
                  <a:gd name="T14" fmla="*/ 0 w 317"/>
                  <a:gd name="T15" fmla="*/ 134 h 167"/>
                  <a:gd name="T16" fmla="*/ 6 w 317"/>
                  <a:gd name="T17" fmla="*/ 143 h 167"/>
                  <a:gd name="T18" fmla="*/ 17 w 317"/>
                  <a:gd name="T19" fmla="*/ 153 h 167"/>
                  <a:gd name="T20" fmla="*/ 28 w 317"/>
                  <a:gd name="T21" fmla="*/ 159 h 167"/>
                  <a:gd name="T22" fmla="*/ 45 w 317"/>
                  <a:gd name="T23" fmla="*/ 166 h 167"/>
                  <a:gd name="T24" fmla="*/ 56 w 317"/>
                  <a:gd name="T25" fmla="*/ 166 h 167"/>
                  <a:gd name="T26" fmla="*/ 73 w 317"/>
                  <a:gd name="T27" fmla="*/ 166 h 167"/>
                  <a:gd name="T28" fmla="*/ 105 w 317"/>
                  <a:gd name="T29" fmla="*/ 150 h 167"/>
                  <a:gd name="T30" fmla="*/ 139 w 317"/>
                  <a:gd name="T31" fmla="*/ 125 h 167"/>
                  <a:gd name="T32" fmla="*/ 161 w 317"/>
                  <a:gd name="T33" fmla="*/ 99 h 167"/>
                  <a:gd name="T34" fmla="*/ 161 w 317"/>
                  <a:gd name="T35" fmla="*/ 89 h 167"/>
                  <a:gd name="T36" fmla="*/ 161 w 317"/>
                  <a:gd name="T37" fmla="*/ 83 h 167"/>
                  <a:gd name="T38" fmla="*/ 167 w 317"/>
                  <a:gd name="T39" fmla="*/ 86 h 167"/>
                  <a:gd name="T40" fmla="*/ 183 w 317"/>
                  <a:gd name="T41" fmla="*/ 86 h 167"/>
                  <a:gd name="T42" fmla="*/ 233 w 317"/>
                  <a:gd name="T43" fmla="*/ 77 h 167"/>
                  <a:gd name="T44" fmla="*/ 283 w 317"/>
                  <a:gd name="T45" fmla="*/ 64 h 167"/>
                  <a:gd name="T46" fmla="*/ 310 w 317"/>
                  <a:gd name="T47" fmla="*/ 48 h 167"/>
                  <a:gd name="T48" fmla="*/ 316 w 317"/>
                  <a:gd name="T49" fmla="*/ 39 h 167"/>
                  <a:gd name="T50" fmla="*/ 316 w 317"/>
                  <a:gd name="T51" fmla="*/ 32 h 167"/>
                  <a:gd name="T52" fmla="*/ 310 w 317"/>
                  <a:gd name="T53" fmla="*/ 23 h 167"/>
                  <a:gd name="T54" fmla="*/ 305 w 317"/>
                  <a:gd name="T55" fmla="*/ 13 h 167"/>
                  <a:gd name="T56" fmla="*/ 288 w 317"/>
                  <a:gd name="T57" fmla="*/ 7 h 167"/>
                  <a:gd name="T58" fmla="*/ 272 w 317"/>
                  <a:gd name="T59" fmla="*/ 0 h 167"/>
                  <a:gd name="T60" fmla="*/ 260 w 317"/>
                  <a:gd name="T61" fmla="*/ 0 h 167"/>
                  <a:gd name="T62" fmla="*/ 244 w 317"/>
                  <a:gd name="T63" fmla="*/ 0 h 167"/>
                  <a:gd name="T64" fmla="*/ 211 w 317"/>
                  <a:gd name="T65" fmla="*/ 16 h 167"/>
                  <a:gd name="T66" fmla="*/ 177 w 317"/>
                  <a:gd name="T67" fmla="*/ 41 h 167"/>
                  <a:gd name="T68" fmla="*/ 155 w 317"/>
                  <a:gd name="T69" fmla="*/ 67 h 167"/>
                  <a:gd name="T70" fmla="*/ 155 w 317"/>
                  <a:gd name="T71" fmla="*/ 77 h 167"/>
                  <a:gd name="T72" fmla="*/ 161 w 317"/>
                  <a:gd name="T73"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7" h="167">
                    <a:moveTo>
                      <a:pt x="161" y="83"/>
                    </a:moveTo>
                    <a:lnTo>
                      <a:pt x="150" y="80"/>
                    </a:lnTo>
                    <a:lnTo>
                      <a:pt x="133" y="80"/>
                    </a:lnTo>
                    <a:lnTo>
                      <a:pt x="83" y="89"/>
                    </a:lnTo>
                    <a:lnTo>
                      <a:pt x="33" y="102"/>
                    </a:lnTo>
                    <a:lnTo>
                      <a:pt x="6" y="118"/>
                    </a:lnTo>
                    <a:lnTo>
                      <a:pt x="0" y="128"/>
                    </a:lnTo>
                    <a:lnTo>
                      <a:pt x="0" y="134"/>
                    </a:lnTo>
                    <a:lnTo>
                      <a:pt x="6" y="143"/>
                    </a:lnTo>
                    <a:lnTo>
                      <a:pt x="17" y="153"/>
                    </a:lnTo>
                    <a:lnTo>
                      <a:pt x="28" y="159"/>
                    </a:lnTo>
                    <a:lnTo>
                      <a:pt x="45" y="166"/>
                    </a:lnTo>
                    <a:lnTo>
                      <a:pt x="56" y="166"/>
                    </a:lnTo>
                    <a:lnTo>
                      <a:pt x="73" y="166"/>
                    </a:lnTo>
                    <a:lnTo>
                      <a:pt x="105" y="150"/>
                    </a:lnTo>
                    <a:lnTo>
                      <a:pt x="139" y="125"/>
                    </a:lnTo>
                    <a:lnTo>
                      <a:pt x="161" y="99"/>
                    </a:lnTo>
                    <a:lnTo>
                      <a:pt x="161" y="89"/>
                    </a:lnTo>
                    <a:lnTo>
                      <a:pt x="161" y="83"/>
                    </a:lnTo>
                    <a:lnTo>
                      <a:pt x="167" y="86"/>
                    </a:lnTo>
                    <a:lnTo>
                      <a:pt x="183" y="86"/>
                    </a:lnTo>
                    <a:lnTo>
                      <a:pt x="233" y="77"/>
                    </a:lnTo>
                    <a:lnTo>
                      <a:pt x="283" y="64"/>
                    </a:lnTo>
                    <a:lnTo>
                      <a:pt x="310" y="48"/>
                    </a:lnTo>
                    <a:lnTo>
                      <a:pt x="316" y="39"/>
                    </a:lnTo>
                    <a:lnTo>
                      <a:pt x="316" y="32"/>
                    </a:lnTo>
                    <a:lnTo>
                      <a:pt x="310" y="23"/>
                    </a:lnTo>
                    <a:lnTo>
                      <a:pt x="305" y="13"/>
                    </a:lnTo>
                    <a:lnTo>
                      <a:pt x="288" y="7"/>
                    </a:lnTo>
                    <a:lnTo>
                      <a:pt x="272" y="0"/>
                    </a:lnTo>
                    <a:lnTo>
                      <a:pt x="260" y="0"/>
                    </a:lnTo>
                    <a:lnTo>
                      <a:pt x="244" y="0"/>
                    </a:lnTo>
                    <a:lnTo>
                      <a:pt x="211" y="16"/>
                    </a:lnTo>
                    <a:lnTo>
                      <a:pt x="177" y="41"/>
                    </a:lnTo>
                    <a:lnTo>
                      <a:pt x="155" y="67"/>
                    </a:lnTo>
                    <a:lnTo>
                      <a:pt x="155" y="77"/>
                    </a:lnTo>
                    <a:lnTo>
                      <a:pt x="161" y="8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8" name="Freeform 54"/>
              <p:cNvSpPr>
                <a:spLocks/>
              </p:cNvSpPr>
              <p:nvPr/>
            </p:nvSpPr>
            <p:spPr bwMode="auto">
              <a:xfrm>
                <a:off x="1585" y="3156"/>
                <a:ext cx="159" cy="86"/>
              </a:xfrm>
              <a:custGeom>
                <a:avLst/>
                <a:gdLst>
                  <a:gd name="T0" fmla="*/ 158 w 159"/>
                  <a:gd name="T1" fmla="*/ 3 h 86"/>
                  <a:gd name="T2" fmla="*/ 148 w 159"/>
                  <a:gd name="T3" fmla="*/ 0 h 86"/>
                  <a:gd name="T4" fmla="*/ 131 w 159"/>
                  <a:gd name="T5" fmla="*/ 0 h 86"/>
                  <a:gd name="T6" fmla="*/ 82 w 159"/>
                  <a:gd name="T7" fmla="*/ 9 h 86"/>
                  <a:gd name="T8" fmla="*/ 33 w 159"/>
                  <a:gd name="T9" fmla="*/ 22 h 86"/>
                  <a:gd name="T10" fmla="*/ 6 w 159"/>
                  <a:gd name="T11" fmla="*/ 38 h 86"/>
                  <a:gd name="T12" fmla="*/ 0 w 159"/>
                  <a:gd name="T13" fmla="*/ 47 h 86"/>
                  <a:gd name="T14" fmla="*/ 0 w 159"/>
                  <a:gd name="T15" fmla="*/ 53 h 86"/>
                  <a:gd name="T16" fmla="*/ 6 w 159"/>
                  <a:gd name="T17" fmla="*/ 63 h 86"/>
                  <a:gd name="T18" fmla="*/ 17 w 159"/>
                  <a:gd name="T19" fmla="*/ 72 h 86"/>
                  <a:gd name="T20" fmla="*/ 27 w 159"/>
                  <a:gd name="T21" fmla="*/ 78 h 86"/>
                  <a:gd name="T22" fmla="*/ 44 w 159"/>
                  <a:gd name="T23" fmla="*/ 85 h 86"/>
                  <a:gd name="T24" fmla="*/ 55 w 159"/>
                  <a:gd name="T25" fmla="*/ 85 h 86"/>
                  <a:gd name="T26" fmla="*/ 71 w 159"/>
                  <a:gd name="T27" fmla="*/ 85 h 86"/>
                  <a:gd name="T28" fmla="*/ 103 w 159"/>
                  <a:gd name="T29" fmla="*/ 69 h 86"/>
                  <a:gd name="T30" fmla="*/ 136 w 159"/>
                  <a:gd name="T31" fmla="*/ 44 h 86"/>
                  <a:gd name="T32" fmla="*/ 158 w 159"/>
                  <a:gd name="T33" fmla="*/ 19 h 86"/>
                  <a:gd name="T34" fmla="*/ 158 w 159"/>
                  <a:gd name="T35" fmla="*/ 9 h 86"/>
                  <a:gd name="T36" fmla="*/ 158 w 159"/>
                  <a:gd name="T37" fmla="*/ 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86">
                    <a:moveTo>
                      <a:pt x="158" y="3"/>
                    </a:moveTo>
                    <a:lnTo>
                      <a:pt x="148" y="0"/>
                    </a:lnTo>
                    <a:lnTo>
                      <a:pt x="131" y="0"/>
                    </a:lnTo>
                    <a:lnTo>
                      <a:pt x="82" y="9"/>
                    </a:lnTo>
                    <a:lnTo>
                      <a:pt x="33" y="22"/>
                    </a:lnTo>
                    <a:lnTo>
                      <a:pt x="6" y="38"/>
                    </a:lnTo>
                    <a:lnTo>
                      <a:pt x="0" y="47"/>
                    </a:lnTo>
                    <a:lnTo>
                      <a:pt x="0" y="53"/>
                    </a:lnTo>
                    <a:lnTo>
                      <a:pt x="6" y="63"/>
                    </a:lnTo>
                    <a:lnTo>
                      <a:pt x="17" y="72"/>
                    </a:lnTo>
                    <a:lnTo>
                      <a:pt x="27" y="78"/>
                    </a:lnTo>
                    <a:lnTo>
                      <a:pt x="44" y="85"/>
                    </a:lnTo>
                    <a:lnTo>
                      <a:pt x="55" y="85"/>
                    </a:lnTo>
                    <a:lnTo>
                      <a:pt x="71" y="85"/>
                    </a:lnTo>
                    <a:lnTo>
                      <a:pt x="103" y="69"/>
                    </a:lnTo>
                    <a:lnTo>
                      <a:pt x="136" y="44"/>
                    </a:lnTo>
                    <a:lnTo>
                      <a:pt x="158" y="19"/>
                    </a:lnTo>
                    <a:lnTo>
                      <a:pt x="158" y="9"/>
                    </a:lnTo>
                    <a:lnTo>
                      <a:pt x="158" y="3"/>
                    </a:lnTo>
                  </a:path>
                </a:pathLst>
              </a:custGeom>
              <a:solidFill>
                <a:srgbClr val="FF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9" name="Freeform 55"/>
              <p:cNvSpPr>
                <a:spLocks/>
              </p:cNvSpPr>
              <p:nvPr/>
            </p:nvSpPr>
            <p:spPr bwMode="auto">
              <a:xfrm>
                <a:off x="1591" y="3160"/>
                <a:ext cx="147" cy="78"/>
              </a:xfrm>
              <a:custGeom>
                <a:avLst/>
                <a:gdLst>
                  <a:gd name="T0" fmla="*/ 146 w 147"/>
                  <a:gd name="T1" fmla="*/ 3 h 78"/>
                  <a:gd name="T2" fmla="*/ 136 w 147"/>
                  <a:gd name="T3" fmla="*/ 0 h 78"/>
                  <a:gd name="T4" fmla="*/ 119 w 147"/>
                  <a:gd name="T5" fmla="*/ 0 h 78"/>
                  <a:gd name="T6" fmla="*/ 76 w 147"/>
                  <a:gd name="T7" fmla="*/ 9 h 78"/>
                  <a:gd name="T8" fmla="*/ 33 w 147"/>
                  <a:gd name="T9" fmla="*/ 18 h 78"/>
                  <a:gd name="T10" fmla="*/ 6 w 147"/>
                  <a:gd name="T11" fmla="*/ 34 h 78"/>
                  <a:gd name="T12" fmla="*/ 0 w 147"/>
                  <a:gd name="T13" fmla="*/ 43 h 78"/>
                  <a:gd name="T14" fmla="*/ 0 w 147"/>
                  <a:gd name="T15" fmla="*/ 49 h 78"/>
                  <a:gd name="T16" fmla="*/ 6 w 147"/>
                  <a:gd name="T17" fmla="*/ 58 h 78"/>
                  <a:gd name="T18" fmla="*/ 17 w 147"/>
                  <a:gd name="T19" fmla="*/ 65 h 78"/>
                  <a:gd name="T20" fmla="*/ 27 w 147"/>
                  <a:gd name="T21" fmla="*/ 71 h 78"/>
                  <a:gd name="T22" fmla="*/ 38 w 147"/>
                  <a:gd name="T23" fmla="*/ 77 h 78"/>
                  <a:gd name="T24" fmla="*/ 49 w 147"/>
                  <a:gd name="T25" fmla="*/ 77 h 78"/>
                  <a:gd name="T26" fmla="*/ 65 w 147"/>
                  <a:gd name="T27" fmla="*/ 77 h 78"/>
                  <a:gd name="T28" fmla="*/ 97 w 147"/>
                  <a:gd name="T29" fmla="*/ 62 h 78"/>
                  <a:gd name="T30" fmla="*/ 124 w 147"/>
                  <a:gd name="T31" fmla="*/ 40 h 78"/>
                  <a:gd name="T32" fmla="*/ 146 w 147"/>
                  <a:gd name="T33" fmla="*/ 18 h 78"/>
                  <a:gd name="T34" fmla="*/ 146 w 147"/>
                  <a:gd name="T35" fmla="*/ 9 h 78"/>
                  <a:gd name="T36" fmla="*/ 146 w 147"/>
                  <a:gd name="T37"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78">
                    <a:moveTo>
                      <a:pt x="146" y="3"/>
                    </a:moveTo>
                    <a:lnTo>
                      <a:pt x="136" y="0"/>
                    </a:lnTo>
                    <a:lnTo>
                      <a:pt x="119" y="0"/>
                    </a:lnTo>
                    <a:lnTo>
                      <a:pt x="76" y="9"/>
                    </a:lnTo>
                    <a:lnTo>
                      <a:pt x="33" y="18"/>
                    </a:lnTo>
                    <a:lnTo>
                      <a:pt x="6" y="34"/>
                    </a:lnTo>
                    <a:lnTo>
                      <a:pt x="0" y="43"/>
                    </a:lnTo>
                    <a:lnTo>
                      <a:pt x="0" y="49"/>
                    </a:lnTo>
                    <a:lnTo>
                      <a:pt x="6" y="58"/>
                    </a:lnTo>
                    <a:lnTo>
                      <a:pt x="17" y="65"/>
                    </a:lnTo>
                    <a:lnTo>
                      <a:pt x="27" y="71"/>
                    </a:lnTo>
                    <a:lnTo>
                      <a:pt x="38" y="77"/>
                    </a:lnTo>
                    <a:lnTo>
                      <a:pt x="49" y="77"/>
                    </a:lnTo>
                    <a:lnTo>
                      <a:pt x="65" y="77"/>
                    </a:lnTo>
                    <a:lnTo>
                      <a:pt x="97" y="62"/>
                    </a:lnTo>
                    <a:lnTo>
                      <a:pt x="124" y="40"/>
                    </a:lnTo>
                    <a:lnTo>
                      <a:pt x="146" y="18"/>
                    </a:lnTo>
                    <a:lnTo>
                      <a:pt x="146" y="9"/>
                    </a:lnTo>
                    <a:lnTo>
                      <a:pt x="146" y="3"/>
                    </a:lnTo>
                  </a:path>
                </a:pathLst>
              </a:custGeom>
              <a:solidFill>
                <a:srgbClr val="FF3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0" name="Freeform 56"/>
              <p:cNvSpPr>
                <a:spLocks/>
              </p:cNvSpPr>
              <p:nvPr/>
            </p:nvSpPr>
            <p:spPr bwMode="auto">
              <a:xfrm>
                <a:off x="1591" y="3160"/>
                <a:ext cx="136" cy="71"/>
              </a:xfrm>
              <a:custGeom>
                <a:avLst/>
                <a:gdLst>
                  <a:gd name="T0" fmla="*/ 135 w 136"/>
                  <a:gd name="T1" fmla="*/ 3 h 71"/>
                  <a:gd name="T2" fmla="*/ 124 w 136"/>
                  <a:gd name="T3" fmla="*/ 0 h 71"/>
                  <a:gd name="T4" fmla="*/ 108 w 136"/>
                  <a:gd name="T5" fmla="*/ 0 h 71"/>
                  <a:gd name="T6" fmla="*/ 70 w 136"/>
                  <a:gd name="T7" fmla="*/ 9 h 71"/>
                  <a:gd name="T8" fmla="*/ 33 w 136"/>
                  <a:gd name="T9" fmla="*/ 18 h 71"/>
                  <a:gd name="T10" fmla="*/ 6 w 136"/>
                  <a:gd name="T11" fmla="*/ 30 h 71"/>
                  <a:gd name="T12" fmla="*/ 0 w 136"/>
                  <a:gd name="T13" fmla="*/ 39 h 71"/>
                  <a:gd name="T14" fmla="*/ 0 w 136"/>
                  <a:gd name="T15" fmla="*/ 45 h 71"/>
                  <a:gd name="T16" fmla="*/ 6 w 136"/>
                  <a:gd name="T17" fmla="*/ 52 h 71"/>
                  <a:gd name="T18" fmla="*/ 17 w 136"/>
                  <a:gd name="T19" fmla="*/ 57 h 71"/>
                  <a:gd name="T20" fmla="*/ 27 w 136"/>
                  <a:gd name="T21" fmla="*/ 64 h 71"/>
                  <a:gd name="T22" fmla="*/ 33 w 136"/>
                  <a:gd name="T23" fmla="*/ 70 h 71"/>
                  <a:gd name="T24" fmla="*/ 43 w 136"/>
                  <a:gd name="T25" fmla="*/ 70 h 71"/>
                  <a:gd name="T26" fmla="*/ 60 w 136"/>
                  <a:gd name="T27" fmla="*/ 70 h 71"/>
                  <a:gd name="T28" fmla="*/ 92 w 136"/>
                  <a:gd name="T29" fmla="*/ 55 h 71"/>
                  <a:gd name="T30" fmla="*/ 114 w 136"/>
                  <a:gd name="T31" fmla="*/ 36 h 71"/>
                  <a:gd name="T32" fmla="*/ 135 w 136"/>
                  <a:gd name="T33" fmla="*/ 18 h 71"/>
                  <a:gd name="T34" fmla="*/ 135 w 136"/>
                  <a:gd name="T35" fmla="*/ 9 h 71"/>
                  <a:gd name="T36" fmla="*/ 135 w 136"/>
                  <a:gd name="T37"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71">
                    <a:moveTo>
                      <a:pt x="135" y="3"/>
                    </a:moveTo>
                    <a:lnTo>
                      <a:pt x="124" y="0"/>
                    </a:lnTo>
                    <a:lnTo>
                      <a:pt x="108" y="0"/>
                    </a:lnTo>
                    <a:lnTo>
                      <a:pt x="70" y="9"/>
                    </a:lnTo>
                    <a:lnTo>
                      <a:pt x="33" y="18"/>
                    </a:lnTo>
                    <a:lnTo>
                      <a:pt x="6" y="30"/>
                    </a:lnTo>
                    <a:lnTo>
                      <a:pt x="0" y="39"/>
                    </a:lnTo>
                    <a:lnTo>
                      <a:pt x="0" y="45"/>
                    </a:lnTo>
                    <a:lnTo>
                      <a:pt x="6" y="52"/>
                    </a:lnTo>
                    <a:lnTo>
                      <a:pt x="17" y="57"/>
                    </a:lnTo>
                    <a:lnTo>
                      <a:pt x="27" y="64"/>
                    </a:lnTo>
                    <a:lnTo>
                      <a:pt x="33" y="70"/>
                    </a:lnTo>
                    <a:lnTo>
                      <a:pt x="43" y="70"/>
                    </a:lnTo>
                    <a:lnTo>
                      <a:pt x="60" y="70"/>
                    </a:lnTo>
                    <a:lnTo>
                      <a:pt x="92" y="55"/>
                    </a:lnTo>
                    <a:lnTo>
                      <a:pt x="114" y="36"/>
                    </a:lnTo>
                    <a:lnTo>
                      <a:pt x="135" y="18"/>
                    </a:lnTo>
                    <a:lnTo>
                      <a:pt x="135" y="9"/>
                    </a:lnTo>
                    <a:lnTo>
                      <a:pt x="135" y="3"/>
                    </a:lnTo>
                  </a:path>
                </a:pathLst>
              </a:custGeom>
              <a:solidFill>
                <a:srgbClr val="FF5C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1" name="Freeform 57"/>
              <p:cNvSpPr>
                <a:spLocks/>
              </p:cNvSpPr>
              <p:nvPr/>
            </p:nvSpPr>
            <p:spPr bwMode="auto">
              <a:xfrm>
                <a:off x="1603" y="3163"/>
                <a:ext cx="113" cy="66"/>
              </a:xfrm>
              <a:custGeom>
                <a:avLst/>
                <a:gdLst>
                  <a:gd name="T0" fmla="*/ 112 w 113"/>
                  <a:gd name="T1" fmla="*/ 3 h 66"/>
                  <a:gd name="T2" fmla="*/ 102 w 113"/>
                  <a:gd name="T3" fmla="*/ 0 h 66"/>
                  <a:gd name="T4" fmla="*/ 91 w 113"/>
                  <a:gd name="T5" fmla="*/ 0 h 66"/>
                  <a:gd name="T6" fmla="*/ 58 w 113"/>
                  <a:gd name="T7" fmla="*/ 10 h 66"/>
                  <a:gd name="T8" fmla="*/ 27 w 113"/>
                  <a:gd name="T9" fmla="*/ 15 h 66"/>
                  <a:gd name="T10" fmla="*/ 6 w 113"/>
                  <a:gd name="T11" fmla="*/ 28 h 66"/>
                  <a:gd name="T12" fmla="*/ 0 w 113"/>
                  <a:gd name="T13" fmla="*/ 37 h 66"/>
                  <a:gd name="T14" fmla="*/ 0 w 113"/>
                  <a:gd name="T15" fmla="*/ 43 h 66"/>
                  <a:gd name="T16" fmla="*/ 6 w 113"/>
                  <a:gd name="T17" fmla="*/ 50 h 66"/>
                  <a:gd name="T18" fmla="*/ 16 w 113"/>
                  <a:gd name="T19" fmla="*/ 53 h 66"/>
                  <a:gd name="T20" fmla="*/ 21 w 113"/>
                  <a:gd name="T21" fmla="*/ 59 h 66"/>
                  <a:gd name="T22" fmla="*/ 27 w 113"/>
                  <a:gd name="T23" fmla="*/ 65 h 66"/>
                  <a:gd name="T24" fmla="*/ 37 w 113"/>
                  <a:gd name="T25" fmla="*/ 65 h 66"/>
                  <a:gd name="T26" fmla="*/ 48 w 113"/>
                  <a:gd name="T27" fmla="*/ 65 h 66"/>
                  <a:gd name="T28" fmla="*/ 75 w 113"/>
                  <a:gd name="T29" fmla="*/ 50 h 66"/>
                  <a:gd name="T30" fmla="*/ 96 w 113"/>
                  <a:gd name="T31" fmla="*/ 34 h 66"/>
                  <a:gd name="T32" fmla="*/ 112 w 113"/>
                  <a:gd name="T33" fmla="*/ 15 h 66"/>
                  <a:gd name="T34" fmla="*/ 112 w 113"/>
                  <a:gd name="T35" fmla="*/ 10 h 66"/>
                  <a:gd name="T36" fmla="*/ 112 w 113"/>
                  <a:gd name="T37"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66">
                    <a:moveTo>
                      <a:pt x="112" y="3"/>
                    </a:moveTo>
                    <a:lnTo>
                      <a:pt x="102" y="0"/>
                    </a:lnTo>
                    <a:lnTo>
                      <a:pt x="91" y="0"/>
                    </a:lnTo>
                    <a:lnTo>
                      <a:pt x="58" y="10"/>
                    </a:lnTo>
                    <a:lnTo>
                      <a:pt x="27" y="15"/>
                    </a:lnTo>
                    <a:lnTo>
                      <a:pt x="6" y="28"/>
                    </a:lnTo>
                    <a:lnTo>
                      <a:pt x="0" y="37"/>
                    </a:lnTo>
                    <a:lnTo>
                      <a:pt x="0" y="43"/>
                    </a:lnTo>
                    <a:lnTo>
                      <a:pt x="6" y="50"/>
                    </a:lnTo>
                    <a:lnTo>
                      <a:pt x="16" y="53"/>
                    </a:lnTo>
                    <a:lnTo>
                      <a:pt x="21" y="59"/>
                    </a:lnTo>
                    <a:lnTo>
                      <a:pt x="27" y="65"/>
                    </a:lnTo>
                    <a:lnTo>
                      <a:pt x="37" y="65"/>
                    </a:lnTo>
                    <a:lnTo>
                      <a:pt x="48" y="65"/>
                    </a:lnTo>
                    <a:lnTo>
                      <a:pt x="75" y="50"/>
                    </a:lnTo>
                    <a:lnTo>
                      <a:pt x="96" y="34"/>
                    </a:lnTo>
                    <a:lnTo>
                      <a:pt x="112" y="15"/>
                    </a:lnTo>
                    <a:lnTo>
                      <a:pt x="112" y="10"/>
                    </a:lnTo>
                    <a:lnTo>
                      <a:pt x="112" y="3"/>
                    </a:lnTo>
                  </a:path>
                </a:pathLst>
              </a:custGeom>
              <a:solidFill>
                <a:srgbClr val="FF82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2" name="Freeform 58"/>
              <p:cNvSpPr>
                <a:spLocks/>
              </p:cNvSpPr>
              <p:nvPr/>
            </p:nvSpPr>
            <p:spPr bwMode="auto">
              <a:xfrm>
                <a:off x="1603" y="3166"/>
                <a:ext cx="102" cy="52"/>
              </a:xfrm>
              <a:custGeom>
                <a:avLst/>
                <a:gdLst>
                  <a:gd name="T0" fmla="*/ 101 w 102"/>
                  <a:gd name="T1" fmla="*/ 3 h 52"/>
                  <a:gd name="T2" fmla="*/ 90 w 102"/>
                  <a:gd name="T3" fmla="*/ 0 h 52"/>
                  <a:gd name="T4" fmla="*/ 80 w 102"/>
                  <a:gd name="T5" fmla="*/ 0 h 52"/>
                  <a:gd name="T6" fmla="*/ 53 w 102"/>
                  <a:gd name="T7" fmla="*/ 6 h 52"/>
                  <a:gd name="T8" fmla="*/ 27 w 102"/>
                  <a:gd name="T9" fmla="*/ 12 h 52"/>
                  <a:gd name="T10" fmla="*/ 5 w 102"/>
                  <a:gd name="T11" fmla="*/ 21 h 52"/>
                  <a:gd name="T12" fmla="*/ 0 w 102"/>
                  <a:gd name="T13" fmla="*/ 30 h 52"/>
                  <a:gd name="T14" fmla="*/ 0 w 102"/>
                  <a:gd name="T15" fmla="*/ 33 h 52"/>
                  <a:gd name="T16" fmla="*/ 5 w 102"/>
                  <a:gd name="T17" fmla="*/ 39 h 52"/>
                  <a:gd name="T18" fmla="*/ 16 w 102"/>
                  <a:gd name="T19" fmla="*/ 42 h 52"/>
                  <a:gd name="T20" fmla="*/ 21 w 102"/>
                  <a:gd name="T21" fmla="*/ 45 h 52"/>
                  <a:gd name="T22" fmla="*/ 27 w 102"/>
                  <a:gd name="T23" fmla="*/ 51 h 52"/>
                  <a:gd name="T24" fmla="*/ 31 w 102"/>
                  <a:gd name="T25" fmla="*/ 51 h 52"/>
                  <a:gd name="T26" fmla="*/ 42 w 102"/>
                  <a:gd name="T27" fmla="*/ 51 h 52"/>
                  <a:gd name="T28" fmla="*/ 69 w 102"/>
                  <a:gd name="T29" fmla="*/ 39 h 52"/>
                  <a:gd name="T30" fmla="*/ 85 w 102"/>
                  <a:gd name="T31" fmla="*/ 27 h 52"/>
                  <a:gd name="T32" fmla="*/ 101 w 102"/>
                  <a:gd name="T33" fmla="*/ 12 h 52"/>
                  <a:gd name="T34" fmla="*/ 101 w 102"/>
                  <a:gd name="T35" fmla="*/ 6 h 52"/>
                  <a:gd name="T36" fmla="*/ 101 w 102"/>
                  <a:gd name="T3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52">
                    <a:moveTo>
                      <a:pt x="101" y="3"/>
                    </a:moveTo>
                    <a:lnTo>
                      <a:pt x="90" y="0"/>
                    </a:lnTo>
                    <a:lnTo>
                      <a:pt x="80" y="0"/>
                    </a:lnTo>
                    <a:lnTo>
                      <a:pt x="53" y="6"/>
                    </a:lnTo>
                    <a:lnTo>
                      <a:pt x="27" y="12"/>
                    </a:lnTo>
                    <a:lnTo>
                      <a:pt x="5" y="21"/>
                    </a:lnTo>
                    <a:lnTo>
                      <a:pt x="0" y="30"/>
                    </a:lnTo>
                    <a:lnTo>
                      <a:pt x="0" y="33"/>
                    </a:lnTo>
                    <a:lnTo>
                      <a:pt x="5" y="39"/>
                    </a:lnTo>
                    <a:lnTo>
                      <a:pt x="16" y="42"/>
                    </a:lnTo>
                    <a:lnTo>
                      <a:pt x="21" y="45"/>
                    </a:lnTo>
                    <a:lnTo>
                      <a:pt x="27" y="51"/>
                    </a:lnTo>
                    <a:lnTo>
                      <a:pt x="31" y="51"/>
                    </a:lnTo>
                    <a:lnTo>
                      <a:pt x="42" y="51"/>
                    </a:lnTo>
                    <a:lnTo>
                      <a:pt x="69" y="39"/>
                    </a:lnTo>
                    <a:lnTo>
                      <a:pt x="85" y="27"/>
                    </a:lnTo>
                    <a:lnTo>
                      <a:pt x="101" y="12"/>
                    </a:lnTo>
                    <a:lnTo>
                      <a:pt x="101" y="6"/>
                    </a:lnTo>
                    <a:lnTo>
                      <a:pt x="101" y="3"/>
                    </a:lnTo>
                  </a:path>
                </a:pathLst>
              </a:custGeom>
              <a:solidFill>
                <a:srgbClr val="FFA3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3" name="Freeform 59"/>
              <p:cNvSpPr>
                <a:spLocks/>
              </p:cNvSpPr>
              <p:nvPr/>
            </p:nvSpPr>
            <p:spPr bwMode="auto">
              <a:xfrm>
                <a:off x="1609" y="3169"/>
                <a:ext cx="90" cy="46"/>
              </a:xfrm>
              <a:custGeom>
                <a:avLst/>
                <a:gdLst>
                  <a:gd name="T0" fmla="*/ 89 w 90"/>
                  <a:gd name="T1" fmla="*/ 3 h 46"/>
                  <a:gd name="T2" fmla="*/ 78 w 90"/>
                  <a:gd name="T3" fmla="*/ 0 h 46"/>
                  <a:gd name="T4" fmla="*/ 68 w 90"/>
                  <a:gd name="T5" fmla="*/ 0 h 46"/>
                  <a:gd name="T6" fmla="*/ 47 w 90"/>
                  <a:gd name="T7" fmla="*/ 6 h 46"/>
                  <a:gd name="T8" fmla="*/ 21 w 90"/>
                  <a:gd name="T9" fmla="*/ 12 h 46"/>
                  <a:gd name="T10" fmla="*/ 5 w 90"/>
                  <a:gd name="T11" fmla="*/ 18 h 46"/>
                  <a:gd name="T12" fmla="*/ 0 w 90"/>
                  <a:gd name="T13" fmla="*/ 27 h 46"/>
                  <a:gd name="T14" fmla="*/ 0 w 90"/>
                  <a:gd name="T15" fmla="*/ 30 h 46"/>
                  <a:gd name="T16" fmla="*/ 5 w 90"/>
                  <a:gd name="T17" fmla="*/ 33 h 46"/>
                  <a:gd name="T18" fmla="*/ 15 w 90"/>
                  <a:gd name="T19" fmla="*/ 36 h 46"/>
                  <a:gd name="T20" fmla="*/ 21 w 90"/>
                  <a:gd name="T21" fmla="*/ 39 h 46"/>
                  <a:gd name="T22" fmla="*/ 21 w 90"/>
                  <a:gd name="T23" fmla="*/ 45 h 46"/>
                  <a:gd name="T24" fmla="*/ 26 w 90"/>
                  <a:gd name="T25" fmla="*/ 45 h 46"/>
                  <a:gd name="T26" fmla="*/ 36 w 90"/>
                  <a:gd name="T27" fmla="*/ 45 h 46"/>
                  <a:gd name="T28" fmla="*/ 63 w 90"/>
                  <a:gd name="T29" fmla="*/ 33 h 46"/>
                  <a:gd name="T30" fmla="*/ 74 w 90"/>
                  <a:gd name="T31" fmla="*/ 24 h 46"/>
                  <a:gd name="T32" fmla="*/ 89 w 90"/>
                  <a:gd name="T33" fmla="*/ 12 h 46"/>
                  <a:gd name="T34" fmla="*/ 89 w 90"/>
                  <a:gd name="T35" fmla="*/ 6 h 46"/>
                  <a:gd name="T36" fmla="*/ 89 w 90"/>
                  <a:gd name="T3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6">
                    <a:moveTo>
                      <a:pt x="89" y="3"/>
                    </a:moveTo>
                    <a:lnTo>
                      <a:pt x="78" y="0"/>
                    </a:lnTo>
                    <a:lnTo>
                      <a:pt x="68" y="0"/>
                    </a:lnTo>
                    <a:lnTo>
                      <a:pt x="47" y="6"/>
                    </a:lnTo>
                    <a:lnTo>
                      <a:pt x="21" y="12"/>
                    </a:lnTo>
                    <a:lnTo>
                      <a:pt x="5" y="18"/>
                    </a:lnTo>
                    <a:lnTo>
                      <a:pt x="0" y="27"/>
                    </a:lnTo>
                    <a:lnTo>
                      <a:pt x="0" y="30"/>
                    </a:lnTo>
                    <a:lnTo>
                      <a:pt x="5" y="33"/>
                    </a:lnTo>
                    <a:lnTo>
                      <a:pt x="15" y="36"/>
                    </a:lnTo>
                    <a:lnTo>
                      <a:pt x="21" y="39"/>
                    </a:lnTo>
                    <a:lnTo>
                      <a:pt x="21" y="45"/>
                    </a:lnTo>
                    <a:lnTo>
                      <a:pt x="26" y="45"/>
                    </a:lnTo>
                    <a:lnTo>
                      <a:pt x="36" y="45"/>
                    </a:lnTo>
                    <a:lnTo>
                      <a:pt x="63" y="33"/>
                    </a:lnTo>
                    <a:lnTo>
                      <a:pt x="74" y="24"/>
                    </a:lnTo>
                    <a:lnTo>
                      <a:pt x="89" y="12"/>
                    </a:lnTo>
                    <a:lnTo>
                      <a:pt x="89" y="6"/>
                    </a:lnTo>
                    <a:lnTo>
                      <a:pt x="89" y="3"/>
                    </a:lnTo>
                  </a:path>
                </a:pathLst>
              </a:custGeom>
              <a:solidFill>
                <a:srgbClr val="FFB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4" name="Freeform 60"/>
              <p:cNvSpPr>
                <a:spLocks/>
              </p:cNvSpPr>
              <p:nvPr/>
            </p:nvSpPr>
            <p:spPr bwMode="auto">
              <a:xfrm>
                <a:off x="1609" y="3169"/>
                <a:ext cx="78" cy="40"/>
              </a:xfrm>
              <a:custGeom>
                <a:avLst/>
                <a:gdLst>
                  <a:gd name="T0" fmla="*/ 77 w 78"/>
                  <a:gd name="T1" fmla="*/ 3 h 40"/>
                  <a:gd name="T2" fmla="*/ 67 w 78"/>
                  <a:gd name="T3" fmla="*/ 0 h 40"/>
                  <a:gd name="T4" fmla="*/ 56 w 78"/>
                  <a:gd name="T5" fmla="*/ 0 h 40"/>
                  <a:gd name="T6" fmla="*/ 41 w 78"/>
                  <a:gd name="T7" fmla="*/ 6 h 40"/>
                  <a:gd name="T8" fmla="*/ 21 w 78"/>
                  <a:gd name="T9" fmla="*/ 9 h 40"/>
                  <a:gd name="T10" fmla="*/ 5 w 78"/>
                  <a:gd name="T11" fmla="*/ 15 h 40"/>
                  <a:gd name="T12" fmla="*/ 0 w 78"/>
                  <a:gd name="T13" fmla="*/ 24 h 40"/>
                  <a:gd name="T14" fmla="*/ 0 w 78"/>
                  <a:gd name="T15" fmla="*/ 27 h 40"/>
                  <a:gd name="T16" fmla="*/ 5 w 78"/>
                  <a:gd name="T17" fmla="*/ 30 h 40"/>
                  <a:gd name="T18" fmla="*/ 15 w 78"/>
                  <a:gd name="T19" fmla="*/ 30 h 40"/>
                  <a:gd name="T20" fmla="*/ 21 w 78"/>
                  <a:gd name="T21" fmla="*/ 33 h 40"/>
                  <a:gd name="T22" fmla="*/ 21 w 78"/>
                  <a:gd name="T23" fmla="*/ 39 h 40"/>
                  <a:gd name="T24" fmla="*/ 30 w 78"/>
                  <a:gd name="T25" fmla="*/ 39 h 40"/>
                  <a:gd name="T26" fmla="*/ 56 w 78"/>
                  <a:gd name="T27" fmla="*/ 30 h 40"/>
                  <a:gd name="T28" fmla="*/ 62 w 78"/>
                  <a:gd name="T29" fmla="*/ 21 h 40"/>
                  <a:gd name="T30" fmla="*/ 77 w 78"/>
                  <a:gd name="T31" fmla="*/ 9 h 40"/>
                  <a:gd name="T32" fmla="*/ 77 w 78"/>
                  <a:gd name="T33" fmla="*/ 6 h 40"/>
                  <a:gd name="T34" fmla="*/ 77 w 78"/>
                  <a:gd name="T35"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0">
                    <a:moveTo>
                      <a:pt x="77" y="3"/>
                    </a:moveTo>
                    <a:lnTo>
                      <a:pt x="67" y="0"/>
                    </a:lnTo>
                    <a:lnTo>
                      <a:pt x="56" y="0"/>
                    </a:lnTo>
                    <a:lnTo>
                      <a:pt x="41" y="6"/>
                    </a:lnTo>
                    <a:lnTo>
                      <a:pt x="21" y="9"/>
                    </a:lnTo>
                    <a:lnTo>
                      <a:pt x="5" y="15"/>
                    </a:lnTo>
                    <a:lnTo>
                      <a:pt x="0" y="24"/>
                    </a:lnTo>
                    <a:lnTo>
                      <a:pt x="0" y="27"/>
                    </a:lnTo>
                    <a:lnTo>
                      <a:pt x="5" y="30"/>
                    </a:lnTo>
                    <a:lnTo>
                      <a:pt x="15" y="30"/>
                    </a:lnTo>
                    <a:lnTo>
                      <a:pt x="21" y="33"/>
                    </a:lnTo>
                    <a:lnTo>
                      <a:pt x="21" y="39"/>
                    </a:lnTo>
                    <a:lnTo>
                      <a:pt x="30" y="39"/>
                    </a:lnTo>
                    <a:lnTo>
                      <a:pt x="56" y="30"/>
                    </a:lnTo>
                    <a:lnTo>
                      <a:pt x="62" y="21"/>
                    </a:lnTo>
                    <a:lnTo>
                      <a:pt x="77" y="9"/>
                    </a:lnTo>
                    <a:lnTo>
                      <a:pt x="77" y="6"/>
                    </a:lnTo>
                    <a:lnTo>
                      <a:pt x="77" y="3"/>
                    </a:lnTo>
                  </a:path>
                </a:pathLst>
              </a:custGeom>
              <a:solidFill>
                <a:srgbClr val="FFD7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5" name="Freeform 61"/>
              <p:cNvSpPr>
                <a:spLocks/>
              </p:cNvSpPr>
              <p:nvPr/>
            </p:nvSpPr>
            <p:spPr bwMode="auto">
              <a:xfrm>
                <a:off x="1619" y="3172"/>
                <a:ext cx="57" cy="33"/>
              </a:xfrm>
              <a:custGeom>
                <a:avLst/>
                <a:gdLst>
                  <a:gd name="T0" fmla="*/ 56 w 57"/>
                  <a:gd name="T1" fmla="*/ 3 h 33"/>
                  <a:gd name="T2" fmla="*/ 51 w 57"/>
                  <a:gd name="T3" fmla="*/ 0 h 33"/>
                  <a:gd name="T4" fmla="*/ 40 w 57"/>
                  <a:gd name="T5" fmla="*/ 0 h 33"/>
                  <a:gd name="T6" fmla="*/ 31 w 57"/>
                  <a:gd name="T7" fmla="*/ 6 h 33"/>
                  <a:gd name="T8" fmla="*/ 15 w 57"/>
                  <a:gd name="T9" fmla="*/ 9 h 33"/>
                  <a:gd name="T10" fmla="*/ 5 w 57"/>
                  <a:gd name="T11" fmla="*/ 12 h 33"/>
                  <a:gd name="T12" fmla="*/ 0 w 57"/>
                  <a:gd name="T13" fmla="*/ 20 h 33"/>
                  <a:gd name="T14" fmla="*/ 0 w 57"/>
                  <a:gd name="T15" fmla="*/ 23 h 33"/>
                  <a:gd name="T16" fmla="*/ 5 w 57"/>
                  <a:gd name="T17" fmla="*/ 23 h 33"/>
                  <a:gd name="T18" fmla="*/ 10 w 57"/>
                  <a:gd name="T19" fmla="*/ 23 h 33"/>
                  <a:gd name="T20" fmla="*/ 15 w 57"/>
                  <a:gd name="T21" fmla="*/ 26 h 33"/>
                  <a:gd name="T22" fmla="*/ 15 w 57"/>
                  <a:gd name="T23" fmla="*/ 32 h 33"/>
                  <a:gd name="T24" fmla="*/ 20 w 57"/>
                  <a:gd name="T25" fmla="*/ 32 h 33"/>
                  <a:gd name="T26" fmla="*/ 40 w 57"/>
                  <a:gd name="T27" fmla="*/ 23 h 33"/>
                  <a:gd name="T28" fmla="*/ 46 w 57"/>
                  <a:gd name="T29" fmla="*/ 17 h 33"/>
                  <a:gd name="T30" fmla="*/ 56 w 57"/>
                  <a:gd name="T31" fmla="*/ 9 h 33"/>
                  <a:gd name="T32" fmla="*/ 56 w 57"/>
                  <a:gd name="T33" fmla="*/ 6 h 33"/>
                  <a:gd name="T34" fmla="*/ 56 w 57"/>
                  <a:gd name="T35"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33">
                    <a:moveTo>
                      <a:pt x="56" y="3"/>
                    </a:moveTo>
                    <a:lnTo>
                      <a:pt x="51" y="0"/>
                    </a:lnTo>
                    <a:lnTo>
                      <a:pt x="40" y="0"/>
                    </a:lnTo>
                    <a:lnTo>
                      <a:pt x="31" y="6"/>
                    </a:lnTo>
                    <a:lnTo>
                      <a:pt x="15" y="9"/>
                    </a:lnTo>
                    <a:lnTo>
                      <a:pt x="5" y="12"/>
                    </a:lnTo>
                    <a:lnTo>
                      <a:pt x="0" y="20"/>
                    </a:lnTo>
                    <a:lnTo>
                      <a:pt x="0" y="23"/>
                    </a:lnTo>
                    <a:lnTo>
                      <a:pt x="5" y="23"/>
                    </a:lnTo>
                    <a:lnTo>
                      <a:pt x="10" y="23"/>
                    </a:lnTo>
                    <a:lnTo>
                      <a:pt x="15" y="26"/>
                    </a:lnTo>
                    <a:lnTo>
                      <a:pt x="15" y="32"/>
                    </a:lnTo>
                    <a:lnTo>
                      <a:pt x="20" y="32"/>
                    </a:lnTo>
                    <a:lnTo>
                      <a:pt x="40" y="23"/>
                    </a:lnTo>
                    <a:lnTo>
                      <a:pt x="46" y="17"/>
                    </a:lnTo>
                    <a:lnTo>
                      <a:pt x="56" y="9"/>
                    </a:lnTo>
                    <a:lnTo>
                      <a:pt x="56" y="6"/>
                    </a:lnTo>
                    <a:lnTo>
                      <a:pt x="56" y="3"/>
                    </a:lnTo>
                  </a:path>
                </a:pathLst>
              </a:custGeom>
              <a:solidFill>
                <a:srgbClr val="FFE8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6" name="Freeform 62"/>
              <p:cNvSpPr>
                <a:spLocks/>
              </p:cNvSpPr>
              <p:nvPr/>
            </p:nvSpPr>
            <p:spPr bwMode="auto">
              <a:xfrm>
                <a:off x="1619" y="3172"/>
                <a:ext cx="46" cy="28"/>
              </a:xfrm>
              <a:custGeom>
                <a:avLst/>
                <a:gdLst>
                  <a:gd name="T0" fmla="*/ 45 w 46"/>
                  <a:gd name="T1" fmla="*/ 3 h 28"/>
                  <a:gd name="T2" fmla="*/ 40 w 46"/>
                  <a:gd name="T3" fmla="*/ 0 h 28"/>
                  <a:gd name="T4" fmla="*/ 35 w 46"/>
                  <a:gd name="T5" fmla="*/ 0 h 28"/>
                  <a:gd name="T6" fmla="*/ 25 w 46"/>
                  <a:gd name="T7" fmla="*/ 6 h 28"/>
                  <a:gd name="T8" fmla="*/ 10 w 46"/>
                  <a:gd name="T9" fmla="*/ 6 h 28"/>
                  <a:gd name="T10" fmla="*/ 5 w 46"/>
                  <a:gd name="T11" fmla="*/ 9 h 28"/>
                  <a:gd name="T12" fmla="*/ 0 w 46"/>
                  <a:gd name="T13" fmla="*/ 18 h 28"/>
                  <a:gd name="T14" fmla="*/ 0 w 46"/>
                  <a:gd name="T15" fmla="*/ 21 h 28"/>
                  <a:gd name="T16" fmla="*/ 5 w 46"/>
                  <a:gd name="T17" fmla="*/ 21 h 28"/>
                  <a:gd name="T18" fmla="*/ 10 w 46"/>
                  <a:gd name="T19" fmla="*/ 21 h 28"/>
                  <a:gd name="T20" fmla="*/ 10 w 46"/>
                  <a:gd name="T21" fmla="*/ 27 h 28"/>
                  <a:gd name="T22" fmla="*/ 15 w 46"/>
                  <a:gd name="T23" fmla="*/ 27 h 28"/>
                  <a:gd name="T24" fmla="*/ 35 w 46"/>
                  <a:gd name="T25" fmla="*/ 21 h 28"/>
                  <a:gd name="T26" fmla="*/ 35 w 46"/>
                  <a:gd name="T27" fmla="*/ 15 h 28"/>
                  <a:gd name="T28" fmla="*/ 45 w 46"/>
                  <a:gd name="T29" fmla="*/ 6 h 28"/>
                  <a:gd name="T30" fmla="*/ 45 w 46"/>
                  <a:gd name="T3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8">
                    <a:moveTo>
                      <a:pt x="45" y="3"/>
                    </a:moveTo>
                    <a:lnTo>
                      <a:pt x="40" y="0"/>
                    </a:lnTo>
                    <a:lnTo>
                      <a:pt x="35" y="0"/>
                    </a:lnTo>
                    <a:lnTo>
                      <a:pt x="25" y="6"/>
                    </a:lnTo>
                    <a:lnTo>
                      <a:pt x="10" y="6"/>
                    </a:lnTo>
                    <a:lnTo>
                      <a:pt x="5" y="9"/>
                    </a:lnTo>
                    <a:lnTo>
                      <a:pt x="0" y="18"/>
                    </a:lnTo>
                    <a:lnTo>
                      <a:pt x="0" y="21"/>
                    </a:lnTo>
                    <a:lnTo>
                      <a:pt x="5" y="21"/>
                    </a:lnTo>
                    <a:lnTo>
                      <a:pt x="10" y="21"/>
                    </a:lnTo>
                    <a:lnTo>
                      <a:pt x="10" y="27"/>
                    </a:lnTo>
                    <a:lnTo>
                      <a:pt x="15" y="27"/>
                    </a:lnTo>
                    <a:lnTo>
                      <a:pt x="35" y="21"/>
                    </a:lnTo>
                    <a:lnTo>
                      <a:pt x="35" y="15"/>
                    </a:lnTo>
                    <a:lnTo>
                      <a:pt x="45" y="6"/>
                    </a:lnTo>
                    <a:lnTo>
                      <a:pt x="45" y="3"/>
                    </a:lnTo>
                  </a:path>
                </a:pathLst>
              </a:custGeom>
              <a:solidFill>
                <a:srgbClr val="FFF5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7" name="Freeform 63"/>
              <p:cNvSpPr>
                <a:spLocks/>
              </p:cNvSpPr>
              <p:nvPr/>
            </p:nvSpPr>
            <p:spPr bwMode="auto">
              <a:xfrm>
                <a:off x="1626" y="3176"/>
                <a:ext cx="32" cy="19"/>
              </a:xfrm>
              <a:custGeom>
                <a:avLst/>
                <a:gdLst>
                  <a:gd name="T0" fmla="*/ 31 w 32"/>
                  <a:gd name="T1" fmla="*/ 3 h 19"/>
                  <a:gd name="T2" fmla="*/ 27 w 32"/>
                  <a:gd name="T3" fmla="*/ 0 h 19"/>
                  <a:gd name="T4" fmla="*/ 22 w 32"/>
                  <a:gd name="T5" fmla="*/ 0 h 19"/>
                  <a:gd name="T6" fmla="*/ 18 w 32"/>
                  <a:gd name="T7" fmla="*/ 5 h 19"/>
                  <a:gd name="T8" fmla="*/ 9 w 32"/>
                  <a:gd name="T9" fmla="*/ 5 h 19"/>
                  <a:gd name="T10" fmla="*/ 5 w 32"/>
                  <a:gd name="T11" fmla="*/ 5 h 19"/>
                  <a:gd name="T12" fmla="*/ 0 w 32"/>
                  <a:gd name="T13" fmla="*/ 13 h 19"/>
                  <a:gd name="T14" fmla="*/ 5 w 32"/>
                  <a:gd name="T15" fmla="*/ 13 h 19"/>
                  <a:gd name="T16" fmla="*/ 9 w 32"/>
                  <a:gd name="T17" fmla="*/ 13 h 19"/>
                  <a:gd name="T18" fmla="*/ 9 w 32"/>
                  <a:gd name="T19" fmla="*/ 18 h 19"/>
                  <a:gd name="T20" fmla="*/ 22 w 32"/>
                  <a:gd name="T21" fmla="*/ 13 h 19"/>
                  <a:gd name="T22" fmla="*/ 22 w 32"/>
                  <a:gd name="T23" fmla="*/ 11 h 19"/>
                  <a:gd name="T24" fmla="*/ 31 w 32"/>
                  <a:gd name="T25" fmla="*/ 5 h 19"/>
                  <a:gd name="T26" fmla="*/ 31 w 32"/>
                  <a:gd name="T2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31" y="3"/>
                    </a:moveTo>
                    <a:lnTo>
                      <a:pt x="27" y="0"/>
                    </a:lnTo>
                    <a:lnTo>
                      <a:pt x="22" y="0"/>
                    </a:lnTo>
                    <a:lnTo>
                      <a:pt x="18" y="5"/>
                    </a:lnTo>
                    <a:lnTo>
                      <a:pt x="9" y="5"/>
                    </a:lnTo>
                    <a:lnTo>
                      <a:pt x="5" y="5"/>
                    </a:lnTo>
                    <a:lnTo>
                      <a:pt x="0" y="13"/>
                    </a:lnTo>
                    <a:lnTo>
                      <a:pt x="5" y="13"/>
                    </a:lnTo>
                    <a:lnTo>
                      <a:pt x="9" y="13"/>
                    </a:lnTo>
                    <a:lnTo>
                      <a:pt x="9" y="18"/>
                    </a:lnTo>
                    <a:lnTo>
                      <a:pt x="22" y="13"/>
                    </a:lnTo>
                    <a:lnTo>
                      <a:pt x="22" y="11"/>
                    </a:lnTo>
                    <a:lnTo>
                      <a:pt x="31" y="5"/>
                    </a:lnTo>
                    <a:lnTo>
                      <a:pt x="31" y="3"/>
                    </a:lnTo>
                  </a:path>
                </a:pathLst>
              </a:custGeom>
              <a:solidFill>
                <a:srgbClr val="FFFD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8" name="Freeform 64"/>
              <p:cNvSpPr>
                <a:spLocks/>
              </p:cNvSpPr>
              <p:nvPr/>
            </p:nvSpPr>
            <p:spPr bwMode="auto">
              <a:xfrm>
                <a:off x="1626" y="3176"/>
                <a:ext cx="32" cy="19"/>
              </a:xfrm>
              <a:custGeom>
                <a:avLst/>
                <a:gdLst>
                  <a:gd name="T0" fmla="*/ 31 w 32"/>
                  <a:gd name="T1" fmla="*/ 3 h 19"/>
                  <a:gd name="T2" fmla="*/ 27 w 32"/>
                  <a:gd name="T3" fmla="*/ 0 h 19"/>
                  <a:gd name="T4" fmla="*/ 22 w 32"/>
                  <a:gd name="T5" fmla="*/ 0 h 19"/>
                  <a:gd name="T6" fmla="*/ 18 w 32"/>
                  <a:gd name="T7" fmla="*/ 5 h 19"/>
                  <a:gd name="T8" fmla="*/ 9 w 32"/>
                  <a:gd name="T9" fmla="*/ 5 h 19"/>
                  <a:gd name="T10" fmla="*/ 5 w 32"/>
                  <a:gd name="T11" fmla="*/ 5 h 19"/>
                  <a:gd name="T12" fmla="*/ 0 w 32"/>
                  <a:gd name="T13" fmla="*/ 13 h 19"/>
                  <a:gd name="T14" fmla="*/ 5 w 32"/>
                  <a:gd name="T15" fmla="*/ 13 h 19"/>
                  <a:gd name="T16" fmla="*/ 9 w 32"/>
                  <a:gd name="T17" fmla="*/ 13 h 19"/>
                  <a:gd name="T18" fmla="*/ 9 w 32"/>
                  <a:gd name="T19" fmla="*/ 18 h 19"/>
                  <a:gd name="T20" fmla="*/ 22 w 32"/>
                  <a:gd name="T21" fmla="*/ 13 h 19"/>
                  <a:gd name="T22" fmla="*/ 22 w 32"/>
                  <a:gd name="T23" fmla="*/ 11 h 19"/>
                  <a:gd name="T24" fmla="*/ 31 w 32"/>
                  <a:gd name="T25" fmla="*/ 5 h 19"/>
                  <a:gd name="T26" fmla="*/ 31 w 32"/>
                  <a:gd name="T2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31" y="3"/>
                    </a:moveTo>
                    <a:lnTo>
                      <a:pt x="27" y="0"/>
                    </a:lnTo>
                    <a:lnTo>
                      <a:pt x="22" y="0"/>
                    </a:lnTo>
                    <a:lnTo>
                      <a:pt x="18" y="5"/>
                    </a:lnTo>
                    <a:lnTo>
                      <a:pt x="9" y="5"/>
                    </a:lnTo>
                    <a:lnTo>
                      <a:pt x="5" y="5"/>
                    </a:lnTo>
                    <a:lnTo>
                      <a:pt x="0" y="13"/>
                    </a:lnTo>
                    <a:lnTo>
                      <a:pt x="5" y="13"/>
                    </a:lnTo>
                    <a:lnTo>
                      <a:pt x="9" y="13"/>
                    </a:lnTo>
                    <a:lnTo>
                      <a:pt x="9" y="18"/>
                    </a:lnTo>
                    <a:lnTo>
                      <a:pt x="22" y="13"/>
                    </a:lnTo>
                    <a:lnTo>
                      <a:pt x="22" y="11"/>
                    </a:lnTo>
                    <a:lnTo>
                      <a:pt x="31" y="5"/>
                    </a:lnTo>
                    <a:lnTo>
                      <a:pt x="31" y="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9" name="Freeform 65"/>
              <p:cNvSpPr>
                <a:spLocks/>
              </p:cNvSpPr>
              <p:nvPr/>
            </p:nvSpPr>
            <p:spPr bwMode="auto">
              <a:xfrm>
                <a:off x="1585" y="3075"/>
                <a:ext cx="323" cy="171"/>
              </a:xfrm>
              <a:custGeom>
                <a:avLst/>
                <a:gdLst>
                  <a:gd name="T0" fmla="*/ 164 w 323"/>
                  <a:gd name="T1" fmla="*/ 85 h 171"/>
                  <a:gd name="T2" fmla="*/ 153 w 323"/>
                  <a:gd name="T3" fmla="*/ 82 h 171"/>
                  <a:gd name="T4" fmla="*/ 136 w 323"/>
                  <a:gd name="T5" fmla="*/ 82 h 171"/>
                  <a:gd name="T6" fmla="*/ 85 w 323"/>
                  <a:gd name="T7" fmla="*/ 92 h 171"/>
                  <a:gd name="T8" fmla="*/ 34 w 323"/>
                  <a:gd name="T9" fmla="*/ 105 h 171"/>
                  <a:gd name="T10" fmla="*/ 6 w 323"/>
                  <a:gd name="T11" fmla="*/ 121 h 171"/>
                  <a:gd name="T12" fmla="*/ 0 w 323"/>
                  <a:gd name="T13" fmla="*/ 131 h 171"/>
                  <a:gd name="T14" fmla="*/ 0 w 323"/>
                  <a:gd name="T15" fmla="*/ 137 h 171"/>
                  <a:gd name="T16" fmla="*/ 6 w 323"/>
                  <a:gd name="T17" fmla="*/ 147 h 171"/>
                  <a:gd name="T18" fmla="*/ 17 w 323"/>
                  <a:gd name="T19" fmla="*/ 157 h 171"/>
                  <a:gd name="T20" fmla="*/ 28 w 323"/>
                  <a:gd name="T21" fmla="*/ 163 h 171"/>
                  <a:gd name="T22" fmla="*/ 46 w 323"/>
                  <a:gd name="T23" fmla="*/ 170 h 171"/>
                  <a:gd name="T24" fmla="*/ 57 w 323"/>
                  <a:gd name="T25" fmla="*/ 170 h 171"/>
                  <a:gd name="T26" fmla="*/ 74 w 323"/>
                  <a:gd name="T27" fmla="*/ 170 h 171"/>
                  <a:gd name="T28" fmla="*/ 107 w 323"/>
                  <a:gd name="T29" fmla="*/ 154 h 171"/>
                  <a:gd name="T30" fmla="*/ 141 w 323"/>
                  <a:gd name="T31" fmla="*/ 128 h 171"/>
                  <a:gd name="T32" fmla="*/ 164 w 323"/>
                  <a:gd name="T33" fmla="*/ 101 h 171"/>
                  <a:gd name="T34" fmla="*/ 164 w 323"/>
                  <a:gd name="T35" fmla="*/ 92 h 171"/>
                  <a:gd name="T36" fmla="*/ 164 w 323"/>
                  <a:gd name="T37" fmla="*/ 85 h 171"/>
                  <a:gd name="T38" fmla="*/ 170 w 323"/>
                  <a:gd name="T39" fmla="*/ 88 h 171"/>
                  <a:gd name="T40" fmla="*/ 186 w 323"/>
                  <a:gd name="T41" fmla="*/ 88 h 171"/>
                  <a:gd name="T42" fmla="*/ 237 w 323"/>
                  <a:gd name="T43" fmla="*/ 78 h 171"/>
                  <a:gd name="T44" fmla="*/ 288 w 323"/>
                  <a:gd name="T45" fmla="*/ 65 h 171"/>
                  <a:gd name="T46" fmla="*/ 316 w 323"/>
                  <a:gd name="T47" fmla="*/ 49 h 171"/>
                  <a:gd name="T48" fmla="*/ 322 w 323"/>
                  <a:gd name="T49" fmla="*/ 39 h 171"/>
                  <a:gd name="T50" fmla="*/ 322 w 323"/>
                  <a:gd name="T51" fmla="*/ 33 h 171"/>
                  <a:gd name="T52" fmla="*/ 316 w 323"/>
                  <a:gd name="T53" fmla="*/ 23 h 171"/>
                  <a:gd name="T54" fmla="*/ 310 w 323"/>
                  <a:gd name="T55" fmla="*/ 13 h 171"/>
                  <a:gd name="T56" fmla="*/ 294 w 323"/>
                  <a:gd name="T57" fmla="*/ 7 h 171"/>
                  <a:gd name="T58" fmla="*/ 277 w 323"/>
                  <a:gd name="T59" fmla="*/ 0 h 171"/>
                  <a:gd name="T60" fmla="*/ 265 w 323"/>
                  <a:gd name="T61" fmla="*/ 0 h 171"/>
                  <a:gd name="T62" fmla="*/ 249 w 323"/>
                  <a:gd name="T63" fmla="*/ 0 h 171"/>
                  <a:gd name="T64" fmla="*/ 215 w 323"/>
                  <a:gd name="T65" fmla="*/ 16 h 171"/>
                  <a:gd name="T66" fmla="*/ 181 w 323"/>
                  <a:gd name="T67" fmla="*/ 42 h 171"/>
                  <a:gd name="T68" fmla="*/ 158 w 323"/>
                  <a:gd name="T69" fmla="*/ 69 h 171"/>
                  <a:gd name="T70" fmla="*/ 158 w 323"/>
                  <a:gd name="T71" fmla="*/ 78 h 171"/>
                  <a:gd name="T72" fmla="*/ 164 w 323"/>
                  <a:gd name="T73"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3" h="171">
                    <a:moveTo>
                      <a:pt x="164" y="85"/>
                    </a:moveTo>
                    <a:lnTo>
                      <a:pt x="153" y="82"/>
                    </a:lnTo>
                    <a:lnTo>
                      <a:pt x="136" y="82"/>
                    </a:lnTo>
                    <a:lnTo>
                      <a:pt x="85" y="92"/>
                    </a:lnTo>
                    <a:lnTo>
                      <a:pt x="34" y="105"/>
                    </a:lnTo>
                    <a:lnTo>
                      <a:pt x="6" y="121"/>
                    </a:lnTo>
                    <a:lnTo>
                      <a:pt x="0" y="131"/>
                    </a:lnTo>
                    <a:lnTo>
                      <a:pt x="0" y="137"/>
                    </a:lnTo>
                    <a:lnTo>
                      <a:pt x="6" y="147"/>
                    </a:lnTo>
                    <a:lnTo>
                      <a:pt x="17" y="157"/>
                    </a:lnTo>
                    <a:lnTo>
                      <a:pt x="28" y="163"/>
                    </a:lnTo>
                    <a:lnTo>
                      <a:pt x="46" y="170"/>
                    </a:lnTo>
                    <a:lnTo>
                      <a:pt x="57" y="170"/>
                    </a:lnTo>
                    <a:lnTo>
                      <a:pt x="74" y="170"/>
                    </a:lnTo>
                    <a:lnTo>
                      <a:pt x="107" y="154"/>
                    </a:lnTo>
                    <a:lnTo>
                      <a:pt x="141" y="128"/>
                    </a:lnTo>
                    <a:lnTo>
                      <a:pt x="164" y="101"/>
                    </a:lnTo>
                    <a:lnTo>
                      <a:pt x="164" y="92"/>
                    </a:lnTo>
                    <a:lnTo>
                      <a:pt x="164" y="85"/>
                    </a:lnTo>
                    <a:lnTo>
                      <a:pt x="170" y="88"/>
                    </a:lnTo>
                    <a:lnTo>
                      <a:pt x="186" y="88"/>
                    </a:lnTo>
                    <a:lnTo>
                      <a:pt x="237" y="78"/>
                    </a:lnTo>
                    <a:lnTo>
                      <a:pt x="288" y="65"/>
                    </a:lnTo>
                    <a:lnTo>
                      <a:pt x="316" y="49"/>
                    </a:lnTo>
                    <a:lnTo>
                      <a:pt x="322" y="39"/>
                    </a:lnTo>
                    <a:lnTo>
                      <a:pt x="322" y="33"/>
                    </a:lnTo>
                    <a:lnTo>
                      <a:pt x="316" y="23"/>
                    </a:lnTo>
                    <a:lnTo>
                      <a:pt x="310" y="13"/>
                    </a:lnTo>
                    <a:lnTo>
                      <a:pt x="294" y="7"/>
                    </a:lnTo>
                    <a:lnTo>
                      <a:pt x="277" y="0"/>
                    </a:lnTo>
                    <a:lnTo>
                      <a:pt x="265" y="0"/>
                    </a:lnTo>
                    <a:lnTo>
                      <a:pt x="249" y="0"/>
                    </a:lnTo>
                    <a:lnTo>
                      <a:pt x="215" y="16"/>
                    </a:lnTo>
                    <a:lnTo>
                      <a:pt x="181" y="42"/>
                    </a:lnTo>
                    <a:lnTo>
                      <a:pt x="158" y="69"/>
                    </a:lnTo>
                    <a:lnTo>
                      <a:pt x="158" y="78"/>
                    </a:lnTo>
                    <a:lnTo>
                      <a:pt x="164" y="85"/>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75170" name="Group 66"/>
          <p:cNvGrpSpPr>
            <a:grpSpLocks/>
          </p:cNvGrpSpPr>
          <p:nvPr/>
        </p:nvGrpSpPr>
        <p:grpSpPr bwMode="auto">
          <a:xfrm>
            <a:off x="1595438" y="3651250"/>
            <a:ext cx="3416300" cy="657225"/>
            <a:chOff x="1124" y="2432"/>
            <a:chExt cx="2152" cy="414"/>
          </a:xfrm>
        </p:grpSpPr>
        <p:sp>
          <p:nvSpPr>
            <p:cNvPr id="175171" name="Rectangle 67"/>
            <p:cNvSpPr>
              <a:spLocks noChangeArrowheads="1"/>
            </p:cNvSpPr>
            <p:nvPr/>
          </p:nvSpPr>
          <p:spPr bwMode="auto">
            <a:xfrm>
              <a:off x="1124" y="2432"/>
              <a:ext cx="2152" cy="41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grpSp>
          <p:nvGrpSpPr>
            <p:cNvPr id="175172" name="Group 68"/>
            <p:cNvGrpSpPr>
              <a:grpSpLocks/>
            </p:cNvGrpSpPr>
            <p:nvPr/>
          </p:nvGrpSpPr>
          <p:grpSpPr bwMode="auto">
            <a:xfrm>
              <a:off x="1785" y="2611"/>
              <a:ext cx="118" cy="99"/>
              <a:chOff x="1785" y="2611"/>
              <a:chExt cx="118" cy="99"/>
            </a:xfrm>
          </p:grpSpPr>
          <p:sp>
            <p:nvSpPr>
              <p:cNvPr id="175173" name="Oval 69"/>
              <p:cNvSpPr>
                <a:spLocks noChangeArrowheads="1"/>
              </p:cNvSpPr>
              <p:nvPr/>
            </p:nvSpPr>
            <p:spPr bwMode="auto">
              <a:xfrm>
                <a:off x="1785" y="2611"/>
                <a:ext cx="118" cy="99"/>
              </a:xfrm>
              <a:prstGeom prst="ellipse">
                <a:avLst/>
              </a:prstGeom>
              <a:solidFill>
                <a:srgbClr val="FF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74" name="Oval 70"/>
              <p:cNvSpPr>
                <a:spLocks noChangeArrowheads="1"/>
              </p:cNvSpPr>
              <p:nvPr/>
            </p:nvSpPr>
            <p:spPr bwMode="auto">
              <a:xfrm>
                <a:off x="1785" y="2611"/>
                <a:ext cx="106" cy="88"/>
              </a:xfrm>
              <a:prstGeom prst="ellipse">
                <a:avLst/>
              </a:prstGeom>
              <a:solidFill>
                <a:srgbClr val="FF3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75" name="Oval 71"/>
              <p:cNvSpPr>
                <a:spLocks noChangeArrowheads="1"/>
              </p:cNvSpPr>
              <p:nvPr/>
            </p:nvSpPr>
            <p:spPr bwMode="auto">
              <a:xfrm>
                <a:off x="1791" y="2616"/>
                <a:ext cx="92" cy="79"/>
              </a:xfrm>
              <a:prstGeom prst="ellipse">
                <a:avLst/>
              </a:prstGeom>
              <a:solidFill>
                <a:srgbClr val="FF5C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76" name="Oval 72"/>
              <p:cNvSpPr>
                <a:spLocks noChangeArrowheads="1"/>
              </p:cNvSpPr>
              <p:nvPr/>
            </p:nvSpPr>
            <p:spPr bwMode="auto">
              <a:xfrm>
                <a:off x="1798" y="2622"/>
                <a:ext cx="80" cy="67"/>
              </a:xfrm>
              <a:prstGeom prst="ellipse">
                <a:avLst/>
              </a:prstGeom>
              <a:solidFill>
                <a:srgbClr val="FF82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77" name="Oval 73"/>
              <p:cNvSpPr>
                <a:spLocks noChangeArrowheads="1"/>
              </p:cNvSpPr>
              <p:nvPr/>
            </p:nvSpPr>
            <p:spPr bwMode="auto">
              <a:xfrm>
                <a:off x="1798" y="2622"/>
                <a:ext cx="67" cy="57"/>
              </a:xfrm>
              <a:prstGeom prst="ellipse">
                <a:avLst/>
              </a:prstGeom>
              <a:solidFill>
                <a:srgbClr val="FFA3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78" name="Oval 74"/>
              <p:cNvSpPr>
                <a:spLocks noChangeArrowheads="1"/>
              </p:cNvSpPr>
              <p:nvPr/>
            </p:nvSpPr>
            <p:spPr bwMode="auto">
              <a:xfrm>
                <a:off x="1803" y="2627"/>
                <a:ext cx="56" cy="46"/>
              </a:xfrm>
              <a:prstGeom prst="ellipse">
                <a:avLst/>
              </a:prstGeom>
              <a:solidFill>
                <a:srgbClr val="FFB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79" name="Oval 75"/>
              <p:cNvSpPr>
                <a:spLocks noChangeArrowheads="1"/>
              </p:cNvSpPr>
              <p:nvPr/>
            </p:nvSpPr>
            <p:spPr bwMode="auto">
              <a:xfrm>
                <a:off x="1798" y="2622"/>
                <a:ext cx="54" cy="46"/>
              </a:xfrm>
              <a:prstGeom prst="ellipse">
                <a:avLst/>
              </a:prstGeom>
              <a:solidFill>
                <a:srgbClr val="FFD7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80" name="Oval 76"/>
              <p:cNvSpPr>
                <a:spLocks noChangeArrowheads="1"/>
              </p:cNvSpPr>
              <p:nvPr/>
            </p:nvSpPr>
            <p:spPr bwMode="auto">
              <a:xfrm>
                <a:off x="1803" y="2627"/>
                <a:ext cx="43" cy="36"/>
              </a:xfrm>
              <a:prstGeom prst="ellipse">
                <a:avLst/>
              </a:prstGeom>
              <a:solidFill>
                <a:srgbClr val="FFE8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81" name="Oval 77"/>
              <p:cNvSpPr>
                <a:spLocks noChangeArrowheads="1"/>
              </p:cNvSpPr>
              <p:nvPr/>
            </p:nvSpPr>
            <p:spPr bwMode="auto">
              <a:xfrm>
                <a:off x="1803" y="2627"/>
                <a:ext cx="31" cy="25"/>
              </a:xfrm>
              <a:prstGeom prst="ellipse">
                <a:avLst/>
              </a:prstGeom>
              <a:solidFill>
                <a:srgbClr val="FFF5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82" name="Oval 78"/>
              <p:cNvSpPr>
                <a:spLocks noChangeArrowheads="1"/>
              </p:cNvSpPr>
              <p:nvPr/>
            </p:nvSpPr>
            <p:spPr bwMode="auto">
              <a:xfrm>
                <a:off x="1810" y="2633"/>
                <a:ext cx="18" cy="16"/>
              </a:xfrm>
              <a:prstGeom prst="ellipse">
                <a:avLst/>
              </a:prstGeom>
              <a:solidFill>
                <a:srgbClr val="FFFD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83" name="Oval 79"/>
              <p:cNvSpPr>
                <a:spLocks noChangeArrowheads="1"/>
              </p:cNvSpPr>
              <p:nvPr/>
            </p:nvSpPr>
            <p:spPr bwMode="auto">
              <a:xfrm>
                <a:off x="1789" y="2615"/>
                <a:ext cx="110" cy="91"/>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184" name="Group 80"/>
            <p:cNvGrpSpPr>
              <a:grpSpLocks/>
            </p:cNvGrpSpPr>
            <p:nvPr/>
          </p:nvGrpSpPr>
          <p:grpSpPr bwMode="auto">
            <a:xfrm>
              <a:off x="1585" y="2522"/>
              <a:ext cx="167" cy="141"/>
              <a:chOff x="1585" y="2522"/>
              <a:chExt cx="167" cy="141"/>
            </a:xfrm>
          </p:grpSpPr>
          <p:sp>
            <p:nvSpPr>
              <p:cNvPr id="175185" name="Oval 81"/>
              <p:cNvSpPr>
                <a:spLocks noChangeArrowheads="1"/>
              </p:cNvSpPr>
              <p:nvPr/>
            </p:nvSpPr>
            <p:spPr bwMode="auto">
              <a:xfrm>
                <a:off x="1585" y="2522"/>
                <a:ext cx="167" cy="141"/>
              </a:xfrm>
              <a:prstGeom prst="ellipse">
                <a:avLst/>
              </a:prstGeom>
              <a:solidFill>
                <a:srgbClr val="FF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86" name="Oval 82"/>
              <p:cNvSpPr>
                <a:spLocks noChangeArrowheads="1"/>
              </p:cNvSpPr>
              <p:nvPr/>
            </p:nvSpPr>
            <p:spPr bwMode="auto">
              <a:xfrm>
                <a:off x="1585" y="2522"/>
                <a:ext cx="155" cy="130"/>
              </a:xfrm>
              <a:prstGeom prst="ellipse">
                <a:avLst/>
              </a:prstGeom>
              <a:solidFill>
                <a:srgbClr val="FF23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87" name="Oval 83"/>
              <p:cNvSpPr>
                <a:spLocks noChangeArrowheads="1"/>
              </p:cNvSpPr>
              <p:nvPr/>
            </p:nvSpPr>
            <p:spPr bwMode="auto">
              <a:xfrm>
                <a:off x="1585" y="2522"/>
                <a:ext cx="155" cy="130"/>
              </a:xfrm>
              <a:prstGeom prst="ellipse">
                <a:avLst/>
              </a:prstGeom>
              <a:solidFill>
                <a:srgbClr val="FF43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88" name="Oval 84"/>
              <p:cNvSpPr>
                <a:spLocks noChangeArrowheads="1"/>
              </p:cNvSpPr>
              <p:nvPr/>
            </p:nvSpPr>
            <p:spPr bwMode="auto">
              <a:xfrm>
                <a:off x="1585" y="2522"/>
                <a:ext cx="142" cy="120"/>
              </a:xfrm>
              <a:prstGeom prst="ellipse">
                <a:avLst/>
              </a:prstGeom>
              <a:solidFill>
                <a:srgbClr val="FF61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89" name="Oval 85"/>
              <p:cNvSpPr>
                <a:spLocks noChangeArrowheads="1"/>
              </p:cNvSpPr>
              <p:nvPr/>
            </p:nvSpPr>
            <p:spPr bwMode="auto">
              <a:xfrm>
                <a:off x="1590" y="2528"/>
                <a:ext cx="131" cy="108"/>
              </a:xfrm>
              <a:prstGeom prst="ellipse">
                <a:avLst/>
              </a:prstGeom>
              <a:solidFill>
                <a:srgbClr val="FF7D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90" name="Oval 86"/>
              <p:cNvSpPr>
                <a:spLocks noChangeArrowheads="1"/>
              </p:cNvSpPr>
              <p:nvPr/>
            </p:nvSpPr>
            <p:spPr bwMode="auto">
              <a:xfrm>
                <a:off x="1590" y="2528"/>
                <a:ext cx="119" cy="99"/>
              </a:xfrm>
              <a:prstGeom prst="ellipse">
                <a:avLst/>
              </a:prstGeom>
              <a:solidFill>
                <a:srgbClr val="FF9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91" name="Oval 87"/>
              <p:cNvSpPr>
                <a:spLocks noChangeArrowheads="1"/>
              </p:cNvSpPr>
              <p:nvPr/>
            </p:nvSpPr>
            <p:spPr bwMode="auto">
              <a:xfrm>
                <a:off x="1597" y="2533"/>
                <a:ext cx="105" cy="87"/>
              </a:xfrm>
              <a:prstGeom prst="ellipse">
                <a:avLst/>
              </a:prstGeom>
              <a:solidFill>
                <a:srgbClr val="FFAC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92" name="Oval 88"/>
              <p:cNvSpPr>
                <a:spLocks noChangeArrowheads="1"/>
              </p:cNvSpPr>
              <p:nvPr/>
            </p:nvSpPr>
            <p:spPr bwMode="auto">
              <a:xfrm>
                <a:off x="1603" y="2537"/>
                <a:ext cx="93" cy="79"/>
              </a:xfrm>
              <a:prstGeom prst="ellipse">
                <a:avLst/>
              </a:prstGeom>
              <a:solidFill>
                <a:srgbClr val="FFB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93" name="Oval 89"/>
              <p:cNvSpPr>
                <a:spLocks noChangeArrowheads="1"/>
              </p:cNvSpPr>
              <p:nvPr/>
            </p:nvSpPr>
            <p:spPr bwMode="auto">
              <a:xfrm>
                <a:off x="1603" y="2537"/>
                <a:ext cx="81" cy="69"/>
              </a:xfrm>
              <a:prstGeom prst="ellipse">
                <a:avLst/>
              </a:prstGeom>
              <a:solidFill>
                <a:srgbClr val="FFD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94" name="Oval 90"/>
              <p:cNvSpPr>
                <a:spLocks noChangeArrowheads="1"/>
              </p:cNvSpPr>
              <p:nvPr/>
            </p:nvSpPr>
            <p:spPr bwMode="auto">
              <a:xfrm>
                <a:off x="1603" y="2537"/>
                <a:ext cx="69" cy="58"/>
              </a:xfrm>
              <a:prstGeom prst="ellipse">
                <a:avLst/>
              </a:prstGeom>
              <a:solidFill>
                <a:srgbClr val="FFD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95" name="Oval 91"/>
              <p:cNvSpPr>
                <a:spLocks noChangeArrowheads="1"/>
              </p:cNvSpPr>
              <p:nvPr/>
            </p:nvSpPr>
            <p:spPr bwMode="auto">
              <a:xfrm>
                <a:off x="1603" y="2537"/>
                <a:ext cx="69" cy="58"/>
              </a:xfrm>
              <a:prstGeom prst="ellipse">
                <a:avLst/>
              </a:prstGeom>
              <a:solidFill>
                <a:srgbClr val="FFE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96" name="Oval 92"/>
              <p:cNvSpPr>
                <a:spLocks noChangeArrowheads="1"/>
              </p:cNvSpPr>
              <p:nvPr/>
            </p:nvSpPr>
            <p:spPr bwMode="auto">
              <a:xfrm>
                <a:off x="1610" y="2542"/>
                <a:ext cx="55" cy="47"/>
              </a:xfrm>
              <a:prstGeom prst="ellipse">
                <a:avLst/>
              </a:prstGeom>
              <a:solidFill>
                <a:srgbClr val="FFF4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97" name="Oval 93"/>
              <p:cNvSpPr>
                <a:spLocks noChangeArrowheads="1"/>
              </p:cNvSpPr>
              <p:nvPr/>
            </p:nvSpPr>
            <p:spPr bwMode="auto">
              <a:xfrm>
                <a:off x="1610" y="2542"/>
                <a:ext cx="43" cy="37"/>
              </a:xfrm>
              <a:prstGeom prst="ellipse">
                <a:avLst/>
              </a:prstGeom>
              <a:solidFill>
                <a:srgbClr val="FFFA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98" name="Oval 94"/>
              <p:cNvSpPr>
                <a:spLocks noChangeArrowheads="1"/>
              </p:cNvSpPr>
              <p:nvPr/>
            </p:nvSpPr>
            <p:spPr bwMode="auto">
              <a:xfrm>
                <a:off x="1610" y="2542"/>
                <a:ext cx="30" cy="26"/>
              </a:xfrm>
              <a:prstGeom prst="ellipse">
                <a:avLst/>
              </a:prstGeom>
              <a:solidFill>
                <a:srgbClr val="FFF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99" name="Oval 95"/>
              <p:cNvSpPr>
                <a:spLocks noChangeArrowheads="1"/>
              </p:cNvSpPr>
              <p:nvPr/>
            </p:nvSpPr>
            <p:spPr bwMode="auto">
              <a:xfrm>
                <a:off x="1589" y="2526"/>
                <a:ext cx="159" cy="133"/>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200" name="Oval 96"/>
            <p:cNvSpPr>
              <a:spLocks noChangeArrowheads="1"/>
            </p:cNvSpPr>
            <p:nvPr/>
          </p:nvSpPr>
          <p:spPr bwMode="auto">
            <a:xfrm>
              <a:off x="1670" y="2710"/>
              <a:ext cx="98" cy="80"/>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201" name="Group 97"/>
            <p:cNvGrpSpPr>
              <a:grpSpLocks/>
            </p:cNvGrpSpPr>
            <p:nvPr/>
          </p:nvGrpSpPr>
          <p:grpSpPr bwMode="auto">
            <a:xfrm>
              <a:off x="1610" y="2528"/>
              <a:ext cx="189" cy="115"/>
              <a:chOff x="1610" y="2528"/>
              <a:chExt cx="189" cy="115"/>
            </a:xfrm>
          </p:grpSpPr>
          <p:sp>
            <p:nvSpPr>
              <p:cNvPr id="175202" name="Freeform 98"/>
              <p:cNvSpPr>
                <a:spLocks/>
              </p:cNvSpPr>
              <p:nvPr/>
            </p:nvSpPr>
            <p:spPr bwMode="auto">
              <a:xfrm>
                <a:off x="1610" y="2528"/>
                <a:ext cx="181" cy="109"/>
              </a:xfrm>
              <a:custGeom>
                <a:avLst/>
                <a:gdLst>
                  <a:gd name="T0" fmla="*/ 180 w 181"/>
                  <a:gd name="T1" fmla="*/ 98 h 109"/>
                  <a:gd name="T2" fmla="*/ 180 w 181"/>
                  <a:gd name="T3" fmla="*/ 89 h 109"/>
                  <a:gd name="T4" fmla="*/ 174 w 181"/>
                  <a:gd name="T5" fmla="*/ 79 h 109"/>
                  <a:gd name="T6" fmla="*/ 138 w 181"/>
                  <a:gd name="T7" fmla="*/ 44 h 109"/>
                  <a:gd name="T8" fmla="*/ 95 w 181"/>
                  <a:gd name="T9" fmla="*/ 15 h 109"/>
                  <a:gd name="T10" fmla="*/ 60 w 181"/>
                  <a:gd name="T11" fmla="*/ 0 h 109"/>
                  <a:gd name="T12" fmla="*/ 42 w 181"/>
                  <a:gd name="T13" fmla="*/ 0 h 109"/>
                  <a:gd name="T14" fmla="*/ 30 w 181"/>
                  <a:gd name="T15" fmla="*/ 5 h 109"/>
                  <a:gd name="T16" fmla="*/ 18 w 181"/>
                  <a:gd name="T17" fmla="*/ 15 h 109"/>
                  <a:gd name="T18" fmla="*/ 6 w 181"/>
                  <a:gd name="T19" fmla="*/ 30 h 109"/>
                  <a:gd name="T20" fmla="*/ 0 w 181"/>
                  <a:gd name="T21" fmla="*/ 44 h 109"/>
                  <a:gd name="T22" fmla="*/ 0 w 181"/>
                  <a:gd name="T23" fmla="*/ 59 h 109"/>
                  <a:gd name="T24" fmla="*/ 0 w 181"/>
                  <a:gd name="T25" fmla="*/ 69 h 109"/>
                  <a:gd name="T26" fmla="*/ 12 w 181"/>
                  <a:gd name="T27" fmla="*/ 79 h 109"/>
                  <a:gd name="T28" fmla="*/ 48 w 181"/>
                  <a:gd name="T29" fmla="*/ 98 h 109"/>
                  <a:gd name="T30" fmla="*/ 102 w 181"/>
                  <a:gd name="T31" fmla="*/ 108 h 109"/>
                  <a:gd name="T32" fmla="*/ 155 w 181"/>
                  <a:gd name="T33" fmla="*/ 108 h 109"/>
                  <a:gd name="T34" fmla="*/ 168 w 181"/>
                  <a:gd name="T35" fmla="*/ 103 h 109"/>
                  <a:gd name="T36" fmla="*/ 180 w 181"/>
                  <a:gd name="T37" fmla="*/ 9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109">
                    <a:moveTo>
                      <a:pt x="180" y="98"/>
                    </a:moveTo>
                    <a:lnTo>
                      <a:pt x="180" y="89"/>
                    </a:lnTo>
                    <a:lnTo>
                      <a:pt x="174" y="79"/>
                    </a:lnTo>
                    <a:lnTo>
                      <a:pt x="138" y="44"/>
                    </a:lnTo>
                    <a:lnTo>
                      <a:pt x="95" y="15"/>
                    </a:lnTo>
                    <a:lnTo>
                      <a:pt x="60" y="0"/>
                    </a:lnTo>
                    <a:lnTo>
                      <a:pt x="42" y="0"/>
                    </a:lnTo>
                    <a:lnTo>
                      <a:pt x="30" y="5"/>
                    </a:lnTo>
                    <a:lnTo>
                      <a:pt x="18" y="15"/>
                    </a:lnTo>
                    <a:lnTo>
                      <a:pt x="6" y="30"/>
                    </a:lnTo>
                    <a:lnTo>
                      <a:pt x="0" y="44"/>
                    </a:lnTo>
                    <a:lnTo>
                      <a:pt x="0" y="59"/>
                    </a:lnTo>
                    <a:lnTo>
                      <a:pt x="0" y="69"/>
                    </a:lnTo>
                    <a:lnTo>
                      <a:pt x="12" y="79"/>
                    </a:lnTo>
                    <a:lnTo>
                      <a:pt x="48" y="98"/>
                    </a:lnTo>
                    <a:lnTo>
                      <a:pt x="102" y="108"/>
                    </a:lnTo>
                    <a:lnTo>
                      <a:pt x="155" y="108"/>
                    </a:lnTo>
                    <a:lnTo>
                      <a:pt x="168" y="103"/>
                    </a:lnTo>
                    <a:lnTo>
                      <a:pt x="180" y="98"/>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03" name="Freeform 99"/>
              <p:cNvSpPr>
                <a:spLocks/>
              </p:cNvSpPr>
              <p:nvPr/>
            </p:nvSpPr>
            <p:spPr bwMode="auto">
              <a:xfrm>
                <a:off x="1610" y="2528"/>
                <a:ext cx="181" cy="109"/>
              </a:xfrm>
              <a:custGeom>
                <a:avLst/>
                <a:gdLst>
                  <a:gd name="T0" fmla="*/ 180 w 181"/>
                  <a:gd name="T1" fmla="*/ 98 h 109"/>
                  <a:gd name="T2" fmla="*/ 180 w 181"/>
                  <a:gd name="T3" fmla="*/ 89 h 109"/>
                  <a:gd name="T4" fmla="*/ 174 w 181"/>
                  <a:gd name="T5" fmla="*/ 79 h 109"/>
                  <a:gd name="T6" fmla="*/ 138 w 181"/>
                  <a:gd name="T7" fmla="*/ 44 h 109"/>
                  <a:gd name="T8" fmla="*/ 95 w 181"/>
                  <a:gd name="T9" fmla="*/ 15 h 109"/>
                  <a:gd name="T10" fmla="*/ 60 w 181"/>
                  <a:gd name="T11" fmla="*/ 0 h 109"/>
                  <a:gd name="T12" fmla="*/ 42 w 181"/>
                  <a:gd name="T13" fmla="*/ 0 h 109"/>
                  <a:gd name="T14" fmla="*/ 30 w 181"/>
                  <a:gd name="T15" fmla="*/ 5 h 109"/>
                  <a:gd name="T16" fmla="*/ 18 w 181"/>
                  <a:gd name="T17" fmla="*/ 15 h 109"/>
                  <a:gd name="T18" fmla="*/ 6 w 181"/>
                  <a:gd name="T19" fmla="*/ 30 h 109"/>
                  <a:gd name="T20" fmla="*/ 0 w 181"/>
                  <a:gd name="T21" fmla="*/ 44 h 109"/>
                  <a:gd name="T22" fmla="*/ 0 w 181"/>
                  <a:gd name="T23" fmla="*/ 59 h 109"/>
                  <a:gd name="T24" fmla="*/ 0 w 181"/>
                  <a:gd name="T25" fmla="*/ 69 h 109"/>
                  <a:gd name="T26" fmla="*/ 12 w 181"/>
                  <a:gd name="T27" fmla="*/ 79 h 109"/>
                  <a:gd name="T28" fmla="*/ 48 w 181"/>
                  <a:gd name="T29" fmla="*/ 98 h 109"/>
                  <a:gd name="T30" fmla="*/ 102 w 181"/>
                  <a:gd name="T31" fmla="*/ 108 h 109"/>
                  <a:gd name="T32" fmla="*/ 155 w 181"/>
                  <a:gd name="T33" fmla="*/ 108 h 109"/>
                  <a:gd name="T34" fmla="*/ 168 w 181"/>
                  <a:gd name="T35" fmla="*/ 103 h 109"/>
                  <a:gd name="T36" fmla="*/ 180 w 181"/>
                  <a:gd name="T37" fmla="*/ 9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109">
                    <a:moveTo>
                      <a:pt x="180" y="98"/>
                    </a:moveTo>
                    <a:lnTo>
                      <a:pt x="180" y="89"/>
                    </a:lnTo>
                    <a:lnTo>
                      <a:pt x="174" y="79"/>
                    </a:lnTo>
                    <a:lnTo>
                      <a:pt x="138" y="44"/>
                    </a:lnTo>
                    <a:lnTo>
                      <a:pt x="95" y="15"/>
                    </a:lnTo>
                    <a:lnTo>
                      <a:pt x="60" y="0"/>
                    </a:lnTo>
                    <a:lnTo>
                      <a:pt x="42" y="0"/>
                    </a:lnTo>
                    <a:lnTo>
                      <a:pt x="30" y="5"/>
                    </a:lnTo>
                    <a:lnTo>
                      <a:pt x="18" y="15"/>
                    </a:lnTo>
                    <a:lnTo>
                      <a:pt x="6" y="30"/>
                    </a:lnTo>
                    <a:lnTo>
                      <a:pt x="0" y="44"/>
                    </a:lnTo>
                    <a:lnTo>
                      <a:pt x="0" y="59"/>
                    </a:lnTo>
                    <a:lnTo>
                      <a:pt x="0" y="69"/>
                    </a:lnTo>
                    <a:lnTo>
                      <a:pt x="12" y="79"/>
                    </a:lnTo>
                    <a:lnTo>
                      <a:pt x="48" y="98"/>
                    </a:lnTo>
                    <a:lnTo>
                      <a:pt x="102" y="108"/>
                    </a:lnTo>
                    <a:lnTo>
                      <a:pt x="155" y="108"/>
                    </a:lnTo>
                    <a:lnTo>
                      <a:pt x="168" y="103"/>
                    </a:lnTo>
                    <a:lnTo>
                      <a:pt x="180" y="98"/>
                    </a:lnTo>
                  </a:path>
                </a:pathLst>
              </a:custGeom>
              <a:solidFill>
                <a:srgbClr val="FF0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04" name="Freeform 100"/>
              <p:cNvSpPr>
                <a:spLocks/>
              </p:cNvSpPr>
              <p:nvPr/>
            </p:nvSpPr>
            <p:spPr bwMode="auto">
              <a:xfrm>
                <a:off x="1616" y="2533"/>
                <a:ext cx="169" cy="100"/>
              </a:xfrm>
              <a:custGeom>
                <a:avLst/>
                <a:gdLst>
                  <a:gd name="T0" fmla="*/ 168 w 169"/>
                  <a:gd name="T1" fmla="*/ 89 h 100"/>
                  <a:gd name="T2" fmla="*/ 168 w 169"/>
                  <a:gd name="T3" fmla="*/ 79 h 100"/>
                  <a:gd name="T4" fmla="*/ 162 w 169"/>
                  <a:gd name="T5" fmla="*/ 75 h 100"/>
                  <a:gd name="T6" fmla="*/ 126 w 169"/>
                  <a:gd name="T7" fmla="*/ 40 h 100"/>
                  <a:gd name="T8" fmla="*/ 89 w 169"/>
                  <a:gd name="T9" fmla="*/ 15 h 100"/>
                  <a:gd name="T10" fmla="*/ 54 w 169"/>
                  <a:gd name="T11" fmla="*/ 0 h 100"/>
                  <a:gd name="T12" fmla="*/ 42 w 169"/>
                  <a:gd name="T13" fmla="*/ 0 h 100"/>
                  <a:gd name="T14" fmla="*/ 30 w 169"/>
                  <a:gd name="T15" fmla="*/ 5 h 100"/>
                  <a:gd name="T16" fmla="*/ 18 w 169"/>
                  <a:gd name="T17" fmla="*/ 15 h 100"/>
                  <a:gd name="T18" fmla="*/ 6 w 169"/>
                  <a:gd name="T19" fmla="*/ 25 h 100"/>
                  <a:gd name="T20" fmla="*/ 0 w 169"/>
                  <a:gd name="T21" fmla="*/ 40 h 100"/>
                  <a:gd name="T22" fmla="*/ 0 w 169"/>
                  <a:gd name="T23" fmla="*/ 54 h 100"/>
                  <a:gd name="T24" fmla="*/ 0 w 169"/>
                  <a:gd name="T25" fmla="*/ 65 h 100"/>
                  <a:gd name="T26" fmla="*/ 12 w 169"/>
                  <a:gd name="T27" fmla="*/ 75 h 100"/>
                  <a:gd name="T28" fmla="*/ 42 w 169"/>
                  <a:gd name="T29" fmla="*/ 89 h 100"/>
                  <a:gd name="T30" fmla="*/ 96 w 169"/>
                  <a:gd name="T31" fmla="*/ 99 h 100"/>
                  <a:gd name="T32" fmla="*/ 144 w 169"/>
                  <a:gd name="T33" fmla="*/ 99 h 100"/>
                  <a:gd name="T34" fmla="*/ 156 w 169"/>
                  <a:gd name="T35" fmla="*/ 94 h 100"/>
                  <a:gd name="T36" fmla="*/ 168 w 169"/>
                  <a:gd name="T3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00">
                    <a:moveTo>
                      <a:pt x="168" y="89"/>
                    </a:moveTo>
                    <a:lnTo>
                      <a:pt x="168" y="79"/>
                    </a:lnTo>
                    <a:lnTo>
                      <a:pt x="162" y="75"/>
                    </a:lnTo>
                    <a:lnTo>
                      <a:pt x="126" y="40"/>
                    </a:lnTo>
                    <a:lnTo>
                      <a:pt x="89" y="15"/>
                    </a:lnTo>
                    <a:lnTo>
                      <a:pt x="54" y="0"/>
                    </a:lnTo>
                    <a:lnTo>
                      <a:pt x="42" y="0"/>
                    </a:lnTo>
                    <a:lnTo>
                      <a:pt x="30" y="5"/>
                    </a:lnTo>
                    <a:lnTo>
                      <a:pt x="18" y="15"/>
                    </a:lnTo>
                    <a:lnTo>
                      <a:pt x="6" y="25"/>
                    </a:lnTo>
                    <a:lnTo>
                      <a:pt x="0" y="40"/>
                    </a:lnTo>
                    <a:lnTo>
                      <a:pt x="0" y="54"/>
                    </a:lnTo>
                    <a:lnTo>
                      <a:pt x="0" y="65"/>
                    </a:lnTo>
                    <a:lnTo>
                      <a:pt x="12" y="75"/>
                    </a:lnTo>
                    <a:lnTo>
                      <a:pt x="42" y="89"/>
                    </a:lnTo>
                    <a:lnTo>
                      <a:pt x="96" y="99"/>
                    </a:lnTo>
                    <a:lnTo>
                      <a:pt x="144" y="99"/>
                    </a:lnTo>
                    <a:lnTo>
                      <a:pt x="156" y="94"/>
                    </a:lnTo>
                    <a:lnTo>
                      <a:pt x="168" y="89"/>
                    </a:lnTo>
                  </a:path>
                </a:pathLst>
              </a:custGeom>
              <a:solidFill>
                <a:srgbClr val="FF35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05" name="Freeform 101"/>
              <p:cNvSpPr>
                <a:spLocks/>
              </p:cNvSpPr>
              <p:nvPr/>
            </p:nvSpPr>
            <p:spPr bwMode="auto">
              <a:xfrm>
                <a:off x="1621" y="2533"/>
                <a:ext cx="146" cy="88"/>
              </a:xfrm>
              <a:custGeom>
                <a:avLst/>
                <a:gdLst>
                  <a:gd name="T0" fmla="*/ 145 w 146"/>
                  <a:gd name="T1" fmla="*/ 77 h 88"/>
                  <a:gd name="T2" fmla="*/ 145 w 146"/>
                  <a:gd name="T3" fmla="*/ 68 h 88"/>
                  <a:gd name="T4" fmla="*/ 139 w 146"/>
                  <a:gd name="T5" fmla="*/ 68 h 88"/>
                  <a:gd name="T6" fmla="*/ 109 w 146"/>
                  <a:gd name="T7" fmla="*/ 34 h 88"/>
                  <a:gd name="T8" fmla="*/ 78 w 146"/>
                  <a:gd name="T9" fmla="*/ 14 h 88"/>
                  <a:gd name="T10" fmla="*/ 49 w 146"/>
                  <a:gd name="T11" fmla="*/ 0 h 88"/>
                  <a:gd name="T12" fmla="*/ 37 w 146"/>
                  <a:gd name="T13" fmla="*/ 0 h 88"/>
                  <a:gd name="T14" fmla="*/ 24 w 146"/>
                  <a:gd name="T15" fmla="*/ 5 h 88"/>
                  <a:gd name="T16" fmla="*/ 18 w 146"/>
                  <a:gd name="T17" fmla="*/ 14 h 88"/>
                  <a:gd name="T18" fmla="*/ 6 w 146"/>
                  <a:gd name="T19" fmla="*/ 24 h 88"/>
                  <a:gd name="T20" fmla="*/ 0 w 146"/>
                  <a:gd name="T21" fmla="*/ 34 h 88"/>
                  <a:gd name="T22" fmla="*/ 0 w 146"/>
                  <a:gd name="T23" fmla="*/ 48 h 88"/>
                  <a:gd name="T24" fmla="*/ 0 w 146"/>
                  <a:gd name="T25" fmla="*/ 58 h 88"/>
                  <a:gd name="T26" fmla="*/ 12 w 146"/>
                  <a:gd name="T27" fmla="*/ 68 h 88"/>
                  <a:gd name="T28" fmla="*/ 37 w 146"/>
                  <a:gd name="T29" fmla="*/ 77 h 88"/>
                  <a:gd name="T30" fmla="*/ 84 w 146"/>
                  <a:gd name="T31" fmla="*/ 87 h 88"/>
                  <a:gd name="T32" fmla="*/ 127 w 146"/>
                  <a:gd name="T33" fmla="*/ 87 h 88"/>
                  <a:gd name="T34" fmla="*/ 133 w 146"/>
                  <a:gd name="T35" fmla="*/ 82 h 88"/>
                  <a:gd name="T36" fmla="*/ 145 w 146"/>
                  <a:gd name="T37" fmla="*/ 7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88">
                    <a:moveTo>
                      <a:pt x="145" y="77"/>
                    </a:moveTo>
                    <a:lnTo>
                      <a:pt x="145" y="68"/>
                    </a:lnTo>
                    <a:lnTo>
                      <a:pt x="139" y="68"/>
                    </a:lnTo>
                    <a:lnTo>
                      <a:pt x="109" y="34"/>
                    </a:lnTo>
                    <a:lnTo>
                      <a:pt x="78" y="14"/>
                    </a:lnTo>
                    <a:lnTo>
                      <a:pt x="49" y="0"/>
                    </a:lnTo>
                    <a:lnTo>
                      <a:pt x="37" y="0"/>
                    </a:lnTo>
                    <a:lnTo>
                      <a:pt x="24" y="5"/>
                    </a:lnTo>
                    <a:lnTo>
                      <a:pt x="18" y="14"/>
                    </a:lnTo>
                    <a:lnTo>
                      <a:pt x="6" y="24"/>
                    </a:lnTo>
                    <a:lnTo>
                      <a:pt x="0" y="34"/>
                    </a:lnTo>
                    <a:lnTo>
                      <a:pt x="0" y="48"/>
                    </a:lnTo>
                    <a:lnTo>
                      <a:pt x="0" y="58"/>
                    </a:lnTo>
                    <a:lnTo>
                      <a:pt x="12" y="68"/>
                    </a:lnTo>
                    <a:lnTo>
                      <a:pt x="37" y="77"/>
                    </a:lnTo>
                    <a:lnTo>
                      <a:pt x="84" y="87"/>
                    </a:lnTo>
                    <a:lnTo>
                      <a:pt x="127" y="87"/>
                    </a:lnTo>
                    <a:lnTo>
                      <a:pt x="133" y="82"/>
                    </a:lnTo>
                    <a:lnTo>
                      <a:pt x="145" y="77"/>
                    </a:lnTo>
                  </a:path>
                </a:pathLst>
              </a:custGeom>
              <a:solidFill>
                <a:srgbClr val="FF65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06" name="Freeform 102"/>
              <p:cNvSpPr>
                <a:spLocks/>
              </p:cNvSpPr>
              <p:nvPr/>
            </p:nvSpPr>
            <p:spPr bwMode="auto">
              <a:xfrm>
                <a:off x="1628" y="2537"/>
                <a:ext cx="131" cy="80"/>
              </a:xfrm>
              <a:custGeom>
                <a:avLst/>
                <a:gdLst>
                  <a:gd name="T0" fmla="*/ 130 w 131"/>
                  <a:gd name="T1" fmla="*/ 69 h 80"/>
                  <a:gd name="T2" fmla="*/ 130 w 131"/>
                  <a:gd name="T3" fmla="*/ 60 h 80"/>
                  <a:gd name="T4" fmla="*/ 124 w 131"/>
                  <a:gd name="T5" fmla="*/ 60 h 80"/>
                  <a:gd name="T6" fmla="*/ 101 w 131"/>
                  <a:gd name="T7" fmla="*/ 30 h 80"/>
                  <a:gd name="T8" fmla="*/ 71 w 131"/>
                  <a:gd name="T9" fmla="*/ 15 h 80"/>
                  <a:gd name="T10" fmla="*/ 42 w 131"/>
                  <a:gd name="T11" fmla="*/ 0 h 80"/>
                  <a:gd name="T12" fmla="*/ 36 w 131"/>
                  <a:gd name="T13" fmla="*/ 0 h 80"/>
                  <a:gd name="T14" fmla="*/ 24 w 131"/>
                  <a:gd name="T15" fmla="*/ 5 h 80"/>
                  <a:gd name="T16" fmla="*/ 18 w 131"/>
                  <a:gd name="T17" fmla="*/ 15 h 80"/>
                  <a:gd name="T18" fmla="*/ 6 w 131"/>
                  <a:gd name="T19" fmla="*/ 20 h 80"/>
                  <a:gd name="T20" fmla="*/ 0 w 131"/>
                  <a:gd name="T21" fmla="*/ 30 h 80"/>
                  <a:gd name="T22" fmla="*/ 0 w 131"/>
                  <a:gd name="T23" fmla="*/ 44 h 80"/>
                  <a:gd name="T24" fmla="*/ 0 w 131"/>
                  <a:gd name="T25" fmla="*/ 54 h 80"/>
                  <a:gd name="T26" fmla="*/ 12 w 131"/>
                  <a:gd name="T27" fmla="*/ 60 h 80"/>
                  <a:gd name="T28" fmla="*/ 36 w 131"/>
                  <a:gd name="T29" fmla="*/ 69 h 80"/>
                  <a:gd name="T30" fmla="*/ 77 w 131"/>
                  <a:gd name="T31" fmla="*/ 79 h 80"/>
                  <a:gd name="T32" fmla="*/ 113 w 131"/>
                  <a:gd name="T33" fmla="*/ 79 h 80"/>
                  <a:gd name="T34" fmla="*/ 118 w 131"/>
                  <a:gd name="T35" fmla="*/ 74 h 80"/>
                  <a:gd name="T36" fmla="*/ 130 w 131"/>
                  <a:gd name="T37" fmla="*/ 6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80">
                    <a:moveTo>
                      <a:pt x="130" y="69"/>
                    </a:moveTo>
                    <a:lnTo>
                      <a:pt x="130" y="60"/>
                    </a:lnTo>
                    <a:lnTo>
                      <a:pt x="124" y="60"/>
                    </a:lnTo>
                    <a:lnTo>
                      <a:pt x="101" y="30"/>
                    </a:lnTo>
                    <a:lnTo>
                      <a:pt x="71" y="15"/>
                    </a:lnTo>
                    <a:lnTo>
                      <a:pt x="42" y="0"/>
                    </a:lnTo>
                    <a:lnTo>
                      <a:pt x="36" y="0"/>
                    </a:lnTo>
                    <a:lnTo>
                      <a:pt x="24" y="5"/>
                    </a:lnTo>
                    <a:lnTo>
                      <a:pt x="18" y="15"/>
                    </a:lnTo>
                    <a:lnTo>
                      <a:pt x="6" y="20"/>
                    </a:lnTo>
                    <a:lnTo>
                      <a:pt x="0" y="30"/>
                    </a:lnTo>
                    <a:lnTo>
                      <a:pt x="0" y="44"/>
                    </a:lnTo>
                    <a:lnTo>
                      <a:pt x="0" y="54"/>
                    </a:lnTo>
                    <a:lnTo>
                      <a:pt x="12" y="60"/>
                    </a:lnTo>
                    <a:lnTo>
                      <a:pt x="36" y="69"/>
                    </a:lnTo>
                    <a:lnTo>
                      <a:pt x="77" y="79"/>
                    </a:lnTo>
                    <a:lnTo>
                      <a:pt x="113" y="79"/>
                    </a:lnTo>
                    <a:lnTo>
                      <a:pt x="118" y="74"/>
                    </a:lnTo>
                    <a:lnTo>
                      <a:pt x="130" y="69"/>
                    </a:lnTo>
                  </a:path>
                </a:pathLst>
              </a:custGeom>
              <a:solidFill>
                <a:srgbClr val="FF8E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07" name="Freeform 103"/>
              <p:cNvSpPr>
                <a:spLocks/>
              </p:cNvSpPr>
              <p:nvPr/>
            </p:nvSpPr>
            <p:spPr bwMode="auto">
              <a:xfrm>
                <a:off x="1634" y="2537"/>
                <a:ext cx="107" cy="70"/>
              </a:xfrm>
              <a:custGeom>
                <a:avLst/>
                <a:gdLst>
                  <a:gd name="T0" fmla="*/ 106 w 107"/>
                  <a:gd name="T1" fmla="*/ 59 h 70"/>
                  <a:gd name="T2" fmla="*/ 106 w 107"/>
                  <a:gd name="T3" fmla="*/ 54 h 70"/>
                  <a:gd name="T4" fmla="*/ 100 w 107"/>
                  <a:gd name="T5" fmla="*/ 54 h 70"/>
                  <a:gd name="T6" fmla="*/ 83 w 107"/>
                  <a:gd name="T7" fmla="*/ 25 h 70"/>
                  <a:gd name="T8" fmla="*/ 59 w 107"/>
                  <a:gd name="T9" fmla="*/ 14 h 70"/>
                  <a:gd name="T10" fmla="*/ 36 w 107"/>
                  <a:gd name="T11" fmla="*/ 0 h 70"/>
                  <a:gd name="T12" fmla="*/ 30 w 107"/>
                  <a:gd name="T13" fmla="*/ 0 h 70"/>
                  <a:gd name="T14" fmla="*/ 18 w 107"/>
                  <a:gd name="T15" fmla="*/ 5 h 70"/>
                  <a:gd name="T16" fmla="*/ 12 w 107"/>
                  <a:gd name="T17" fmla="*/ 14 h 70"/>
                  <a:gd name="T18" fmla="*/ 6 w 107"/>
                  <a:gd name="T19" fmla="*/ 20 h 70"/>
                  <a:gd name="T20" fmla="*/ 0 w 107"/>
                  <a:gd name="T21" fmla="*/ 25 h 70"/>
                  <a:gd name="T22" fmla="*/ 0 w 107"/>
                  <a:gd name="T23" fmla="*/ 39 h 70"/>
                  <a:gd name="T24" fmla="*/ 0 w 107"/>
                  <a:gd name="T25" fmla="*/ 49 h 70"/>
                  <a:gd name="T26" fmla="*/ 12 w 107"/>
                  <a:gd name="T27" fmla="*/ 54 h 70"/>
                  <a:gd name="T28" fmla="*/ 30 w 107"/>
                  <a:gd name="T29" fmla="*/ 59 h 70"/>
                  <a:gd name="T30" fmla="*/ 65 w 107"/>
                  <a:gd name="T31" fmla="*/ 69 h 70"/>
                  <a:gd name="T32" fmla="*/ 94 w 107"/>
                  <a:gd name="T33" fmla="*/ 69 h 70"/>
                  <a:gd name="T34" fmla="*/ 94 w 107"/>
                  <a:gd name="T35" fmla="*/ 64 h 70"/>
                  <a:gd name="T36" fmla="*/ 106 w 107"/>
                  <a:gd name="T37" fmla="*/ 5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70">
                    <a:moveTo>
                      <a:pt x="106" y="59"/>
                    </a:moveTo>
                    <a:lnTo>
                      <a:pt x="106" y="54"/>
                    </a:lnTo>
                    <a:lnTo>
                      <a:pt x="100" y="54"/>
                    </a:lnTo>
                    <a:lnTo>
                      <a:pt x="83" y="25"/>
                    </a:lnTo>
                    <a:lnTo>
                      <a:pt x="59" y="14"/>
                    </a:lnTo>
                    <a:lnTo>
                      <a:pt x="36" y="0"/>
                    </a:lnTo>
                    <a:lnTo>
                      <a:pt x="30" y="0"/>
                    </a:lnTo>
                    <a:lnTo>
                      <a:pt x="18" y="5"/>
                    </a:lnTo>
                    <a:lnTo>
                      <a:pt x="12" y="14"/>
                    </a:lnTo>
                    <a:lnTo>
                      <a:pt x="6" y="20"/>
                    </a:lnTo>
                    <a:lnTo>
                      <a:pt x="0" y="25"/>
                    </a:lnTo>
                    <a:lnTo>
                      <a:pt x="0" y="39"/>
                    </a:lnTo>
                    <a:lnTo>
                      <a:pt x="0" y="49"/>
                    </a:lnTo>
                    <a:lnTo>
                      <a:pt x="12" y="54"/>
                    </a:lnTo>
                    <a:lnTo>
                      <a:pt x="30" y="59"/>
                    </a:lnTo>
                    <a:lnTo>
                      <a:pt x="65" y="69"/>
                    </a:lnTo>
                    <a:lnTo>
                      <a:pt x="94" y="69"/>
                    </a:lnTo>
                    <a:lnTo>
                      <a:pt x="94" y="64"/>
                    </a:lnTo>
                    <a:lnTo>
                      <a:pt x="106" y="59"/>
                    </a:lnTo>
                  </a:path>
                </a:pathLst>
              </a:custGeom>
              <a:solidFill>
                <a:srgbClr val="FFB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08" name="Freeform 104"/>
              <p:cNvSpPr>
                <a:spLocks/>
              </p:cNvSpPr>
              <p:nvPr/>
            </p:nvSpPr>
            <p:spPr bwMode="auto">
              <a:xfrm>
                <a:off x="1640" y="2542"/>
                <a:ext cx="95" cy="60"/>
              </a:xfrm>
              <a:custGeom>
                <a:avLst/>
                <a:gdLst>
                  <a:gd name="T0" fmla="*/ 94 w 95"/>
                  <a:gd name="T1" fmla="*/ 49 h 60"/>
                  <a:gd name="T2" fmla="*/ 94 w 95"/>
                  <a:gd name="T3" fmla="*/ 44 h 60"/>
                  <a:gd name="T4" fmla="*/ 88 w 95"/>
                  <a:gd name="T5" fmla="*/ 44 h 60"/>
                  <a:gd name="T6" fmla="*/ 71 w 95"/>
                  <a:gd name="T7" fmla="*/ 20 h 60"/>
                  <a:gd name="T8" fmla="*/ 53 w 95"/>
                  <a:gd name="T9" fmla="*/ 15 h 60"/>
                  <a:gd name="T10" fmla="*/ 30 w 95"/>
                  <a:gd name="T11" fmla="*/ 0 h 60"/>
                  <a:gd name="T12" fmla="*/ 24 w 95"/>
                  <a:gd name="T13" fmla="*/ 0 h 60"/>
                  <a:gd name="T14" fmla="*/ 18 w 95"/>
                  <a:gd name="T15" fmla="*/ 5 h 60"/>
                  <a:gd name="T16" fmla="*/ 12 w 95"/>
                  <a:gd name="T17" fmla="*/ 15 h 60"/>
                  <a:gd name="T18" fmla="*/ 6 w 95"/>
                  <a:gd name="T19" fmla="*/ 15 h 60"/>
                  <a:gd name="T20" fmla="*/ 0 w 95"/>
                  <a:gd name="T21" fmla="*/ 20 h 60"/>
                  <a:gd name="T22" fmla="*/ 0 w 95"/>
                  <a:gd name="T23" fmla="*/ 34 h 60"/>
                  <a:gd name="T24" fmla="*/ 0 w 95"/>
                  <a:gd name="T25" fmla="*/ 44 h 60"/>
                  <a:gd name="T26" fmla="*/ 12 w 95"/>
                  <a:gd name="T27" fmla="*/ 44 h 60"/>
                  <a:gd name="T28" fmla="*/ 24 w 95"/>
                  <a:gd name="T29" fmla="*/ 49 h 60"/>
                  <a:gd name="T30" fmla="*/ 59 w 95"/>
                  <a:gd name="T31" fmla="*/ 59 h 60"/>
                  <a:gd name="T32" fmla="*/ 82 w 95"/>
                  <a:gd name="T33" fmla="*/ 59 h 60"/>
                  <a:gd name="T34" fmla="*/ 82 w 95"/>
                  <a:gd name="T35" fmla="*/ 54 h 60"/>
                  <a:gd name="T36" fmla="*/ 94 w 95"/>
                  <a:gd name="T37"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0">
                    <a:moveTo>
                      <a:pt x="94" y="49"/>
                    </a:moveTo>
                    <a:lnTo>
                      <a:pt x="94" y="44"/>
                    </a:lnTo>
                    <a:lnTo>
                      <a:pt x="88" y="44"/>
                    </a:lnTo>
                    <a:lnTo>
                      <a:pt x="71" y="20"/>
                    </a:lnTo>
                    <a:lnTo>
                      <a:pt x="53" y="15"/>
                    </a:lnTo>
                    <a:lnTo>
                      <a:pt x="30" y="0"/>
                    </a:lnTo>
                    <a:lnTo>
                      <a:pt x="24" y="0"/>
                    </a:lnTo>
                    <a:lnTo>
                      <a:pt x="18" y="5"/>
                    </a:lnTo>
                    <a:lnTo>
                      <a:pt x="12" y="15"/>
                    </a:lnTo>
                    <a:lnTo>
                      <a:pt x="6" y="15"/>
                    </a:lnTo>
                    <a:lnTo>
                      <a:pt x="0" y="20"/>
                    </a:lnTo>
                    <a:lnTo>
                      <a:pt x="0" y="34"/>
                    </a:lnTo>
                    <a:lnTo>
                      <a:pt x="0" y="44"/>
                    </a:lnTo>
                    <a:lnTo>
                      <a:pt x="12" y="44"/>
                    </a:lnTo>
                    <a:lnTo>
                      <a:pt x="24" y="49"/>
                    </a:lnTo>
                    <a:lnTo>
                      <a:pt x="59" y="59"/>
                    </a:lnTo>
                    <a:lnTo>
                      <a:pt x="82" y="59"/>
                    </a:lnTo>
                    <a:lnTo>
                      <a:pt x="82" y="54"/>
                    </a:lnTo>
                    <a:lnTo>
                      <a:pt x="94" y="49"/>
                    </a:lnTo>
                  </a:path>
                </a:pathLst>
              </a:custGeom>
              <a:solidFill>
                <a:srgbClr val="FFCD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09" name="Freeform 105"/>
              <p:cNvSpPr>
                <a:spLocks/>
              </p:cNvSpPr>
              <p:nvPr/>
            </p:nvSpPr>
            <p:spPr bwMode="auto">
              <a:xfrm>
                <a:off x="1647" y="2542"/>
                <a:ext cx="69" cy="48"/>
              </a:xfrm>
              <a:custGeom>
                <a:avLst/>
                <a:gdLst>
                  <a:gd name="T0" fmla="*/ 68 w 69"/>
                  <a:gd name="T1" fmla="*/ 38 h 48"/>
                  <a:gd name="T2" fmla="*/ 68 w 69"/>
                  <a:gd name="T3" fmla="*/ 38 h 48"/>
                  <a:gd name="T4" fmla="*/ 62 w 69"/>
                  <a:gd name="T5" fmla="*/ 38 h 48"/>
                  <a:gd name="T6" fmla="*/ 51 w 69"/>
                  <a:gd name="T7" fmla="*/ 15 h 48"/>
                  <a:gd name="T8" fmla="*/ 40 w 69"/>
                  <a:gd name="T9" fmla="*/ 15 h 48"/>
                  <a:gd name="T10" fmla="*/ 23 w 69"/>
                  <a:gd name="T11" fmla="*/ 0 h 48"/>
                  <a:gd name="T12" fmla="*/ 17 w 69"/>
                  <a:gd name="T13" fmla="*/ 0 h 48"/>
                  <a:gd name="T14" fmla="*/ 12 w 69"/>
                  <a:gd name="T15" fmla="*/ 5 h 48"/>
                  <a:gd name="T16" fmla="*/ 12 w 69"/>
                  <a:gd name="T17" fmla="*/ 15 h 48"/>
                  <a:gd name="T18" fmla="*/ 6 w 69"/>
                  <a:gd name="T19" fmla="*/ 15 h 48"/>
                  <a:gd name="T20" fmla="*/ 0 w 69"/>
                  <a:gd name="T21" fmla="*/ 15 h 48"/>
                  <a:gd name="T22" fmla="*/ 0 w 69"/>
                  <a:gd name="T23" fmla="*/ 28 h 48"/>
                  <a:gd name="T24" fmla="*/ 0 w 69"/>
                  <a:gd name="T25" fmla="*/ 38 h 48"/>
                  <a:gd name="T26" fmla="*/ 12 w 69"/>
                  <a:gd name="T27" fmla="*/ 38 h 48"/>
                  <a:gd name="T28" fmla="*/ 17 w 69"/>
                  <a:gd name="T29" fmla="*/ 38 h 48"/>
                  <a:gd name="T30" fmla="*/ 45 w 69"/>
                  <a:gd name="T31" fmla="*/ 47 h 48"/>
                  <a:gd name="T32" fmla="*/ 62 w 69"/>
                  <a:gd name="T33" fmla="*/ 47 h 48"/>
                  <a:gd name="T34" fmla="*/ 62 w 69"/>
                  <a:gd name="T35" fmla="*/ 42 h 48"/>
                  <a:gd name="T36" fmla="*/ 68 w 69"/>
                  <a:gd name="T3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48">
                    <a:moveTo>
                      <a:pt x="68" y="38"/>
                    </a:moveTo>
                    <a:lnTo>
                      <a:pt x="68" y="38"/>
                    </a:lnTo>
                    <a:lnTo>
                      <a:pt x="62" y="38"/>
                    </a:lnTo>
                    <a:lnTo>
                      <a:pt x="51" y="15"/>
                    </a:lnTo>
                    <a:lnTo>
                      <a:pt x="40" y="15"/>
                    </a:lnTo>
                    <a:lnTo>
                      <a:pt x="23" y="0"/>
                    </a:lnTo>
                    <a:lnTo>
                      <a:pt x="17" y="0"/>
                    </a:lnTo>
                    <a:lnTo>
                      <a:pt x="12" y="5"/>
                    </a:lnTo>
                    <a:lnTo>
                      <a:pt x="12" y="15"/>
                    </a:lnTo>
                    <a:lnTo>
                      <a:pt x="6" y="15"/>
                    </a:lnTo>
                    <a:lnTo>
                      <a:pt x="0" y="15"/>
                    </a:lnTo>
                    <a:lnTo>
                      <a:pt x="0" y="28"/>
                    </a:lnTo>
                    <a:lnTo>
                      <a:pt x="0" y="38"/>
                    </a:lnTo>
                    <a:lnTo>
                      <a:pt x="12" y="38"/>
                    </a:lnTo>
                    <a:lnTo>
                      <a:pt x="17" y="38"/>
                    </a:lnTo>
                    <a:lnTo>
                      <a:pt x="45" y="47"/>
                    </a:lnTo>
                    <a:lnTo>
                      <a:pt x="62" y="47"/>
                    </a:lnTo>
                    <a:lnTo>
                      <a:pt x="62" y="42"/>
                    </a:lnTo>
                    <a:lnTo>
                      <a:pt x="68" y="38"/>
                    </a:lnTo>
                  </a:path>
                </a:pathLst>
              </a:custGeom>
              <a:solidFill>
                <a:srgbClr val="FFE3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10" name="Freeform 106"/>
              <p:cNvSpPr>
                <a:spLocks/>
              </p:cNvSpPr>
              <p:nvPr/>
            </p:nvSpPr>
            <p:spPr bwMode="auto">
              <a:xfrm>
                <a:off x="1653" y="2549"/>
                <a:ext cx="57" cy="36"/>
              </a:xfrm>
              <a:custGeom>
                <a:avLst/>
                <a:gdLst>
                  <a:gd name="T0" fmla="*/ 56 w 57"/>
                  <a:gd name="T1" fmla="*/ 26 h 36"/>
                  <a:gd name="T2" fmla="*/ 56 w 57"/>
                  <a:gd name="T3" fmla="*/ 26 h 36"/>
                  <a:gd name="T4" fmla="*/ 50 w 57"/>
                  <a:gd name="T5" fmla="*/ 26 h 36"/>
                  <a:gd name="T6" fmla="*/ 44 w 57"/>
                  <a:gd name="T7" fmla="*/ 9 h 36"/>
                  <a:gd name="T8" fmla="*/ 33 w 57"/>
                  <a:gd name="T9" fmla="*/ 9 h 36"/>
                  <a:gd name="T10" fmla="*/ 17 w 57"/>
                  <a:gd name="T11" fmla="*/ 0 h 36"/>
                  <a:gd name="T12" fmla="*/ 11 w 57"/>
                  <a:gd name="T13" fmla="*/ 4 h 36"/>
                  <a:gd name="T14" fmla="*/ 11 w 57"/>
                  <a:gd name="T15" fmla="*/ 9 h 36"/>
                  <a:gd name="T16" fmla="*/ 6 w 57"/>
                  <a:gd name="T17" fmla="*/ 9 h 36"/>
                  <a:gd name="T18" fmla="*/ 0 w 57"/>
                  <a:gd name="T19" fmla="*/ 9 h 36"/>
                  <a:gd name="T20" fmla="*/ 0 w 57"/>
                  <a:gd name="T21" fmla="*/ 22 h 36"/>
                  <a:gd name="T22" fmla="*/ 0 w 57"/>
                  <a:gd name="T23" fmla="*/ 26 h 36"/>
                  <a:gd name="T24" fmla="*/ 11 w 57"/>
                  <a:gd name="T25" fmla="*/ 26 h 36"/>
                  <a:gd name="T26" fmla="*/ 17 w 57"/>
                  <a:gd name="T27" fmla="*/ 26 h 36"/>
                  <a:gd name="T28" fmla="*/ 39 w 57"/>
                  <a:gd name="T29" fmla="*/ 35 h 36"/>
                  <a:gd name="T30" fmla="*/ 50 w 57"/>
                  <a:gd name="T31" fmla="*/ 35 h 36"/>
                  <a:gd name="T32" fmla="*/ 50 w 57"/>
                  <a:gd name="T33" fmla="*/ 31 h 36"/>
                  <a:gd name="T34" fmla="*/ 56 w 57"/>
                  <a:gd name="T35"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36">
                    <a:moveTo>
                      <a:pt x="56" y="26"/>
                    </a:moveTo>
                    <a:lnTo>
                      <a:pt x="56" y="26"/>
                    </a:lnTo>
                    <a:lnTo>
                      <a:pt x="50" y="26"/>
                    </a:lnTo>
                    <a:lnTo>
                      <a:pt x="44" y="9"/>
                    </a:lnTo>
                    <a:lnTo>
                      <a:pt x="33" y="9"/>
                    </a:lnTo>
                    <a:lnTo>
                      <a:pt x="17" y="0"/>
                    </a:lnTo>
                    <a:lnTo>
                      <a:pt x="11" y="4"/>
                    </a:lnTo>
                    <a:lnTo>
                      <a:pt x="11" y="9"/>
                    </a:lnTo>
                    <a:lnTo>
                      <a:pt x="6" y="9"/>
                    </a:lnTo>
                    <a:lnTo>
                      <a:pt x="0" y="9"/>
                    </a:lnTo>
                    <a:lnTo>
                      <a:pt x="0" y="22"/>
                    </a:lnTo>
                    <a:lnTo>
                      <a:pt x="0" y="26"/>
                    </a:lnTo>
                    <a:lnTo>
                      <a:pt x="11" y="26"/>
                    </a:lnTo>
                    <a:lnTo>
                      <a:pt x="17" y="26"/>
                    </a:lnTo>
                    <a:lnTo>
                      <a:pt x="39" y="35"/>
                    </a:lnTo>
                    <a:lnTo>
                      <a:pt x="50" y="35"/>
                    </a:lnTo>
                    <a:lnTo>
                      <a:pt x="50" y="31"/>
                    </a:lnTo>
                    <a:lnTo>
                      <a:pt x="56" y="26"/>
                    </a:lnTo>
                  </a:path>
                </a:pathLst>
              </a:custGeom>
              <a:solidFill>
                <a:srgbClr val="FFF3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11" name="Freeform 107"/>
              <p:cNvSpPr>
                <a:spLocks/>
              </p:cNvSpPr>
              <p:nvPr/>
            </p:nvSpPr>
            <p:spPr bwMode="auto">
              <a:xfrm>
                <a:off x="1660" y="2553"/>
                <a:ext cx="30" cy="16"/>
              </a:xfrm>
              <a:custGeom>
                <a:avLst/>
                <a:gdLst>
                  <a:gd name="T0" fmla="*/ 29 w 30"/>
                  <a:gd name="T1" fmla="*/ 11 h 16"/>
                  <a:gd name="T2" fmla="*/ 29 w 30"/>
                  <a:gd name="T3" fmla="*/ 11 h 16"/>
                  <a:gd name="T4" fmla="*/ 24 w 30"/>
                  <a:gd name="T5" fmla="*/ 11 h 16"/>
                  <a:gd name="T6" fmla="*/ 24 w 30"/>
                  <a:gd name="T7" fmla="*/ 4 h 16"/>
                  <a:gd name="T8" fmla="*/ 19 w 30"/>
                  <a:gd name="T9" fmla="*/ 4 h 16"/>
                  <a:gd name="T10" fmla="*/ 10 w 30"/>
                  <a:gd name="T11" fmla="*/ 0 h 16"/>
                  <a:gd name="T12" fmla="*/ 5 w 30"/>
                  <a:gd name="T13" fmla="*/ 4 h 16"/>
                  <a:gd name="T14" fmla="*/ 0 w 30"/>
                  <a:gd name="T15" fmla="*/ 4 h 16"/>
                  <a:gd name="T16" fmla="*/ 0 w 30"/>
                  <a:gd name="T17" fmla="*/ 11 h 16"/>
                  <a:gd name="T18" fmla="*/ 5 w 30"/>
                  <a:gd name="T19" fmla="*/ 11 h 16"/>
                  <a:gd name="T20" fmla="*/ 10 w 30"/>
                  <a:gd name="T21" fmla="*/ 11 h 16"/>
                  <a:gd name="T22" fmla="*/ 19 w 30"/>
                  <a:gd name="T23" fmla="*/ 15 h 16"/>
                  <a:gd name="T24" fmla="*/ 24 w 30"/>
                  <a:gd name="T25" fmla="*/ 15 h 16"/>
                  <a:gd name="T26" fmla="*/ 29 w 30"/>
                  <a:gd name="T2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6">
                    <a:moveTo>
                      <a:pt x="29" y="11"/>
                    </a:moveTo>
                    <a:lnTo>
                      <a:pt x="29" y="11"/>
                    </a:lnTo>
                    <a:lnTo>
                      <a:pt x="24" y="11"/>
                    </a:lnTo>
                    <a:lnTo>
                      <a:pt x="24" y="4"/>
                    </a:lnTo>
                    <a:lnTo>
                      <a:pt x="19" y="4"/>
                    </a:lnTo>
                    <a:lnTo>
                      <a:pt x="10" y="0"/>
                    </a:lnTo>
                    <a:lnTo>
                      <a:pt x="5" y="4"/>
                    </a:lnTo>
                    <a:lnTo>
                      <a:pt x="0" y="4"/>
                    </a:lnTo>
                    <a:lnTo>
                      <a:pt x="0" y="11"/>
                    </a:lnTo>
                    <a:lnTo>
                      <a:pt x="5" y="11"/>
                    </a:lnTo>
                    <a:lnTo>
                      <a:pt x="10" y="11"/>
                    </a:lnTo>
                    <a:lnTo>
                      <a:pt x="19" y="15"/>
                    </a:lnTo>
                    <a:lnTo>
                      <a:pt x="24" y="15"/>
                    </a:lnTo>
                    <a:lnTo>
                      <a:pt x="29" y="11"/>
                    </a:lnTo>
                  </a:path>
                </a:pathLst>
              </a:custGeom>
              <a:solidFill>
                <a:srgbClr val="FFFC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12" name="Freeform 108"/>
              <p:cNvSpPr>
                <a:spLocks/>
              </p:cNvSpPr>
              <p:nvPr/>
            </p:nvSpPr>
            <p:spPr bwMode="auto">
              <a:xfrm>
                <a:off x="1660" y="2553"/>
                <a:ext cx="30" cy="16"/>
              </a:xfrm>
              <a:custGeom>
                <a:avLst/>
                <a:gdLst>
                  <a:gd name="T0" fmla="*/ 29 w 30"/>
                  <a:gd name="T1" fmla="*/ 11 h 16"/>
                  <a:gd name="T2" fmla="*/ 29 w 30"/>
                  <a:gd name="T3" fmla="*/ 11 h 16"/>
                  <a:gd name="T4" fmla="*/ 24 w 30"/>
                  <a:gd name="T5" fmla="*/ 11 h 16"/>
                  <a:gd name="T6" fmla="*/ 24 w 30"/>
                  <a:gd name="T7" fmla="*/ 4 h 16"/>
                  <a:gd name="T8" fmla="*/ 19 w 30"/>
                  <a:gd name="T9" fmla="*/ 4 h 16"/>
                  <a:gd name="T10" fmla="*/ 10 w 30"/>
                  <a:gd name="T11" fmla="*/ 0 h 16"/>
                  <a:gd name="T12" fmla="*/ 5 w 30"/>
                  <a:gd name="T13" fmla="*/ 4 h 16"/>
                  <a:gd name="T14" fmla="*/ 0 w 30"/>
                  <a:gd name="T15" fmla="*/ 4 h 16"/>
                  <a:gd name="T16" fmla="*/ 0 w 30"/>
                  <a:gd name="T17" fmla="*/ 11 h 16"/>
                  <a:gd name="T18" fmla="*/ 5 w 30"/>
                  <a:gd name="T19" fmla="*/ 11 h 16"/>
                  <a:gd name="T20" fmla="*/ 10 w 30"/>
                  <a:gd name="T21" fmla="*/ 11 h 16"/>
                  <a:gd name="T22" fmla="*/ 19 w 30"/>
                  <a:gd name="T23" fmla="*/ 15 h 16"/>
                  <a:gd name="T24" fmla="*/ 24 w 30"/>
                  <a:gd name="T25" fmla="*/ 15 h 16"/>
                  <a:gd name="T26" fmla="*/ 29 w 30"/>
                  <a:gd name="T2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6">
                    <a:moveTo>
                      <a:pt x="29" y="11"/>
                    </a:moveTo>
                    <a:lnTo>
                      <a:pt x="29" y="11"/>
                    </a:lnTo>
                    <a:lnTo>
                      <a:pt x="24" y="11"/>
                    </a:lnTo>
                    <a:lnTo>
                      <a:pt x="24" y="4"/>
                    </a:lnTo>
                    <a:lnTo>
                      <a:pt x="19" y="4"/>
                    </a:lnTo>
                    <a:lnTo>
                      <a:pt x="10" y="0"/>
                    </a:lnTo>
                    <a:lnTo>
                      <a:pt x="5" y="4"/>
                    </a:lnTo>
                    <a:lnTo>
                      <a:pt x="0" y="4"/>
                    </a:lnTo>
                    <a:lnTo>
                      <a:pt x="0" y="11"/>
                    </a:lnTo>
                    <a:lnTo>
                      <a:pt x="5" y="11"/>
                    </a:lnTo>
                    <a:lnTo>
                      <a:pt x="10" y="11"/>
                    </a:lnTo>
                    <a:lnTo>
                      <a:pt x="19" y="15"/>
                    </a:lnTo>
                    <a:lnTo>
                      <a:pt x="24" y="15"/>
                    </a:lnTo>
                    <a:lnTo>
                      <a:pt x="29" y="11"/>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13" name="Freeform 109"/>
              <p:cNvSpPr>
                <a:spLocks/>
              </p:cNvSpPr>
              <p:nvPr/>
            </p:nvSpPr>
            <p:spPr bwMode="auto">
              <a:xfrm>
                <a:off x="1610" y="2528"/>
                <a:ext cx="189" cy="115"/>
              </a:xfrm>
              <a:custGeom>
                <a:avLst/>
                <a:gdLst>
                  <a:gd name="T0" fmla="*/ 188 w 189"/>
                  <a:gd name="T1" fmla="*/ 104 h 115"/>
                  <a:gd name="T2" fmla="*/ 188 w 189"/>
                  <a:gd name="T3" fmla="*/ 94 h 115"/>
                  <a:gd name="T4" fmla="*/ 182 w 189"/>
                  <a:gd name="T5" fmla="*/ 83 h 115"/>
                  <a:gd name="T6" fmla="*/ 144 w 189"/>
                  <a:gd name="T7" fmla="*/ 47 h 115"/>
                  <a:gd name="T8" fmla="*/ 100 w 189"/>
                  <a:gd name="T9" fmla="*/ 15 h 115"/>
                  <a:gd name="T10" fmla="*/ 63 w 189"/>
                  <a:gd name="T11" fmla="*/ 0 h 115"/>
                  <a:gd name="T12" fmla="*/ 44 w 189"/>
                  <a:gd name="T13" fmla="*/ 0 h 115"/>
                  <a:gd name="T14" fmla="*/ 31 w 189"/>
                  <a:gd name="T15" fmla="*/ 5 h 115"/>
                  <a:gd name="T16" fmla="*/ 19 w 189"/>
                  <a:gd name="T17" fmla="*/ 15 h 115"/>
                  <a:gd name="T18" fmla="*/ 6 w 189"/>
                  <a:gd name="T19" fmla="*/ 31 h 115"/>
                  <a:gd name="T20" fmla="*/ 0 w 189"/>
                  <a:gd name="T21" fmla="*/ 47 h 115"/>
                  <a:gd name="T22" fmla="*/ 0 w 189"/>
                  <a:gd name="T23" fmla="*/ 62 h 115"/>
                  <a:gd name="T24" fmla="*/ 0 w 189"/>
                  <a:gd name="T25" fmla="*/ 73 h 115"/>
                  <a:gd name="T26" fmla="*/ 12 w 189"/>
                  <a:gd name="T27" fmla="*/ 83 h 115"/>
                  <a:gd name="T28" fmla="*/ 50 w 189"/>
                  <a:gd name="T29" fmla="*/ 104 h 115"/>
                  <a:gd name="T30" fmla="*/ 107 w 189"/>
                  <a:gd name="T31" fmla="*/ 114 h 115"/>
                  <a:gd name="T32" fmla="*/ 162 w 189"/>
                  <a:gd name="T33" fmla="*/ 114 h 115"/>
                  <a:gd name="T34" fmla="*/ 176 w 189"/>
                  <a:gd name="T35" fmla="*/ 109 h 115"/>
                  <a:gd name="T36" fmla="*/ 188 w 189"/>
                  <a:gd name="T37" fmla="*/ 10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 h="115">
                    <a:moveTo>
                      <a:pt x="188" y="104"/>
                    </a:moveTo>
                    <a:lnTo>
                      <a:pt x="188" y="94"/>
                    </a:lnTo>
                    <a:lnTo>
                      <a:pt x="182" y="83"/>
                    </a:lnTo>
                    <a:lnTo>
                      <a:pt x="144" y="47"/>
                    </a:lnTo>
                    <a:lnTo>
                      <a:pt x="100" y="15"/>
                    </a:lnTo>
                    <a:lnTo>
                      <a:pt x="63" y="0"/>
                    </a:lnTo>
                    <a:lnTo>
                      <a:pt x="44" y="0"/>
                    </a:lnTo>
                    <a:lnTo>
                      <a:pt x="31" y="5"/>
                    </a:lnTo>
                    <a:lnTo>
                      <a:pt x="19" y="15"/>
                    </a:lnTo>
                    <a:lnTo>
                      <a:pt x="6" y="31"/>
                    </a:lnTo>
                    <a:lnTo>
                      <a:pt x="0" y="47"/>
                    </a:lnTo>
                    <a:lnTo>
                      <a:pt x="0" y="62"/>
                    </a:lnTo>
                    <a:lnTo>
                      <a:pt x="0" y="73"/>
                    </a:lnTo>
                    <a:lnTo>
                      <a:pt x="12" y="83"/>
                    </a:lnTo>
                    <a:lnTo>
                      <a:pt x="50" y="104"/>
                    </a:lnTo>
                    <a:lnTo>
                      <a:pt x="107" y="114"/>
                    </a:lnTo>
                    <a:lnTo>
                      <a:pt x="162" y="114"/>
                    </a:lnTo>
                    <a:lnTo>
                      <a:pt x="176" y="109"/>
                    </a:lnTo>
                    <a:lnTo>
                      <a:pt x="188" y="104"/>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214" name="Group 110"/>
            <p:cNvGrpSpPr>
              <a:grpSpLocks/>
            </p:cNvGrpSpPr>
            <p:nvPr/>
          </p:nvGrpSpPr>
          <p:grpSpPr bwMode="auto">
            <a:xfrm>
              <a:off x="1585" y="2518"/>
              <a:ext cx="167" cy="140"/>
              <a:chOff x="1585" y="2518"/>
              <a:chExt cx="167" cy="140"/>
            </a:xfrm>
          </p:grpSpPr>
          <p:sp>
            <p:nvSpPr>
              <p:cNvPr id="175215" name="Oval 111"/>
              <p:cNvSpPr>
                <a:spLocks noChangeArrowheads="1"/>
              </p:cNvSpPr>
              <p:nvPr/>
            </p:nvSpPr>
            <p:spPr bwMode="auto">
              <a:xfrm>
                <a:off x="1585" y="2518"/>
                <a:ext cx="167" cy="140"/>
              </a:xfrm>
              <a:prstGeom prst="ellipse">
                <a:avLst/>
              </a:prstGeom>
              <a:solidFill>
                <a:srgbClr val="FF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16" name="Oval 112"/>
              <p:cNvSpPr>
                <a:spLocks noChangeArrowheads="1"/>
              </p:cNvSpPr>
              <p:nvPr/>
            </p:nvSpPr>
            <p:spPr bwMode="auto">
              <a:xfrm>
                <a:off x="1585" y="2518"/>
                <a:ext cx="155" cy="131"/>
              </a:xfrm>
              <a:prstGeom prst="ellipse">
                <a:avLst/>
              </a:prstGeom>
              <a:solidFill>
                <a:srgbClr val="FF23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17" name="Oval 113"/>
              <p:cNvSpPr>
                <a:spLocks noChangeArrowheads="1"/>
              </p:cNvSpPr>
              <p:nvPr/>
            </p:nvSpPr>
            <p:spPr bwMode="auto">
              <a:xfrm>
                <a:off x="1585" y="2518"/>
                <a:ext cx="155" cy="131"/>
              </a:xfrm>
              <a:prstGeom prst="ellipse">
                <a:avLst/>
              </a:prstGeom>
              <a:solidFill>
                <a:srgbClr val="FF43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18" name="Oval 114"/>
              <p:cNvSpPr>
                <a:spLocks noChangeArrowheads="1"/>
              </p:cNvSpPr>
              <p:nvPr/>
            </p:nvSpPr>
            <p:spPr bwMode="auto">
              <a:xfrm>
                <a:off x="1585" y="2518"/>
                <a:ext cx="142" cy="118"/>
              </a:xfrm>
              <a:prstGeom prst="ellipse">
                <a:avLst/>
              </a:prstGeom>
              <a:solidFill>
                <a:srgbClr val="FF61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19" name="Oval 115"/>
              <p:cNvSpPr>
                <a:spLocks noChangeArrowheads="1"/>
              </p:cNvSpPr>
              <p:nvPr/>
            </p:nvSpPr>
            <p:spPr bwMode="auto">
              <a:xfrm>
                <a:off x="1590" y="2522"/>
                <a:ext cx="131" cy="110"/>
              </a:xfrm>
              <a:prstGeom prst="ellipse">
                <a:avLst/>
              </a:prstGeom>
              <a:solidFill>
                <a:srgbClr val="FF7D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20" name="Oval 116"/>
              <p:cNvSpPr>
                <a:spLocks noChangeArrowheads="1"/>
              </p:cNvSpPr>
              <p:nvPr/>
            </p:nvSpPr>
            <p:spPr bwMode="auto">
              <a:xfrm>
                <a:off x="1590" y="2522"/>
                <a:ext cx="119" cy="98"/>
              </a:xfrm>
              <a:prstGeom prst="ellipse">
                <a:avLst/>
              </a:prstGeom>
              <a:solidFill>
                <a:srgbClr val="FF9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21" name="Oval 117"/>
              <p:cNvSpPr>
                <a:spLocks noChangeArrowheads="1"/>
              </p:cNvSpPr>
              <p:nvPr/>
            </p:nvSpPr>
            <p:spPr bwMode="auto">
              <a:xfrm>
                <a:off x="1597" y="2528"/>
                <a:ext cx="105" cy="88"/>
              </a:xfrm>
              <a:prstGeom prst="ellipse">
                <a:avLst/>
              </a:prstGeom>
              <a:solidFill>
                <a:srgbClr val="FFAC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22" name="Oval 118"/>
              <p:cNvSpPr>
                <a:spLocks noChangeArrowheads="1"/>
              </p:cNvSpPr>
              <p:nvPr/>
            </p:nvSpPr>
            <p:spPr bwMode="auto">
              <a:xfrm>
                <a:off x="1603" y="2533"/>
                <a:ext cx="93" cy="77"/>
              </a:xfrm>
              <a:prstGeom prst="ellipse">
                <a:avLst/>
              </a:prstGeom>
              <a:solidFill>
                <a:srgbClr val="FFB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23" name="Oval 119"/>
              <p:cNvSpPr>
                <a:spLocks noChangeArrowheads="1"/>
              </p:cNvSpPr>
              <p:nvPr/>
            </p:nvSpPr>
            <p:spPr bwMode="auto">
              <a:xfrm>
                <a:off x="1603" y="2533"/>
                <a:ext cx="81" cy="68"/>
              </a:xfrm>
              <a:prstGeom prst="ellipse">
                <a:avLst/>
              </a:prstGeom>
              <a:solidFill>
                <a:srgbClr val="FFD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24" name="Oval 120"/>
              <p:cNvSpPr>
                <a:spLocks noChangeArrowheads="1"/>
              </p:cNvSpPr>
              <p:nvPr/>
            </p:nvSpPr>
            <p:spPr bwMode="auto">
              <a:xfrm>
                <a:off x="1603" y="2533"/>
                <a:ext cx="69" cy="56"/>
              </a:xfrm>
              <a:prstGeom prst="ellipse">
                <a:avLst/>
              </a:prstGeom>
              <a:solidFill>
                <a:srgbClr val="FFD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25" name="Oval 121"/>
              <p:cNvSpPr>
                <a:spLocks noChangeArrowheads="1"/>
              </p:cNvSpPr>
              <p:nvPr/>
            </p:nvSpPr>
            <p:spPr bwMode="auto">
              <a:xfrm>
                <a:off x="1603" y="2533"/>
                <a:ext cx="69" cy="56"/>
              </a:xfrm>
              <a:prstGeom prst="ellipse">
                <a:avLst/>
              </a:prstGeom>
              <a:solidFill>
                <a:srgbClr val="FFE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26" name="Oval 122"/>
              <p:cNvSpPr>
                <a:spLocks noChangeArrowheads="1"/>
              </p:cNvSpPr>
              <p:nvPr/>
            </p:nvSpPr>
            <p:spPr bwMode="auto">
              <a:xfrm>
                <a:off x="1610" y="2537"/>
                <a:ext cx="55" cy="47"/>
              </a:xfrm>
              <a:prstGeom prst="ellipse">
                <a:avLst/>
              </a:prstGeom>
              <a:solidFill>
                <a:srgbClr val="FFF4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27" name="Oval 123"/>
              <p:cNvSpPr>
                <a:spLocks noChangeArrowheads="1"/>
              </p:cNvSpPr>
              <p:nvPr/>
            </p:nvSpPr>
            <p:spPr bwMode="auto">
              <a:xfrm>
                <a:off x="1610" y="2537"/>
                <a:ext cx="43" cy="38"/>
              </a:xfrm>
              <a:prstGeom prst="ellipse">
                <a:avLst/>
              </a:prstGeom>
              <a:solidFill>
                <a:srgbClr val="FFFA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28" name="Oval 124"/>
              <p:cNvSpPr>
                <a:spLocks noChangeArrowheads="1"/>
              </p:cNvSpPr>
              <p:nvPr/>
            </p:nvSpPr>
            <p:spPr bwMode="auto">
              <a:xfrm>
                <a:off x="1610" y="2537"/>
                <a:ext cx="30" cy="26"/>
              </a:xfrm>
              <a:prstGeom prst="ellipse">
                <a:avLst/>
              </a:prstGeom>
              <a:solidFill>
                <a:srgbClr val="FFF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29" name="Oval 125"/>
              <p:cNvSpPr>
                <a:spLocks noChangeArrowheads="1"/>
              </p:cNvSpPr>
              <p:nvPr/>
            </p:nvSpPr>
            <p:spPr bwMode="auto">
              <a:xfrm>
                <a:off x="1589" y="2522"/>
                <a:ext cx="159" cy="132"/>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230" name="Group 126"/>
            <p:cNvGrpSpPr>
              <a:grpSpLocks/>
            </p:cNvGrpSpPr>
            <p:nvPr/>
          </p:nvGrpSpPr>
          <p:grpSpPr bwMode="auto">
            <a:xfrm>
              <a:off x="1772" y="2627"/>
              <a:ext cx="133" cy="80"/>
              <a:chOff x="1772" y="2627"/>
              <a:chExt cx="133" cy="80"/>
            </a:xfrm>
          </p:grpSpPr>
          <p:sp>
            <p:nvSpPr>
              <p:cNvPr id="175231" name="Freeform 127"/>
              <p:cNvSpPr>
                <a:spLocks/>
              </p:cNvSpPr>
              <p:nvPr/>
            </p:nvSpPr>
            <p:spPr bwMode="auto">
              <a:xfrm>
                <a:off x="1772" y="2627"/>
                <a:ext cx="126" cy="73"/>
              </a:xfrm>
              <a:custGeom>
                <a:avLst/>
                <a:gdLst>
                  <a:gd name="T0" fmla="*/ 0 w 126"/>
                  <a:gd name="T1" fmla="*/ 5 h 73"/>
                  <a:gd name="T2" fmla="*/ 0 w 126"/>
                  <a:gd name="T3" fmla="*/ 9 h 73"/>
                  <a:gd name="T4" fmla="*/ 7 w 126"/>
                  <a:gd name="T5" fmla="*/ 20 h 73"/>
                  <a:gd name="T6" fmla="*/ 24 w 126"/>
                  <a:gd name="T7" fmla="*/ 43 h 73"/>
                  <a:gd name="T8" fmla="*/ 60 w 126"/>
                  <a:gd name="T9" fmla="*/ 63 h 73"/>
                  <a:gd name="T10" fmla="*/ 83 w 126"/>
                  <a:gd name="T11" fmla="*/ 72 h 73"/>
                  <a:gd name="T12" fmla="*/ 95 w 126"/>
                  <a:gd name="T13" fmla="*/ 72 h 73"/>
                  <a:gd name="T14" fmla="*/ 101 w 126"/>
                  <a:gd name="T15" fmla="*/ 67 h 73"/>
                  <a:gd name="T16" fmla="*/ 113 w 126"/>
                  <a:gd name="T17" fmla="*/ 63 h 73"/>
                  <a:gd name="T18" fmla="*/ 119 w 126"/>
                  <a:gd name="T19" fmla="*/ 52 h 73"/>
                  <a:gd name="T20" fmla="*/ 125 w 126"/>
                  <a:gd name="T21" fmla="*/ 43 h 73"/>
                  <a:gd name="T22" fmla="*/ 125 w 126"/>
                  <a:gd name="T23" fmla="*/ 34 h 73"/>
                  <a:gd name="T24" fmla="*/ 125 w 126"/>
                  <a:gd name="T25" fmla="*/ 24 h 73"/>
                  <a:gd name="T26" fmla="*/ 113 w 126"/>
                  <a:gd name="T27" fmla="*/ 20 h 73"/>
                  <a:gd name="T28" fmla="*/ 89 w 126"/>
                  <a:gd name="T29" fmla="*/ 5 h 73"/>
                  <a:gd name="T30" fmla="*/ 53 w 126"/>
                  <a:gd name="T31" fmla="*/ 0 h 73"/>
                  <a:gd name="T32" fmla="*/ 18 w 126"/>
                  <a:gd name="T33" fmla="*/ 0 h 73"/>
                  <a:gd name="T34" fmla="*/ 7 w 126"/>
                  <a:gd name="T35" fmla="*/ 0 h 73"/>
                  <a:gd name="T36" fmla="*/ 0 w 126"/>
                  <a:gd name="T37"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73">
                    <a:moveTo>
                      <a:pt x="0" y="5"/>
                    </a:moveTo>
                    <a:lnTo>
                      <a:pt x="0" y="9"/>
                    </a:lnTo>
                    <a:lnTo>
                      <a:pt x="7" y="20"/>
                    </a:lnTo>
                    <a:lnTo>
                      <a:pt x="24" y="43"/>
                    </a:lnTo>
                    <a:lnTo>
                      <a:pt x="60" y="63"/>
                    </a:lnTo>
                    <a:lnTo>
                      <a:pt x="83" y="72"/>
                    </a:lnTo>
                    <a:lnTo>
                      <a:pt x="95" y="72"/>
                    </a:lnTo>
                    <a:lnTo>
                      <a:pt x="101" y="67"/>
                    </a:lnTo>
                    <a:lnTo>
                      <a:pt x="113" y="63"/>
                    </a:lnTo>
                    <a:lnTo>
                      <a:pt x="119" y="52"/>
                    </a:lnTo>
                    <a:lnTo>
                      <a:pt x="125" y="43"/>
                    </a:lnTo>
                    <a:lnTo>
                      <a:pt x="125" y="34"/>
                    </a:lnTo>
                    <a:lnTo>
                      <a:pt x="125" y="24"/>
                    </a:lnTo>
                    <a:lnTo>
                      <a:pt x="113" y="20"/>
                    </a:lnTo>
                    <a:lnTo>
                      <a:pt x="89" y="5"/>
                    </a:lnTo>
                    <a:lnTo>
                      <a:pt x="53" y="0"/>
                    </a:lnTo>
                    <a:lnTo>
                      <a:pt x="18" y="0"/>
                    </a:lnTo>
                    <a:lnTo>
                      <a:pt x="7" y="0"/>
                    </a:lnTo>
                    <a:lnTo>
                      <a:pt x="0" y="5"/>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2" name="Freeform 128"/>
              <p:cNvSpPr>
                <a:spLocks/>
              </p:cNvSpPr>
              <p:nvPr/>
            </p:nvSpPr>
            <p:spPr bwMode="auto">
              <a:xfrm>
                <a:off x="1772" y="2627"/>
                <a:ext cx="126" cy="73"/>
              </a:xfrm>
              <a:custGeom>
                <a:avLst/>
                <a:gdLst>
                  <a:gd name="T0" fmla="*/ 0 w 126"/>
                  <a:gd name="T1" fmla="*/ 5 h 73"/>
                  <a:gd name="T2" fmla="*/ 0 w 126"/>
                  <a:gd name="T3" fmla="*/ 9 h 73"/>
                  <a:gd name="T4" fmla="*/ 7 w 126"/>
                  <a:gd name="T5" fmla="*/ 20 h 73"/>
                  <a:gd name="T6" fmla="*/ 24 w 126"/>
                  <a:gd name="T7" fmla="*/ 43 h 73"/>
                  <a:gd name="T8" fmla="*/ 60 w 126"/>
                  <a:gd name="T9" fmla="*/ 63 h 73"/>
                  <a:gd name="T10" fmla="*/ 83 w 126"/>
                  <a:gd name="T11" fmla="*/ 72 h 73"/>
                  <a:gd name="T12" fmla="*/ 95 w 126"/>
                  <a:gd name="T13" fmla="*/ 72 h 73"/>
                  <a:gd name="T14" fmla="*/ 101 w 126"/>
                  <a:gd name="T15" fmla="*/ 67 h 73"/>
                  <a:gd name="T16" fmla="*/ 113 w 126"/>
                  <a:gd name="T17" fmla="*/ 63 h 73"/>
                  <a:gd name="T18" fmla="*/ 119 w 126"/>
                  <a:gd name="T19" fmla="*/ 52 h 73"/>
                  <a:gd name="T20" fmla="*/ 125 w 126"/>
                  <a:gd name="T21" fmla="*/ 43 h 73"/>
                  <a:gd name="T22" fmla="*/ 125 w 126"/>
                  <a:gd name="T23" fmla="*/ 34 h 73"/>
                  <a:gd name="T24" fmla="*/ 125 w 126"/>
                  <a:gd name="T25" fmla="*/ 24 h 73"/>
                  <a:gd name="T26" fmla="*/ 113 w 126"/>
                  <a:gd name="T27" fmla="*/ 20 h 73"/>
                  <a:gd name="T28" fmla="*/ 89 w 126"/>
                  <a:gd name="T29" fmla="*/ 5 h 73"/>
                  <a:gd name="T30" fmla="*/ 53 w 126"/>
                  <a:gd name="T31" fmla="*/ 0 h 73"/>
                  <a:gd name="T32" fmla="*/ 18 w 126"/>
                  <a:gd name="T33" fmla="*/ 0 h 73"/>
                  <a:gd name="T34" fmla="*/ 7 w 126"/>
                  <a:gd name="T35" fmla="*/ 0 h 73"/>
                  <a:gd name="T36" fmla="*/ 0 w 126"/>
                  <a:gd name="T37"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73">
                    <a:moveTo>
                      <a:pt x="0" y="5"/>
                    </a:moveTo>
                    <a:lnTo>
                      <a:pt x="0" y="9"/>
                    </a:lnTo>
                    <a:lnTo>
                      <a:pt x="7" y="20"/>
                    </a:lnTo>
                    <a:lnTo>
                      <a:pt x="24" y="43"/>
                    </a:lnTo>
                    <a:lnTo>
                      <a:pt x="60" y="63"/>
                    </a:lnTo>
                    <a:lnTo>
                      <a:pt x="83" y="72"/>
                    </a:lnTo>
                    <a:lnTo>
                      <a:pt x="95" y="72"/>
                    </a:lnTo>
                    <a:lnTo>
                      <a:pt x="101" y="67"/>
                    </a:lnTo>
                    <a:lnTo>
                      <a:pt x="113" y="63"/>
                    </a:lnTo>
                    <a:lnTo>
                      <a:pt x="119" y="52"/>
                    </a:lnTo>
                    <a:lnTo>
                      <a:pt x="125" y="43"/>
                    </a:lnTo>
                    <a:lnTo>
                      <a:pt x="125" y="34"/>
                    </a:lnTo>
                    <a:lnTo>
                      <a:pt x="125" y="24"/>
                    </a:lnTo>
                    <a:lnTo>
                      <a:pt x="113" y="20"/>
                    </a:lnTo>
                    <a:lnTo>
                      <a:pt x="89" y="5"/>
                    </a:lnTo>
                    <a:lnTo>
                      <a:pt x="53" y="0"/>
                    </a:lnTo>
                    <a:lnTo>
                      <a:pt x="18" y="0"/>
                    </a:lnTo>
                    <a:lnTo>
                      <a:pt x="7" y="0"/>
                    </a:lnTo>
                    <a:lnTo>
                      <a:pt x="0" y="5"/>
                    </a:lnTo>
                  </a:path>
                </a:pathLst>
              </a:custGeom>
              <a:solidFill>
                <a:srgbClr val="FF0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3" name="Freeform 129"/>
              <p:cNvSpPr>
                <a:spLocks/>
              </p:cNvSpPr>
              <p:nvPr/>
            </p:nvSpPr>
            <p:spPr bwMode="auto">
              <a:xfrm>
                <a:off x="1779" y="2633"/>
                <a:ext cx="113" cy="63"/>
              </a:xfrm>
              <a:custGeom>
                <a:avLst/>
                <a:gdLst>
                  <a:gd name="T0" fmla="*/ 0 w 113"/>
                  <a:gd name="T1" fmla="*/ 5 h 63"/>
                  <a:gd name="T2" fmla="*/ 0 w 113"/>
                  <a:gd name="T3" fmla="*/ 9 h 63"/>
                  <a:gd name="T4" fmla="*/ 6 w 113"/>
                  <a:gd name="T5" fmla="*/ 15 h 63"/>
                  <a:gd name="T6" fmla="*/ 23 w 113"/>
                  <a:gd name="T7" fmla="*/ 38 h 63"/>
                  <a:gd name="T8" fmla="*/ 53 w 113"/>
                  <a:gd name="T9" fmla="*/ 52 h 63"/>
                  <a:gd name="T10" fmla="*/ 76 w 113"/>
                  <a:gd name="T11" fmla="*/ 62 h 63"/>
                  <a:gd name="T12" fmla="*/ 82 w 113"/>
                  <a:gd name="T13" fmla="*/ 62 h 63"/>
                  <a:gd name="T14" fmla="*/ 88 w 113"/>
                  <a:gd name="T15" fmla="*/ 57 h 63"/>
                  <a:gd name="T16" fmla="*/ 100 w 113"/>
                  <a:gd name="T17" fmla="*/ 52 h 63"/>
                  <a:gd name="T18" fmla="*/ 105 w 113"/>
                  <a:gd name="T19" fmla="*/ 47 h 63"/>
                  <a:gd name="T20" fmla="*/ 112 w 113"/>
                  <a:gd name="T21" fmla="*/ 38 h 63"/>
                  <a:gd name="T22" fmla="*/ 112 w 113"/>
                  <a:gd name="T23" fmla="*/ 29 h 63"/>
                  <a:gd name="T24" fmla="*/ 112 w 113"/>
                  <a:gd name="T25" fmla="*/ 19 h 63"/>
                  <a:gd name="T26" fmla="*/ 100 w 113"/>
                  <a:gd name="T27" fmla="*/ 15 h 63"/>
                  <a:gd name="T28" fmla="*/ 82 w 113"/>
                  <a:gd name="T29" fmla="*/ 5 h 63"/>
                  <a:gd name="T30" fmla="*/ 46 w 113"/>
                  <a:gd name="T31" fmla="*/ 0 h 63"/>
                  <a:gd name="T32" fmla="*/ 17 w 113"/>
                  <a:gd name="T33" fmla="*/ 0 h 63"/>
                  <a:gd name="T34" fmla="*/ 6 w 113"/>
                  <a:gd name="T35" fmla="*/ 0 h 63"/>
                  <a:gd name="T36" fmla="*/ 0 w 113"/>
                  <a:gd name="T37"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63">
                    <a:moveTo>
                      <a:pt x="0" y="5"/>
                    </a:moveTo>
                    <a:lnTo>
                      <a:pt x="0" y="9"/>
                    </a:lnTo>
                    <a:lnTo>
                      <a:pt x="6" y="15"/>
                    </a:lnTo>
                    <a:lnTo>
                      <a:pt x="23" y="38"/>
                    </a:lnTo>
                    <a:lnTo>
                      <a:pt x="53" y="52"/>
                    </a:lnTo>
                    <a:lnTo>
                      <a:pt x="76" y="62"/>
                    </a:lnTo>
                    <a:lnTo>
                      <a:pt x="82" y="62"/>
                    </a:lnTo>
                    <a:lnTo>
                      <a:pt x="88" y="57"/>
                    </a:lnTo>
                    <a:lnTo>
                      <a:pt x="100" y="52"/>
                    </a:lnTo>
                    <a:lnTo>
                      <a:pt x="105" y="47"/>
                    </a:lnTo>
                    <a:lnTo>
                      <a:pt x="112" y="38"/>
                    </a:lnTo>
                    <a:lnTo>
                      <a:pt x="112" y="29"/>
                    </a:lnTo>
                    <a:lnTo>
                      <a:pt x="112" y="19"/>
                    </a:lnTo>
                    <a:lnTo>
                      <a:pt x="100" y="15"/>
                    </a:lnTo>
                    <a:lnTo>
                      <a:pt x="82" y="5"/>
                    </a:lnTo>
                    <a:lnTo>
                      <a:pt x="46" y="0"/>
                    </a:lnTo>
                    <a:lnTo>
                      <a:pt x="17" y="0"/>
                    </a:lnTo>
                    <a:lnTo>
                      <a:pt x="6" y="0"/>
                    </a:lnTo>
                    <a:lnTo>
                      <a:pt x="0" y="5"/>
                    </a:lnTo>
                  </a:path>
                </a:pathLst>
              </a:custGeom>
              <a:solidFill>
                <a:srgbClr val="FF43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4" name="Freeform 130"/>
              <p:cNvSpPr>
                <a:spLocks/>
              </p:cNvSpPr>
              <p:nvPr/>
            </p:nvSpPr>
            <p:spPr bwMode="auto">
              <a:xfrm>
                <a:off x="1779" y="2633"/>
                <a:ext cx="100" cy="51"/>
              </a:xfrm>
              <a:custGeom>
                <a:avLst/>
                <a:gdLst>
                  <a:gd name="T0" fmla="*/ 0 w 100"/>
                  <a:gd name="T1" fmla="*/ 4 h 51"/>
                  <a:gd name="T2" fmla="*/ 0 w 100"/>
                  <a:gd name="T3" fmla="*/ 9 h 51"/>
                  <a:gd name="T4" fmla="*/ 6 w 100"/>
                  <a:gd name="T5" fmla="*/ 14 h 51"/>
                  <a:gd name="T6" fmla="*/ 23 w 100"/>
                  <a:gd name="T7" fmla="*/ 32 h 51"/>
                  <a:gd name="T8" fmla="*/ 46 w 100"/>
                  <a:gd name="T9" fmla="*/ 41 h 51"/>
                  <a:gd name="T10" fmla="*/ 70 w 100"/>
                  <a:gd name="T11" fmla="*/ 50 h 51"/>
                  <a:gd name="T12" fmla="*/ 76 w 100"/>
                  <a:gd name="T13" fmla="*/ 50 h 51"/>
                  <a:gd name="T14" fmla="*/ 76 w 100"/>
                  <a:gd name="T15" fmla="*/ 46 h 51"/>
                  <a:gd name="T16" fmla="*/ 87 w 100"/>
                  <a:gd name="T17" fmla="*/ 41 h 51"/>
                  <a:gd name="T18" fmla="*/ 93 w 100"/>
                  <a:gd name="T19" fmla="*/ 37 h 51"/>
                  <a:gd name="T20" fmla="*/ 99 w 100"/>
                  <a:gd name="T21" fmla="*/ 32 h 51"/>
                  <a:gd name="T22" fmla="*/ 99 w 100"/>
                  <a:gd name="T23" fmla="*/ 23 h 51"/>
                  <a:gd name="T24" fmla="*/ 99 w 100"/>
                  <a:gd name="T25" fmla="*/ 14 h 51"/>
                  <a:gd name="T26" fmla="*/ 87 w 100"/>
                  <a:gd name="T27" fmla="*/ 14 h 51"/>
                  <a:gd name="T28" fmla="*/ 76 w 100"/>
                  <a:gd name="T29" fmla="*/ 4 h 51"/>
                  <a:gd name="T30" fmla="*/ 40 w 100"/>
                  <a:gd name="T31" fmla="*/ 0 h 51"/>
                  <a:gd name="T32" fmla="*/ 17 w 100"/>
                  <a:gd name="T33" fmla="*/ 0 h 51"/>
                  <a:gd name="T34" fmla="*/ 6 w 100"/>
                  <a:gd name="T35" fmla="*/ 0 h 51"/>
                  <a:gd name="T36" fmla="*/ 0 w 100"/>
                  <a:gd name="T3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51">
                    <a:moveTo>
                      <a:pt x="0" y="4"/>
                    </a:moveTo>
                    <a:lnTo>
                      <a:pt x="0" y="9"/>
                    </a:lnTo>
                    <a:lnTo>
                      <a:pt x="6" y="14"/>
                    </a:lnTo>
                    <a:lnTo>
                      <a:pt x="23" y="32"/>
                    </a:lnTo>
                    <a:lnTo>
                      <a:pt x="46" y="41"/>
                    </a:lnTo>
                    <a:lnTo>
                      <a:pt x="70" y="50"/>
                    </a:lnTo>
                    <a:lnTo>
                      <a:pt x="76" y="50"/>
                    </a:lnTo>
                    <a:lnTo>
                      <a:pt x="76" y="46"/>
                    </a:lnTo>
                    <a:lnTo>
                      <a:pt x="87" y="41"/>
                    </a:lnTo>
                    <a:lnTo>
                      <a:pt x="93" y="37"/>
                    </a:lnTo>
                    <a:lnTo>
                      <a:pt x="99" y="32"/>
                    </a:lnTo>
                    <a:lnTo>
                      <a:pt x="99" y="23"/>
                    </a:lnTo>
                    <a:lnTo>
                      <a:pt x="99" y="14"/>
                    </a:lnTo>
                    <a:lnTo>
                      <a:pt x="87" y="14"/>
                    </a:lnTo>
                    <a:lnTo>
                      <a:pt x="76" y="4"/>
                    </a:lnTo>
                    <a:lnTo>
                      <a:pt x="40" y="0"/>
                    </a:lnTo>
                    <a:lnTo>
                      <a:pt x="17" y="0"/>
                    </a:lnTo>
                    <a:lnTo>
                      <a:pt x="6" y="0"/>
                    </a:lnTo>
                    <a:lnTo>
                      <a:pt x="0" y="4"/>
                    </a:lnTo>
                  </a:path>
                </a:pathLst>
              </a:custGeom>
              <a:solidFill>
                <a:srgbClr val="FF7D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5" name="Freeform 131"/>
              <p:cNvSpPr>
                <a:spLocks/>
              </p:cNvSpPr>
              <p:nvPr/>
            </p:nvSpPr>
            <p:spPr bwMode="auto">
              <a:xfrm>
                <a:off x="1791" y="2637"/>
                <a:ext cx="75" cy="43"/>
              </a:xfrm>
              <a:custGeom>
                <a:avLst/>
                <a:gdLst>
                  <a:gd name="T0" fmla="*/ 0 w 75"/>
                  <a:gd name="T1" fmla="*/ 5 h 43"/>
                  <a:gd name="T2" fmla="*/ 0 w 75"/>
                  <a:gd name="T3" fmla="*/ 10 h 43"/>
                  <a:gd name="T4" fmla="*/ 6 w 75"/>
                  <a:gd name="T5" fmla="*/ 10 h 43"/>
                  <a:gd name="T6" fmla="*/ 17 w 75"/>
                  <a:gd name="T7" fmla="*/ 28 h 43"/>
                  <a:gd name="T8" fmla="*/ 34 w 75"/>
                  <a:gd name="T9" fmla="*/ 33 h 43"/>
                  <a:gd name="T10" fmla="*/ 51 w 75"/>
                  <a:gd name="T11" fmla="*/ 42 h 43"/>
                  <a:gd name="T12" fmla="*/ 57 w 75"/>
                  <a:gd name="T13" fmla="*/ 42 h 43"/>
                  <a:gd name="T14" fmla="*/ 57 w 75"/>
                  <a:gd name="T15" fmla="*/ 37 h 43"/>
                  <a:gd name="T16" fmla="*/ 63 w 75"/>
                  <a:gd name="T17" fmla="*/ 33 h 43"/>
                  <a:gd name="T18" fmla="*/ 68 w 75"/>
                  <a:gd name="T19" fmla="*/ 33 h 43"/>
                  <a:gd name="T20" fmla="*/ 74 w 75"/>
                  <a:gd name="T21" fmla="*/ 28 h 43"/>
                  <a:gd name="T22" fmla="*/ 74 w 75"/>
                  <a:gd name="T23" fmla="*/ 19 h 43"/>
                  <a:gd name="T24" fmla="*/ 74 w 75"/>
                  <a:gd name="T25" fmla="*/ 10 h 43"/>
                  <a:gd name="T26" fmla="*/ 63 w 75"/>
                  <a:gd name="T27" fmla="*/ 10 h 43"/>
                  <a:gd name="T28" fmla="*/ 57 w 75"/>
                  <a:gd name="T29" fmla="*/ 5 h 43"/>
                  <a:gd name="T30" fmla="*/ 28 w 75"/>
                  <a:gd name="T31" fmla="*/ 0 h 43"/>
                  <a:gd name="T32" fmla="*/ 11 w 75"/>
                  <a:gd name="T33" fmla="*/ 0 h 43"/>
                  <a:gd name="T34" fmla="*/ 6 w 75"/>
                  <a:gd name="T35" fmla="*/ 0 h 43"/>
                  <a:gd name="T36" fmla="*/ 0 w 75"/>
                  <a:gd name="T3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43">
                    <a:moveTo>
                      <a:pt x="0" y="5"/>
                    </a:moveTo>
                    <a:lnTo>
                      <a:pt x="0" y="10"/>
                    </a:lnTo>
                    <a:lnTo>
                      <a:pt x="6" y="10"/>
                    </a:lnTo>
                    <a:lnTo>
                      <a:pt x="17" y="28"/>
                    </a:lnTo>
                    <a:lnTo>
                      <a:pt x="34" y="33"/>
                    </a:lnTo>
                    <a:lnTo>
                      <a:pt x="51" y="42"/>
                    </a:lnTo>
                    <a:lnTo>
                      <a:pt x="57" y="42"/>
                    </a:lnTo>
                    <a:lnTo>
                      <a:pt x="57" y="37"/>
                    </a:lnTo>
                    <a:lnTo>
                      <a:pt x="63" y="33"/>
                    </a:lnTo>
                    <a:lnTo>
                      <a:pt x="68" y="33"/>
                    </a:lnTo>
                    <a:lnTo>
                      <a:pt x="74" y="28"/>
                    </a:lnTo>
                    <a:lnTo>
                      <a:pt x="74" y="19"/>
                    </a:lnTo>
                    <a:lnTo>
                      <a:pt x="74" y="10"/>
                    </a:lnTo>
                    <a:lnTo>
                      <a:pt x="63" y="10"/>
                    </a:lnTo>
                    <a:lnTo>
                      <a:pt x="57" y="5"/>
                    </a:lnTo>
                    <a:lnTo>
                      <a:pt x="28" y="0"/>
                    </a:lnTo>
                    <a:lnTo>
                      <a:pt x="11" y="0"/>
                    </a:lnTo>
                    <a:lnTo>
                      <a:pt x="6" y="0"/>
                    </a:lnTo>
                    <a:lnTo>
                      <a:pt x="0" y="5"/>
                    </a:lnTo>
                  </a:path>
                </a:pathLst>
              </a:custGeom>
              <a:solidFill>
                <a:srgbClr val="FFAC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6" name="Freeform 132"/>
              <p:cNvSpPr>
                <a:spLocks/>
              </p:cNvSpPr>
              <p:nvPr/>
            </p:nvSpPr>
            <p:spPr bwMode="auto">
              <a:xfrm>
                <a:off x="1791" y="2633"/>
                <a:ext cx="62" cy="41"/>
              </a:xfrm>
              <a:custGeom>
                <a:avLst/>
                <a:gdLst>
                  <a:gd name="T0" fmla="*/ 0 w 62"/>
                  <a:gd name="T1" fmla="*/ 4 h 41"/>
                  <a:gd name="T2" fmla="*/ 0 w 62"/>
                  <a:gd name="T3" fmla="*/ 9 h 41"/>
                  <a:gd name="T4" fmla="*/ 5 w 62"/>
                  <a:gd name="T5" fmla="*/ 9 h 41"/>
                  <a:gd name="T6" fmla="*/ 16 w 62"/>
                  <a:gd name="T7" fmla="*/ 27 h 41"/>
                  <a:gd name="T8" fmla="*/ 27 w 62"/>
                  <a:gd name="T9" fmla="*/ 31 h 41"/>
                  <a:gd name="T10" fmla="*/ 45 w 62"/>
                  <a:gd name="T11" fmla="*/ 40 h 41"/>
                  <a:gd name="T12" fmla="*/ 45 w 62"/>
                  <a:gd name="T13" fmla="*/ 36 h 41"/>
                  <a:gd name="T14" fmla="*/ 50 w 62"/>
                  <a:gd name="T15" fmla="*/ 31 h 41"/>
                  <a:gd name="T16" fmla="*/ 56 w 62"/>
                  <a:gd name="T17" fmla="*/ 31 h 41"/>
                  <a:gd name="T18" fmla="*/ 61 w 62"/>
                  <a:gd name="T19" fmla="*/ 27 h 41"/>
                  <a:gd name="T20" fmla="*/ 61 w 62"/>
                  <a:gd name="T21" fmla="*/ 18 h 41"/>
                  <a:gd name="T22" fmla="*/ 61 w 62"/>
                  <a:gd name="T23" fmla="*/ 9 h 41"/>
                  <a:gd name="T24" fmla="*/ 50 w 62"/>
                  <a:gd name="T25" fmla="*/ 9 h 41"/>
                  <a:gd name="T26" fmla="*/ 45 w 62"/>
                  <a:gd name="T27" fmla="*/ 4 h 41"/>
                  <a:gd name="T28" fmla="*/ 22 w 62"/>
                  <a:gd name="T29" fmla="*/ 0 h 41"/>
                  <a:gd name="T30" fmla="*/ 11 w 62"/>
                  <a:gd name="T31" fmla="*/ 0 h 41"/>
                  <a:gd name="T32" fmla="*/ 5 w 62"/>
                  <a:gd name="T33" fmla="*/ 0 h 41"/>
                  <a:gd name="T34" fmla="*/ 0 w 62"/>
                  <a:gd name="T35"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41">
                    <a:moveTo>
                      <a:pt x="0" y="4"/>
                    </a:moveTo>
                    <a:lnTo>
                      <a:pt x="0" y="9"/>
                    </a:lnTo>
                    <a:lnTo>
                      <a:pt x="5" y="9"/>
                    </a:lnTo>
                    <a:lnTo>
                      <a:pt x="16" y="27"/>
                    </a:lnTo>
                    <a:lnTo>
                      <a:pt x="27" y="31"/>
                    </a:lnTo>
                    <a:lnTo>
                      <a:pt x="45" y="40"/>
                    </a:lnTo>
                    <a:lnTo>
                      <a:pt x="45" y="36"/>
                    </a:lnTo>
                    <a:lnTo>
                      <a:pt x="50" y="31"/>
                    </a:lnTo>
                    <a:lnTo>
                      <a:pt x="56" y="31"/>
                    </a:lnTo>
                    <a:lnTo>
                      <a:pt x="61" y="27"/>
                    </a:lnTo>
                    <a:lnTo>
                      <a:pt x="61" y="18"/>
                    </a:lnTo>
                    <a:lnTo>
                      <a:pt x="61" y="9"/>
                    </a:lnTo>
                    <a:lnTo>
                      <a:pt x="50" y="9"/>
                    </a:lnTo>
                    <a:lnTo>
                      <a:pt x="45" y="4"/>
                    </a:lnTo>
                    <a:lnTo>
                      <a:pt x="22" y="0"/>
                    </a:lnTo>
                    <a:lnTo>
                      <a:pt x="11" y="0"/>
                    </a:lnTo>
                    <a:lnTo>
                      <a:pt x="5" y="0"/>
                    </a:lnTo>
                    <a:lnTo>
                      <a:pt x="0" y="4"/>
                    </a:lnTo>
                  </a:path>
                </a:pathLst>
              </a:custGeom>
              <a:solidFill>
                <a:srgbClr val="FFD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7" name="Freeform 133"/>
              <p:cNvSpPr>
                <a:spLocks/>
              </p:cNvSpPr>
              <p:nvPr/>
            </p:nvSpPr>
            <p:spPr bwMode="auto">
              <a:xfrm>
                <a:off x="1798" y="2637"/>
                <a:ext cx="49" cy="32"/>
              </a:xfrm>
              <a:custGeom>
                <a:avLst/>
                <a:gdLst>
                  <a:gd name="T0" fmla="*/ 0 w 49"/>
                  <a:gd name="T1" fmla="*/ 4 h 32"/>
                  <a:gd name="T2" fmla="*/ 0 w 49"/>
                  <a:gd name="T3" fmla="*/ 9 h 32"/>
                  <a:gd name="T4" fmla="*/ 5 w 49"/>
                  <a:gd name="T5" fmla="*/ 9 h 32"/>
                  <a:gd name="T6" fmla="*/ 11 w 49"/>
                  <a:gd name="T7" fmla="*/ 22 h 32"/>
                  <a:gd name="T8" fmla="*/ 21 w 49"/>
                  <a:gd name="T9" fmla="*/ 22 h 32"/>
                  <a:gd name="T10" fmla="*/ 38 w 49"/>
                  <a:gd name="T11" fmla="*/ 31 h 32"/>
                  <a:gd name="T12" fmla="*/ 38 w 49"/>
                  <a:gd name="T13" fmla="*/ 27 h 32"/>
                  <a:gd name="T14" fmla="*/ 38 w 49"/>
                  <a:gd name="T15" fmla="*/ 22 h 32"/>
                  <a:gd name="T16" fmla="*/ 43 w 49"/>
                  <a:gd name="T17" fmla="*/ 22 h 32"/>
                  <a:gd name="T18" fmla="*/ 48 w 49"/>
                  <a:gd name="T19" fmla="*/ 22 h 32"/>
                  <a:gd name="T20" fmla="*/ 48 w 49"/>
                  <a:gd name="T21" fmla="*/ 14 h 32"/>
                  <a:gd name="T22" fmla="*/ 48 w 49"/>
                  <a:gd name="T23" fmla="*/ 9 h 32"/>
                  <a:gd name="T24" fmla="*/ 38 w 49"/>
                  <a:gd name="T25" fmla="*/ 9 h 32"/>
                  <a:gd name="T26" fmla="*/ 38 w 49"/>
                  <a:gd name="T27" fmla="*/ 4 h 32"/>
                  <a:gd name="T28" fmla="*/ 16 w 49"/>
                  <a:gd name="T29" fmla="*/ 0 h 32"/>
                  <a:gd name="T30" fmla="*/ 11 w 49"/>
                  <a:gd name="T31" fmla="*/ 0 h 32"/>
                  <a:gd name="T32" fmla="*/ 5 w 49"/>
                  <a:gd name="T33" fmla="*/ 0 h 32"/>
                  <a:gd name="T34" fmla="*/ 0 w 49"/>
                  <a:gd name="T3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32">
                    <a:moveTo>
                      <a:pt x="0" y="4"/>
                    </a:moveTo>
                    <a:lnTo>
                      <a:pt x="0" y="9"/>
                    </a:lnTo>
                    <a:lnTo>
                      <a:pt x="5" y="9"/>
                    </a:lnTo>
                    <a:lnTo>
                      <a:pt x="11" y="22"/>
                    </a:lnTo>
                    <a:lnTo>
                      <a:pt x="21" y="22"/>
                    </a:lnTo>
                    <a:lnTo>
                      <a:pt x="38" y="31"/>
                    </a:lnTo>
                    <a:lnTo>
                      <a:pt x="38" y="27"/>
                    </a:lnTo>
                    <a:lnTo>
                      <a:pt x="38" y="22"/>
                    </a:lnTo>
                    <a:lnTo>
                      <a:pt x="43" y="22"/>
                    </a:lnTo>
                    <a:lnTo>
                      <a:pt x="48" y="22"/>
                    </a:lnTo>
                    <a:lnTo>
                      <a:pt x="48" y="14"/>
                    </a:lnTo>
                    <a:lnTo>
                      <a:pt x="48" y="9"/>
                    </a:lnTo>
                    <a:lnTo>
                      <a:pt x="38" y="9"/>
                    </a:lnTo>
                    <a:lnTo>
                      <a:pt x="38" y="4"/>
                    </a:lnTo>
                    <a:lnTo>
                      <a:pt x="16" y="0"/>
                    </a:lnTo>
                    <a:lnTo>
                      <a:pt x="11" y="0"/>
                    </a:lnTo>
                    <a:lnTo>
                      <a:pt x="5" y="0"/>
                    </a:lnTo>
                    <a:lnTo>
                      <a:pt x="0" y="4"/>
                    </a:lnTo>
                  </a:path>
                </a:pathLst>
              </a:custGeom>
              <a:solidFill>
                <a:srgbClr val="FFEB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8" name="Freeform 134"/>
              <p:cNvSpPr>
                <a:spLocks/>
              </p:cNvSpPr>
              <p:nvPr/>
            </p:nvSpPr>
            <p:spPr bwMode="auto">
              <a:xfrm>
                <a:off x="1798" y="2637"/>
                <a:ext cx="37" cy="22"/>
              </a:xfrm>
              <a:custGeom>
                <a:avLst/>
                <a:gdLst>
                  <a:gd name="T0" fmla="*/ 0 w 37"/>
                  <a:gd name="T1" fmla="*/ 4 h 22"/>
                  <a:gd name="T2" fmla="*/ 0 w 37"/>
                  <a:gd name="T3" fmla="*/ 4 h 22"/>
                  <a:gd name="T4" fmla="*/ 5 w 37"/>
                  <a:gd name="T5" fmla="*/ 4 h 22"/>
                  <a:gd name="T6" fmla="*/ 10 w 37"/>
                  <a:gd name="T7" fmla="*/ 17 h 22"/>
                  <a:gd name="T8" fmla="*/ 15 w 37"/>
                  <a:gd name="T9" fmla="*/ 17 h 22"/>
                  <a:gd name="T10" fmla="*/ 25 w 37"/>
                  <a:gd name="T11" fmla="*/ 21 h 22"/>
                  <a:gd name="T12" fmla="*/ 25 w 37"/>
                  <a:gd name="T13" fmla="*/ 17 h 22"/>
                  <a:gd name="T14" fmla="*/ 31 w 37"/>
                  <a:gd name="T15" fmla="*/ 17 h 22"/>
                  <a:gd name="T16" fmla="*/ 36 w 37"/>
                  <a:gd name="T17" fmla="*/ 17 h 22"/>
                  <a:gd name="T18" fmla="*/ 36 w 37"/>
                  <a:gd name="T19" fmla="*/ 9 h 22"/>
                  <a:gd name="T20" fmla="*/ 36 w 37"/>
                  <a:gd name="T21" fmla="*/ 4 h 22"/>
                  <a:gd name="T22" fmla="*/ 25 w 37"/>
                  <a:gd name="T23" fmla="*/ 4 h 22"/>
                  <a:gd name="T24" fmla="*/ 10 w 37"/>
                  <a:gd name="T25" fmla="*/ 0 h 22"/>
                  <a:gd name="T26" fmla="*/ 5 w 37"/>
                  <a:gd name="T27" fmla="*/ 0 h 22"/>
                  <a:gd name="T28" fmla="*/ 0 w 37"/>
                  <a:gd name="T2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22">
                    <a:moveTo>
                      <a:pt x="0" y="4"/>
                    </a:moveTo>
                    <a:lnTo>
                      <a:pt x="0" y="4"/>
                    </a:lnTo>
                    <a:lnTo>
                      <a:pt x="5" y="4"/>
                    </a:lnTo>
                    <a:lnTo>
                      <a:pt x="10" y="17"/>
                    </a:lnTo>
                    <a:lnTo>
                      <a:pt x="15" y="17"/>
                    </a:lnTo>
                    <a:lnTo>
                      <a:pt x="25" y="21"/>
                    </a:lnTo>
                    <a:lnTo>
                      <a:pt x="25" y="17"/>
                    </a:lnTo>
                    <a:lnTo>
                      <a:pt x="31" y="17"/>
                    </a:lnTo>
                    <a:lnTo>
                      <a:pt x="36" y="17"/>
                    </a:lnTo>
                    <a:lnTo>
                      <a:pt x="36" y="9"/>
                    </a:lnTo>
                    <a:lnTo>
                      <a:pt x="36" y="4"/>
                    </a:lnTo>
                    <a:lnTo>
                      <a:pt x="25" y="4"/>
                    </a:lnTo>
                    <a:lnTo>
                      <a:pt x="10" y="0"/>
                    </a:lnTo>
                    <a:lnTo>
                      <a:pt x="5" y="0"/>
                    </a:lnTo>
                    <a:lnTo>
                      <a:pt x="0" y="4"/>
                    </a:lnTo>
                  </a:path>
                </a:pathLst>
              </a:custGeom>
              <a:solidFill>
                <a:srgbClr val="FFFA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9" name="Freeform 135"/>
              <p:cNvSpPr>
                <a:spLocks/>
              </p:cNvSpPr>
              <p:nvPr/>
            </p:nvSpPr>
            <p:spPr bwMode="auto">
              <a:xfrm>
                <a:off x="1798" y="2637"/>
                <a:ext cx="37" cy="22"/>
              </a:xfrm>
              <a:custGeom>
                <a:avLst/>
                <a:gdLst>
                  <a:gd name="T0" fmla="*/ 0 w 37"/>
                  <a:gd name="T1" fmla="*/ 4 h 22"/>
                  <a:gd name="T2" fmla="*/ 0 w 37"/>
                  <a:gd name="T3" fmla="*/ 4 h 22"/>
                  <a:gd name="T4" fmla="*/ 5 w 37"/>
                  <a:gd name="T5" fmla="*/ 4 h 22"/>
                  <a:gd name="T6" fmla="*/ 10 w 37"/>
                  <a:gd name="T7" fmla="*/ 17 h 22"/>
                  <a:gd name="T8" fmla="*/ 15 w 37"/>
                  <a:gd name="T9" fmla="*/ 17 h 22"/>
                  <a:gd name="T10" fmla="*/ 25 w 37"/>
                  <a:gd name="T11" fmla="*/ 21 h 22"/>
                  <a:gd name="T12" fmla="*/ 25 w 37"/>
                  <a:gd name="T13" fmla="*/ 17 h 22"/>
                  <a:gd name="T14" fmla="*/ 31 w 37"/>
                  <a:gd name="T15" fmla="*/ 17 h 22"/>
                  <a:gd name="T16" fmla="*/ 36 w 37"/>
                  <a:gd name="T17" fmla="*/ 17 h 22"/>
                  <a:gd name="T18" fmla="*/ 36 w 37"/>
                  <a:gd name="T19" fmla="*/ 9 h 22"/>
                  <a:gd name="T20" fmla="*/ 36 w 37"/>
                  <a:gd name="T21" fmla="*/ 4 h 22"/>
                  <a:gd name="T22" fmla="*/ 25 w 37"/>
                  <a:gd name="T23" fmla="*/ 4 h 22"/>
                  <a:gd name="T24" fmla="*/ 10 w 37"/>
                  <a:gd name="T25" fmla="*/ 0 h 22"/>
                  <a:gd name="T26" fmla="*/ 5 w 37"/>
                  <a:gd name="T27" fmla="*/ 0 h 22"/>
                  <a:gd name="T28" fmla="*/ 0 w 37"/>
                  <a:gd name="T2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22">
                    <a:moveTo>
                      <a:pt x="0" y="4"/>
                    </a:moveTo>
                    <a:lnTo>
                      <a:pt x="0" y="4"/>
                    </a:lnTo>
                    <a:lnTo>
                      <a:pt x="5" y="4"/>
                    </a:lnTo>
                    <a:lnTo>
                      <a:pt x="10" y="17"/>
                    </a:lnTo>
                    <a:lnTo>
                      <a:pt x="15" y="17"/>
                    </a:lnTo>
                    <a:lnTo>
                      <a:pt x="25" y="21"/>
                    </a:lnTo>
                    <a:lnTo>
                      <a:pt x="25" y="17"/>
                    </a:lnTo>
                    <a:lnTo>
                      <a:pt x="31" y="17"/>
                    </a:lnTo>
                    <a:lnTo>
                      <a:pt x="36" y="17"/>
                    </a:lnTo>
                    <a:lnTo>
                      <a:pt x="36" y="9"/>
                    </a:lnTo>
                    <a:lnTo>
                      <a:pt x="36" y="4"/>
                    </a:lnTo>
                    <a:lnTo>
                      <a:pt x="25" y="4"/>
                    </a:lnTo>
                    <a:lnTo>
                      <a:pt x="10" y="0"/>
                    </a:lnTo>
                    <a:lnTo>
                      <a:pt x="5" y="0"/>
                    </a:lnTo>
                    <a:lnTo>
                      <a:pt x="0" y="4"/>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40" name="Freeform 136"/>
              <p:cNvSpPr>
                <a:spLocks/>
              </p:cNvSpPr>
              <p:nvPr/>
            </p:nvSpPr>
            <p:spPr bwMode="auto">
              <a:xfrm>
                <a:off x="1772" y="2627"/>
                <a:ext cx="133" cy="80"/>
              </a:xfrm>
              <a:custGeom>
                <a:avLst/>
                <a:gdLst>
                  <a:gd name="T0" fmla="*/ 0 w 133"/>
                  <a:gd name="T1" fmla="*/ 5 h 80"/>
                  <a:gd name="T2" fmla="*/ 0 w 133"/>
                  <a:gd name="T3" fmla="*/ 10 h 80"/>
                  <a:gd name="T4" fmla="*/ 7 w 133"/>
                  <a:gd name="T5" fmla="*/ 21 h 80"/>
                  <a:gd name="T6" fmla="*/ 26 w 133"/>
                  <a:gd name="T7" fmla="*/ 47 h 80"/>
                  <a:gd name="T8" fmla="*/ 63 w 133"/>
                  <a:gd name="T9" fmla="*/ 69 h 80"/>
                  <a:gd name="T10" fmla="*/ 88 w 133"/>
                  <a:gd name="T11" fmla="*/ 79 h 80"/>
                  <a:gd name="T12" fmla="*/ 100 w 133"/>
                  <a:gd name="T13" fmla="*/ 79 h 80"/>
                  <a:gd name="T14" fmla="*/ 106 w 133"/>
                  <a:gd name="T15" fmla="*/ 74 h 80"/>
                  <a:gd name="T16" fmla="*/ 119 w 133"/>
                  <a:gd name="T17" fmla="*/ 69 h 80"/>
                  <a:gd name="T18" fmla="*/ 126 w 133"/>
                  <a:gd name="T19" fmla="*/ 58 h 80"/>
                  <a:gd name="T20" fmla="*/ 132 w 133"/>
                  <a:gd name="T21" fmla="*/ 47 h 80"/>
                  <a:gd name="T22" fmla="*/ 132 w 133"/>
                  <a:gd name="T23" fmla="*/ 37 h 80"/>
                  <a:gd name="T24" fmla="*/ 132 w 133"/>
                  <a:gd name="T25" fmla="*/ 27 h 80"/>
                  <a:gd name="T26" fmla="*/ 119 w 133"/>
                  <a:gd name="T27" fmla="*/ 21 h 80"/>
                  <a:gd name="T28" fmla="*/ 94 w 133"/>
                  <a:gd name="T29" fmla="*/ 5 h 80"/>
                  <a:gd name="T30" fmla="*/ 56 w 133"/>
                  <a:gd name="T31" fmla="*/ 0 h 80"/>
                  <a:gd name="T32" fmla="*/ 19 w 133"/>
                  <a:gd name="T33" fmla="*/ 0 h 80"/>
                  <a:gd name="T34" fmla="*/ 7 w 133"/>
                  <a:gd name="T35" fmla="*/ 0 h 80"/>
                  <a:gd name="T36" fmla="*/ 0 w 133"/>
                  <a:gd name="T3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80">
                    <a:moveTo>
                      <a:pt x="0" y="5"/>
                    </a:moveTo>
                    <a:lnTo>
                      <a:pt x="0" y="10"/>
                    </a:lnTo>
                    <a:lnTo>
                      <a:pt x="7" y="21"/>
                    </a:lnTo>
                    <a:lnTo>
                      <a:pt x="26" y="47"/>
                    </a:lnTo>
                    <a:lnTo>
                      <a:pt x="63" y="69"/>
                    </a:lnTo>
                    <a:lnTo>
                      <a:pt x="88" y="79"/>
                    </a:lnTo>
                    <a:lnTo>
                      <a:pt x="100" y="79"/>
                    </a:lnTo>
                    <a:lnTo>
                      <a:pt x="106" y="74"/>
                    </a:lnTo>
                    <a:lnTo>
                      <a:pt x="119" y="69"/>
                    </a:lnTo>
                    <a:lnTo>
                      <a:pt x="126" y="58"/>
                    </a:lnTo>
                    <a:lnTo>
                      <a:pt x="132" y="47"/>
                    </a:lnTo>
                    <a:lnTo>
                      <a:pt x="132" y="37"/>
                    </a:lnTo>
                    <a:lnTo>
                      <a:pt x="132" y="27"/>
                    </a:lnTo>
                    <a:lnTo>
                      <a:pt x="119" y="21"/>
                    </a:lnTo>
                    <a:lnTo>
                      <a:pt x="94" y="5"/>
                    </a:lnTo>
                    <a:lnTo>
                      <a:pt x="56" y="0"/>
                    </a:lnTo>
                    <a:lnTo>
                      <a:pt x="19" y="0"/>
                    </a:lnTo>
                    <a:lnTo>
                      <a:pt x="7" y="0"/>
                    </a:lnTo>
                    <a:lnTo>
                      <a:pt x="0" y="5"/>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241" name="Oval 137"/>
            <p:cNvSpPr>
              <a:spLocks noChangeArrowheads="1"/>
            </p:cNvSpPr>
            <p:nvPr/>
          </p:nvSpPr>
          <p:spPr bwMode="auto">
            <a:xfrm>
              <a:off x="1776" y="2463"/>
              <a:ext cx="98" cy="79"/>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42" name="Freeform 138"/>
            <p:cNvSpPr>
              <a:spLocks/>
            </p:cNvSpPr>
            <p:nvPr/>
          </p:nvSpPr>
          <p:spPr bwMode="auto">
            <a:xfrm>
              <a:off x="1653" y="2642"/>
              <a:ext cx="139" cy="173"/>
            </a:xfrm>
            <a:custGeom>
              <a:avLst/>
              <a:gdLst>
                <a:gd name="T0" fmla="*/ 119 w 139"/>
                <a:gd name="T1" fmla="*/ 0 h 173"/>
                <a:gd name="T2" fmla="*/ 106 w 139"/>
                <a:gd name="T3" fmla="*/ 0 h 173"/>
                <a:gd name="T4" fmla="*/ 88 w 139"/>
                <a:gd name="T5" fmla="*/ 5 h 173"/>
                <a:gd name="T6" fmla="*/ 50 w 139"/>
                <a:gd name="T7" fmla="*/ 42 h 173"/>
                <a:gd name="T8" fmla="*/ 12 w 139"/>
                <a:gd name="T9" fmla="*/ 89 h 173"/>
                <a:gd name="T10" fmla="*/ 0 w 139"/>
                <a:gd name="T11" fmla="*/ 120 h 173"/>
                <a:gd name="T12" fmla="*/ 0 w 139"/>
                <a:gd name="T13" fmla="*/ 135 h 173"/>
                <a:gd name="T14" fmla="*/ 12 w 139"/>
                <a:gd name="T15" fmla="*/ 152 h 173"/>
                <a:gd name="T16" fmla="*/ 25 w 139"/>
                <a:gd name="T17" fmla="*/ 157 h 173"/>
                <a:gd name="T18" fmla="*/ 43 w 139"/>
                <a:gd name="T19" fmla="*/ 167 h 173"/>
                <a:gd name="T20" fmla="*/ 63 w 139"/>
                <a:gd name="T21" fmla="*/ 172 h 173"/>
                <a:gd name="T22" fmla="*/ 81 w 139"/>
                <a:gd name="T23" fmla="*/ 172 h 173"/>
                <a:gd name="T24" fmla="*/ 100 w 139"/>
                <a:gd name="T25" fmla="*/ 167 h 173"/>
                <a:gd name="T26" fmla="*/ 112 w 139"/>
                <a:gd name="T27" fmla="*/ 157 h 173"/>
                <a:gd name="T28" fmla="*/ 132 w 139"/>
                <a:gd name="T29" fmla="*/ 125 h 173"/>
                <a:gd name="T30" fmla="*/ 138 w 139"/>
                <a:gd name="T31" fmla="*/ 68 h 173"/>
                <a:gd name="T32" fmla="*/ 138 w 139"/>
                <a:gd name="T33" fmla="*/ 21 h 173"/>
                <a:gd name="T34" fmla="*/ 132 w 139"/>
                <a:gd name="T35" fmla="*/ 5 h 173"/>
                <a:gd name="T36" fmla="*/ 119 w 139"/>
                <a:gd name="T3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73">
                  <a:moveTo>
                    <a:pt x="119" y="0"/>
                  </a:moveTo>
                  <a:lnTo>
                    <a:pt x="106" y="0"/>
                  </a:lnTo>
                  <a:lnTo>
                    <a:pt x="88" y="5"/>
                  </a:lnTo>
                  <a:lnTo>
                    <a:pt x="50" y="42"/>
                  </a:lnTo>
                  <a:lnTo>
                    <a:pt x="12" y="89"/>
                  </a:lnTo>
                  <a:lnTo>
                    <a:pt x="0" y="120"/>
                  </a:lnTo>
                  <a:lnTo>
                    <a:pt x="0" y="135"/>
                  </a:lnTo>
                  <a:lnTo>
                    <a:pt x="12" y="152"/>
                  </a:lnTo>
                  <a:lnTo>
                    <a:pt x="25" y="157"/>
                  </a:lnTo>
                  <a:lnTo>
                    <a:pt x="43" y="167"/>
                  </a:lnTo>
                  <a:lnTo>
                    <a:pt x="63" y="172"/>
                  </a:lnTo>
                  <a:lnTo>
                    <a:pt x="81" y="172"/>
                  </a:lnTo>
                  <a:lnTo>
                    <a:pt x="100" y="167"/>
                  </a:lnTo>
                  <a:lnTo>
                    <a:pt x="112" y="157"/>
                  </a:lnTo>
                  <a:lnTo>
                    <a:pt x="132" y="125"/>
                  </a:lnTo>
                  <a:lnTo>
                    <a:pt x="138" y="68"/>
                  </a:lnTo>
                  <a:lnTo>
                    <a:pt x="138" y="21"/>
                  </a:lnTo>
                  <a:lnTo>
                    <a:pt x="132" y="5"/>
                  </a:lnTo>
                  <a:lnTo>
                    <a:pt x="119" y="0"/>
                  </a:lnTo>
                </a:path>
              </a:pathLst>
            </a:custGeom>
            <a:solidFill>
              <a:srgbClr val="FFFFFF"/>
            </a:solidFill>
            <a:ln w="12700" cap="rnd" cmpd="sng">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43" name="Freeform 139"/>
            <p:cNvSpPr>
              <a:spLocks/>
            </p:cNvSpPr>
            <p:nvPr/>
          </p:nvSpPr>
          <p:spPr bwMode="auto">
            <a:xfrm>
              <a:off x="1752" y="2454"/>
              <a:ext cx="133" cy="169"/>
            </a:xfrm>
            <a:custGeom>
              <a:avLst/>
              <a:gdLst>
                <a:gd name="T0" fmla="*/ 19 w 133"/>
                <a:gd name="T1" fmla="*/ 168 h 169"/>
                <a:gd name="T2" fmla="*/ 32 w 133"/>
                <a:gd name="T3" fmla="*/ 168 h 169"/>
                <a:gd name="T4" fmla="*/ 44 w 133"/>
                <a:gd name="T5" fmla="*/ 163 h 169"/>
                <a:gd name="T6" fmla="*/ 89 w 133"/>
                <a:gd name="T7" fmla="*/ 126 h 169"/>
                <a:gd name="T8" fmla="*/ 120 w 133"/>
                <a:gd name="T9" fmla="*/ 84 h 169"/>
                <a:gd name="T10" fmla="*/ 132 w 133"/>
                <a:gd name="T11" fmla="*/ 47 h 169"/>
                <a:gd name="T12" fmla="*/ 126 w 133"/>
                <a:gd name="T13" fmla="*/ 37 h 169"/>
                <a:gd name="T14" fmla="*/ 120 w 133"/>
                <a:gd name="T15" fmla="*/ 21 h 169"/>
                <a:gd name="T16" fmla="*/ 107 w 133"/>
                <a:gd name="T17" fmla="*/ 10 h 169"/>
                <a:gd name="T18" fmla="*/ 89 w 133"/>
                <a:gd name="T19" fmla="*/ 5 h 169"/>
                <a:gd name="T20" fmla="*/ 69 w 133"/>
                <a:gd name="T21" fmla="*/ 0 h 169"/>
                <a:gd name="T22" fmla="*/ 50 w 133"/>
                <a:gd name="T23" fmla="*/ 0 h 169"/>
                <a:gd name="T24" fmla="*/ 38 w 133"/>
                <a:gd name="T25" fmla="*/ 5 h 169"/>
                <a:gd name="T26" fmla="*/ 26 w 133"/>
                <a:gd name="T27" fmla="*/ 16 h 169"/>
                <a:gd name="T28" fmla="*/ 6 w 133"/>
                <a:gd name="T29" fmla="*/ 47 h 169"/>
                <a:gd name="T30" fmla="*/ 0 w 133"/>
                <a:gd name="T31" fmla="*/ 99 h 169"/>
                <a:gd name="T32" fmla="*/ 0 w 133"/>
                <a:gd name="T33" fmla="*/ 147 h 169"/>
                <a:gd name="T34" fmla="*/ 12 w 133"/>
                <a:gd name="T35" fmla="*/ 163 h 169"/>
                <a:gd name="T36" fmla="*/ 19 w 133"/>
                <a:gd name="T37"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69">
                  <a:moveTo>
                    <a:pt x="19" y="168"/>
                  </a:moveTo>
                  <a:lnTo>
                    <a:pt x="32" y="168"/>
                  </a:lnTo>
                  <a:lnTo>
                    <a:pt x="44" y="163"/>
                  </a:lnTo>
                  <a:lnTo>
                    <a:pt x="89" y="126"/>
                  </a:lnTo>
                  <a:lnTo>
                    <a:pt x="120" y="84"/>
                  </a:lnTo>
                  <a:lnTo>
                    <a:pt x="132" y="47"/>
                  </a:lnTo>
                  <a:lnTo>
                    <a:pt x="126" y="37"/>
                  </a:lnTo>
                  <a:lnTo>
                    <a:pt x="120" y="21"/>
                  </a:lnTo>
                  <a:lnTo>
                    <a:pt x="107" y="10"/>
                  </a:lnTo>
                  <a:lnTo>
                    <a:pt x="89" y="5"/>
                  </a:lnTo>
                  <a:lnTo>
                    <a:pt x="69" y="0"/>
                  </a:lnTo>
                  <a:lnTo>
                    <a:pt x="50" y="0"/>
                  </a:lnTo>
                  <a:lnTo>
                    <a:pt x="38" y="5"/>
                  </a:lnTo>
                  <a:lnTo>
                    <a:pt x="26" y="16"/>
                  </a:lnTo>
                  <a:lnTo>
                    <a:pt x="6" y="47"/>
                  </a:lnTo>
                  <a:lnTo>
                    <a:pt x="0" y="99"/>
                  </a:lnTo>
                  <a:lnTo>
                    <a:pt x="0" y="147"/>
                  </a:lnTo>
                  <a:lnTo>
                    <a:pt x="12" y="163"/>
                  </a:lnTo>
                  <a:lnTo>
                    <a:pt x="19" y="168"/>
                  </a:lnTo>
                </a:path>
              </a:pathLst>
            </a:custGeom>
            <a:solidFill>
              <a:srgbClr val="FFFFFF"/>
            </a:solidFill>
            <a:ln w="12700" cap="rnd" cmpd="sng">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5244" name="Group 140"/>
            <p:cNvGrpSpPr>
              <a:grpSpLocks/>
            </p:cNvGrpSpPr>
            <p:nvPr/>
          </p:nvGrpSpPr>
          <p:grpSpPr bwMode="auto">
            <a:xfrm>
              <a:off x="2448" y="2480"/>
              <a:ext cx="352" cy="294"/>
              <a:chOff x="2448" y="2480"/>
              <a:chExt cx="352" cy="294"/>
            </a:xfrm>
          </p:grpSpPr>
          <p:sp>
            <p:nvSpPr>
              <p:cNvPr id="175245" name="Freeform 141"/>
              <p:cNvSpPr>
                <a:spLocks/>
              </p:cNvSpPr>
              <p:nvPr/>
            </p:nvSpPr>
            <p:spPr bwMode="auto">
              <a:xfrm>
                <a:off x="2448" y="2480"/>
                <a:ext cx="344" cy="289"/>
              </a:xfrm>
              <a:custGeom>
                <a:avLst/>
                <a:gdLst>
                  <a:gd name="T0" fmla="*/ 172 w 344"/>
                  <a:gd name="T1" fmla="*/ 144 h 289"/>
                  <a:gd name="T2" fmla="*/ 159 w 344"/>
                  <a:gd name="T3" fmla="*/ 139 h 289"/>
                  <a:gd name="T4" fmla="*/ 140 w 344"/>
                  <a:gd name="T5" fmla="*/ 139 h 289"/>
                  <a:gd name="T6" fmla="*/ 85 w 344"/>
                  <a:gd name="T7" fmla="*/ 159 h 289"/>
                  <a:gd name="T8" fmla="*/ 36 w 344"/>
                  <a:gd name="T9" fmla="*/ 185 h 289"/>
                  <a:gd name="T10" fmla="*/ 6 w 344"/>
                  <a:gd name="T11" fmla="*/ 211 h 289"/>
                  <a:gd name="T12" fmla="*/ 0 w 344"/>
                  <a:gd name="T13" fmla="*/ 226 h 289"/>
                  <a:gd name="T14" fmla="*/ 0 w 344"/>
                  <a:gd name="T15" fmla="*/ 242 h 289"/>
                  <a:gd name="T16" fmla="*/ 6 w 344"/>
                  <a:gd name="T17" fmla="*/ 253 h 289"/>
                  <a:gd name="T18" fmla="*/ 24 w 344"/>
                  <a:gd name="T19" fmla="*/ 268 h 289"/>
                  <a:gd name="T20" fmla="*/ 36 w 344"/>
                  <a:gd name="T21" fmla="*/ 278 h 289"/>
                  <a:gd name="T22" fmla="*/ 55 w 344"/>
                  <a:gd name="T23" fmla="*/ 288 h 289"/>
                  <a:gd name="T24" fmla="*/ 73 w 344"/>
                  <a:gd name="T25" fmla="*/ 288 h 289"/>
                  <a:gd name="T26" fmla="*/ 85 w 344"/>
                  <a:gd name="T27" fmla="*/ 283 h 289"/>
                  <a:gd name="T28" fmla="*/ 122 w 344"/>
                  <a:gd name="T29" fmla="*/ 258 h 289"/>
                  <a:gd name="T30" fmla="*/ 153 w 344"/>
                  <a:gd name="T31" fmla="*/ 211 h 289"/>
                  <a:gd name="T32" fmla="*/ 178 w 344"/>
                  <a:gd name="T33" fmla="*/ 170 h 289"/>
                  <a:gd name="T34" fmla="*/ 178 w 344"/>
                  <a:gd name="T35" fmla="*/ 154 h 289"/>
                  <a:gd name="T36" fmla="*/ 172 w 344"/>
                  <a:gd name="T37" fmla="*/ 144 h 289"/>
                  <a:gd name="T38" fmla="*/ 184 w 344"/>
                  <a:gd name="T39" fmla="*/ 149 h 289"/>
                  <a:gd name="T40" fmla="*/ 202 w 344"/>
                  <a:gd name="T41" fmla="*/ 149 h 289"/>
                  <a:gd name="T42" fmla="*/ 251 w 344"/>
                  <a:gd name="T43" fmla="*/ 129 h 289"/>
                  <a:gd name="T44" fmla="*/ 306 w 344"/>
                  <a:gd name="T45" fmla="*/ 103 h 289"/>
                  <a:gd name="T46" fmla="*/ 336 w 344"/>
                  <a:gd name="T47" fmla="*/ 72 h 289"/>
                  <a:gd name="T48" fmla="*/ 343 w 344"/>
                  <a:gd name="T49" fmla="*/ 62 h 289"/>
                  <a:gd name="T50" fmla="*/ 343 w 344"/>
                  <a:gd name="T51" fmla="*/ 46 h 289"/>
                  <a:gd name="T52" fmla="*/ 330 w 344"/>
                  <a:gd name="T53" fmla="*/ 31 h 289"/>
                  <a:gd name="T54" fmla="*/ 318 w 344"/>
                  <a:gd name="T55" fmla="*/ 20 h 289"/>
                  <a:gd name="T56" fmla="*/ 300 w 344"/>
                  <a:gd name="T57" fmla="*/ 5 h 289"/>
                  <a:gd name="T58" fmla="*/ 288 w 344"/>
                  <a:gd name="T59" fmla="*/ 0 h 289"/>
                  <a:gd name="T60" fmla="*/ 269 w 344"/>
                  <a:gd name="T61" fmla="*/ 0 h 289"/>
                  <a:gd name="T62" fmla="*/ 251 w 344"/>
                  <a:gd name="T63" fmla="*/ 5 h 289"/>
                  <a:gd name="T64" fmla="*/ 220 w 344"/>
                  <a:gd name="T65" fmla="*/ 31 h 289"/>
                  <a:gd name="T66" fmla="*/ 190 w 344"/>
                  <a:gd name="T67" fmla="*/ 72 h 289"/>
                  <a:gd name="T68" fmla="*/ 165 w 344"/>
                  <a:gd name="T69" fmla="*/ 119 h 289"/>
                  <a:gd name="T70" fmla="*/ 165 w 344"/>
                  <a:gd name="T71" fmla="*/ 134 h 289"/>
                  <a:gd name="T72" fmla="*/ 172 w 344"/>
                  <a:gd name="T73" fmla="*/ 14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4" h="289">
                    <a:moveTo>
                      <a:pt x="172" y="144"/>
                    </a:moveTo>
                    <a:lnTo>
                      <a:pt x="159" y="139"/>
                    </a:lnTo>
                    <a:lnTo>
                      <a:pt x="140" y="139"/>
                    </a:lnTo>
                    <a:lnTo>
                      <a:pt x="85" y="159"/>
                    </a:lnTo>
                    <a:lnTo>
                      <a:pt x="36" y="185"/>
                    </a:lnTo>
                    <a:lnTo>
                      <a:pt x="6" y="211"/>
                    </a:lnTo>
                    <a:lnTo>
                      <a:pt x="0" y="226"/>
                    </a:lnTo>
                    <a:lnTo>
                      <a:pt x="0" y="242"/>
                    </a:lnTo>
                    <a:lnTo>
                      <a:pt x="6" y="253"/>
                    </a:lnTo>
                    <a:lnTo>
                      <a:pt x="24" y="268"/>
                    </a:lnTo>
                    <a:lnTo>
                      <a:pt x="36" y="278"/>
                    </a:lnTo>
                    <a:lnTo>
                      <a:pt x="55" y="288"/>
                    </a:lnTo>
                    <a:lnTo>
                      <a:pt x="73" y="288"/>
                    </a:lnTo>
                    <a:lnTo>
                      <a:pt x="85" y="283"/>
                    </a:lnTo>
                    <a:lnTo>
                      <a:pt x="122" y="258"/>
                    </a:lnTo>
                    <a:lnTo>
                      <a:pt x="153" y="211"/>
                    </a:lnTo>
                    <a:lnTo>
                      <a:pt x="178" y="170"/>
                    </a:lnTo>
                    <a:lnTo>
                      <a:pt x="178" y="154"/>
                    </a:lnTo>
                    <a:lnTo>
                      <a:pt x="172" y="144"/>
                    </a:lnTo>
                    <a:lnTo>
                      <a:pt x="184" y="149"/>
                    </a:lnTo>
                    <a:lnTo>
                      <a:pt x="202" y="149"/>
                    </a:lnTo>
                    <a:lnTo>
                      <a:pt x="251" y="129"/>
                    </a:lnTo>
                    <a:lnTo>
                      <a:pt x="306" y="103"/>
                    </a:lnTo>
                    <a:lnTo>
                      <a:pt x="336" y="72"/>
                    </a:lnTo>
                    <a:lnTo>
                      <a:pt x="343" y="62"/>
                    </a:lnTo>
                    <a:lnTo>
                      <a:pt x="343" y="46"/>
                    </a:lnTo>
                    <a:lnTo>
                      <a:pt x="330" y="31"/>
                    </a:lnTo>
                    <a:lnTo>
                      <a:pt x="318" y="20"/>
                    </a:lnTo>
                    <a:lnTo>
                      <a:pt x="300" y="5"/>
                    </a:lnTo>
                    <a:lnTo>
                      <a:pt x="288" y="0"/>
                    </a:lnTo>
                    <a:lnTo>
                      <a:pt x="269" y="0"/>
                    </a:lnTo>
                    <a:lnTo>
                      <a:pt x="251" y="5"/>
                    </a:lnTo>
                    <a:lnTo>
                      <a:pt x="220" y="31"/>
                    </a:lnTo>
                    <a:lnTo>
                      <a:pt x="190" y="72"/>
                    </a:lnTo>
                    <a:lnTo>
                      <a:pt x="165" y="119"/>
                    </a:lnTo>
                    <a:lnTo>
                      <a:pt x="165" y="134"/>
                    </a:lnTo>
                    <a:lnTo>
                      <a:pt x="172" y="144"/>
                    </a:lnTo>
                  </a:path>
                </a:pathLst>
              </a:custGeom>
              <a:solidFill>
                <a:srgbClr val="FF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46" name="Freeform 142"/>
              <p:cNvSpPr>
                <a:spLocks/>
              </p:cNvSpPr>
              <p:nvPr/>
            </p:nvSpPr>
            <p:spPr bwMode="auto">
              <a:xfrm>
                <a:off x="2461" y="2490"/>
                <a:ext cx="319" cy="269"/>
              </a:xfrm>
              <a:custGeom>
                <a:avLst/>
                <a:gdLst>
                  <a:gd name="T0" fmla="*/ 159 w 319"/>
                  <a:gd name="T1" fmla="*/ 134 h 269"/>
                  <a:gd name="T2" fmla="*/ 147 w 319"/>
                  <a:gd name="T3" fmla="*/ 129 h 269"/>
                  <a:gd name="T4" fmla="*/ 128 w 319"/>
                  <a:gd name="T5" fmla="*/ 129 h 269"/>
                  <a:gd name="T6" fmla="*/ 79 w 319"/>
                  <a:gd name="T7" fmla="*/ 149 h 269"/>
                  <a:gd name="T8" fmla="*/ 37 w 319"/>
                  <a:gd name="T9" fmla="*/ 170 h 269"/>
                  <a:gd name="T10" fmla="*/ 6 w 319"/>
                  <a:gd name="T11" fmla="*/ 196 h 269"/>
                  <a:gd name="T12" fmla="*/ 0 w 319"/>
                  <a:gd name="T13" fmla="*/ 212 h 269"/>
                  <a:gd name="T14" fmla="*/ 0 w 319"/>
                  <a:gd name="T15" fmla="*/ 227 h 269"/>
                  <a:gd name="T16" fmla="*/ 6 w 319"/>
                  <a:gd name="T17" fmla="*/ 237 h 269"/>
                  <a:gd name="T18" fmla="*/ 24 w 319"/>
                  <a:gd name="T19" fmla="*/ 248 h 269"/>
                  <a:gd name="T20" fmla="*/ 37 w 319"/>
                  <a:gd name="T21" fmla="*/ 258 h 269"/>
                  <a:gd name="T22" fmla="*/ 49 w 319"/>
                  <a:gd name="T23" fmla="*/ 268 h 269"/>
                  <a:gd name="T24" fmla="*/ 67 w 319"/>
                  <a:gd name="T25" fmla="*/ 268 h 269"/>
                  <a:gd name="T26" fmla="*/ 79 w 319"/>
                  <a:gd name="T27" fmla="*/ 263 h 269"/>
                  <a:gd name="T28" fmla="*/ 116 w 319"/>
                  <a:gd name="T29" fmla="*/ 237 h 269"/>
                  <a:gd name="T30" fmla="*/ 140 w 319"/>
                  <a:gd name="T31" fmla="*/ 196 h 269"/>
                  <a:gd name="T32" fmla="*/ 165 w 319"/>
                  <a:gd name="T33" fmla="*/ 160 h 269"/>
                  <a:gd name="T34" fmla="*/ 165 w 319"/>
                  <a:gd name="T35" fmla="*/ 144 h 269"/>
                  <a:gd name="T36" fmla="*/ 159 w 319"/>
                  <a:gd name="T37" fmla="*/ 134 h 269"/>
                  <a:gd name="T38" fmla="*/ 171 w 319"/>
                  <a:gd name="T39" fmla="*/ 139 h 269"/>
                  <a:gd name="T40" fmla="*/ 190 w 319"/>
                  <a:gd name="T41" fmla="*/ 139 h 269"/>
                  <a:gd name="T42" fmla="*/ 233 w 319"/>
                  <a:gd name="T43" fmla="*/ 119 h 269"/>
                  <a:gd name="T44" fmla="*/ 282 w 319"/>
                  <a:gd name="T45" fmla="*/ 98 h 269"/>
                  <a:gd name="T46" fmla="*/ 312 w 319"/>
                  <a:gd name="T47" fmla="*/ 67 h 269"/>
                  <a:gd name="T48" fmla="*/ 318 w 319"/>
                  <a:gd name="T49" fmla="*/ 56 h 269"/>
                  <a:gd name="T50" fmla="*/ 318 w 319"/>
                  <a:gd name="T51" fmla="*/ 41 h 269"/>
                  <a:gd name="T52" fmla="*/ 306 w 319"/>
                  <a:gd name="T53" fmla="*/ 31 h 269"/>
                  <a:gd name="T54" fmla="*/ 294 w 319"/>
                  <a:gd name="T55" fmla="*/ 21 h 269"/>
                  <a:gd name="T56" fmla="*/ 282 w 319"/>
                  <a:gd name="T57" fmla="*/ 5 h 269"/>
                  <a:gd name="T58" fmla="*/ 269 w 319"/>
                  <a:gd name="T59" fmla="*/ 0 h 269"/>
                  <a:gd name="T60" fmla="*/ 251 w 319"/>
                  <a:gd name="T61" fmla="*/ 0 h 269"/>
                  <a:gd name="T62" fmla="*/ 233 w 319"/>
                  <a:gd name="T63" fmla="*/ 5 h 269"/>
                  <a:gd name="T64" fmla="*/ 202 w 319"/>
                  <a:gd name="T65" fmla="*/ 31 h 269"/>
                  <a:gd name="T66" fmla="*/ 178 w 319"/>
                  <a:gd name="T67" fmla="*/ 67 h 269"/>
                  <a:gd name="T68" fmla="*/ 153 w 319"/>
                  <a:gd name="T69" fmla="*/ 109 h 269"/>
                  <a:gd name="T70" fmla="*/ 153 w 319"/>
                  <a:gd name="T71" fmla="*/ 124 h 269"/>
                  <a:gd name="T72" fmla="*/ 159 w 319"/>
                  <a:gd name="T73" fmla="*/ 13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69">
                    <a:moveTo>
                      <a:pt x="159" y="134"/>
                    </a:moveTo>
                    <a:lnTo>
                      <a:pt x="147" y="129"/>
                    </a:lnTo>
                    <a:lnTo>
                      <a:pt x="128" y="129"/>
                    </a:lnTo>
                    <a:lnTo>
                      <a:pt x="79" y="149"/>
                    </a:lnTo>
                    <a:lnTo>
                      <a:pt x="37" y="170"/>
                    </a:lnTo>
                    <a:lnTo>
                      <a:pt x="6" y="196"/>
                    </a:lnTo>
                    <a:lnTo>
                      <a:pt x="0" y="212"/>
                    </a:lnTo>
                    <a:lnTo>
                      <a:pt x="0" y="227"/>
                    </a:lnTo>
                    <a:lnTo>
                      <a:pt x="6" y="237"/>
                    </a:lnTo>
                    <a:lnTo>
                      <a:pt x="24" y="248"/>
                    </a:lnTo>
                    <a:lnTo>
                      <a:pt x="37" y="258"/>
                    </a:lnTo>
                    <a:lnTo>
                      <a:pt x="49" y="268"/>
                    </a:lnTo>
                    <a:lnTo>
                      <a:pt x="67" y="268"/>
                    </a:lnTo>
                    <a:lnTo>
                      <a:pt x="79" y="263"/>
                    </a:lnTo>
                    <a:lnTo>
                      <a:pt x="116" y="237"/>
                    </a:lnTo>
                    <a:lnTo>
                      <a:pt x="140" y="196"/>
                    </a:lnTo>
                    <a:lnTo>
                      <a:pt x="165" y="160"/>
                    </a:lnTo>
                    <a:lnTo>
                      <a:pt x="165" y="144"/>
                    </a:lnTo>
                    <a:lnTo>
                      <a:pt x="159" y="134"/>
                    </a:lnTo>
                    <a:lnTo>
                      <a:pt x="171" y="139"/>
                    </a:lnTo>
                    <a:lnTo>
                      <a:pt x="190" y="139"/>
                    </a:lnTo>
                    <a:lnTo>
                      <a:pt x="233" y="119"/>
                    </a:lnTo>
                    <a:lnTo>
                      <a:pt x="282" y="98"/>
                    </a:lnTo>
                    <a:lnTo>
                      <a:pt x="312" y="67"/>
                    </a:lnTo>
                    <a:lnTo>
                      <a:pt x="318" y="56"/>
                    </a:lnTo>
                    <a:lnTo>
                      <a:pt x="318" y="41"/>
                    </a:lnTo>
                    <a:lnTo>
                      <a:pt x="306" y="31"/>
                    </a:lnTo>
                    <a:lnTo>
                      <a:pt x="294" y="21"/>
                    </a:lnTo>
                    <a:lnTo>
                      <a:pt x="282" y="5"/>
                    </a:lnTo>
                    <a:lnTo>
                      <a:pt x="269" y="0"/>
                    </a:lnTo>
                    <a:lnTo>
                      <a:pt x="251" y="0"/>
                    </a:lnTo>
                    <a:lnTo>
                      <a:pt x="233" y="5"/>
                    </a:lnTo>
                    <a:lnTo>
                      <a:pt x="202" y="31"/>
                    </a:lnTo>
                    <a:lnTo>
                      <a:pt x="178" y="67"/>
                    </a:lnTo>
                    <a:lnTo>
                      <a:pt x="153" y="109"/>
                    </a:lnTo>
                    <a:lnTo>
                      <a:pt x="153" y="124"/>
                    </a:lnTo>
                    <a:lnTo>
                      <a:pt x="159" y="134"/>
                    </a:lnTo>
                  </a:path>
                </a:pathLst>
              </a:custGeom>
              <a:solidFill>
                <a:srgbClr val="FF3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47" name="Freeform 143"/>
              <p:cNvSpPr>
                <a:spLocks/>
              </p:cNvSpPr>
              <p:nvPr/>
            </p:nvSpPr>
            <p:spPr bwMode="auto">
              <a:xfrm>
                <a:off x="2472" y="2501"/>
                <a:ext cx="282" cy="237"/>
              </a:xfrm>
              <a:custGeom>
                <a:avLst/>
                <a:gdLst>
                  <a:gd name="T0" fmla="*/ 141 w 282"/>
                  <a:gd name="T1" fmla="*/ 118 h 237"/>
                  <a:gd name="T2" fmla="*/ 128 w 282"/>
                  <a:gd name="T3" fmla="*/ 113 h 237"/>
                  <a:gd name="T4" fmla="*/ 116 w 282"/>
                  <a:gd name="T5" fmla="*/ 113 h 237"/>
                  <a:gd name="T6" fmla="*/ 73 w 282"/>
                  <a:gd name="T7" fmla="*/ 133 h 237"/>
                  <a:gd name="T8" fmla="*/ 31 w 282"/>
                  <a:gd name="T9" fmla="*/ 149 h 237"/>
                  <a:gd name="T10" fmla="*/ 6 w 282"/>
                  <a:gd name="T11" fmla="*/ 174 h 237"/>
                  <a:gd name="T12" fmla="*/ 0 w 282"/>
                  <a:gd name="T13" fmla="*/ 184 h 237"/>
                  <a:gd name="T14" fmla="*/ 0 w 282"/>
                  <a:gd name="T15" fmla="*/ 200 h 237"/>
                  <a:gd name="T16" fmla="*/ 6 w 282"/>
                  <a:gd name="T17" fmla="*/ 210 h 237"/>
                  <a:gd name="T18" fmla="*/ 25 w 282"/>
                  <a:gd name="T19" fmla="*/ 215 h 237"/>
                  <a:gd name="T20" fmla="*/ 31 w 282"/>
                  <a:gd name="T21" fmla="*/ 225 h 237"/>
                  <a:gd name="T22" fmla="*/ 43 w 282"/>
                  <a:gd name="T23" fmla="*/ 236 h 237"/>
                  <a:gd name="T24" fmla="*/ 61 w 282"/>
                  <a:gd name="T25" fmla="*/ 236 h 237"/>
                  <a:gd name="T26" fmla="*/ 73 w 282"/>
                  <a:gd name="T27" fmla="*/ 231 h 237"/>
                  <a:gd name="T28" fmla="*/ 104 w 282"/>
                  <a:gd name="T29" fmla="*/ 210 h 237"/>
                  <a:gd name="T30" fmla="*/ 122 w 282"/>
                  <a:gd name="T31" fmla="*/ 174 h 237"/>
                  <a:gd name="T32" fmla="*/ 147 w 282"/>
                  <a:gd name="T33" fmla="*/ 138 h 237"/>
                  <a:gd name="T34" fmla="*/ 147 w 282"/>
                  <a:gd name="T35" fmla="*/ 128 h 237"/>
                  <a:gd name="T36" fmla="*/ 141 w 282"/>
                  <a:gd name="T37" fmla="*/ 118 h 237"/>
                  <a:gd name="T38" fmla="*/ 153 w 282"/>
                  <a:gd name="T39" fmla="*/ 123 h 237"/>
                  <a:gd name="T40" fmla="*/ 165 w 282"/>
                  <a:gd name="T41" fmla="*/ 123 h 237"/>
                  <a:gd name="T42" fmla="*/ 208 w 282"/>
                  <a:gd name="T43" fmla="*/ 103 h 237"/>
                  <a:gd name="T44" fmla="*/ 250 w 282"/>
                  <a:gd name="T45" fmla="*/ 87 h 237"/>
                  <a:gd name="T46" fmla="*/ 275 w 282"/>
                  <a:gd name="T47" fmla="*/ 62 h 237"/>
                  <a:gd name="T48" fmla="*/ 281 w 282"/>
                  <a:gd name="T49" fmla="*/ 51 h 237"/>
                  <a:gd name="T50" fmla="*/ 281 w 282"/>
                  <a:gd name="T51" fmla="*/ 36 h 237"/>
                  <a:gd name="T52" fmla="*/ 269 w 282"/>
                  <a:gd name="T53" fmla="*/ 26 h 237"/>
                  <a:gd name="T54" fmla="*/ 256 w 282"/>
                  <a:gd name="T55" fmla="*/ 21 h 237"/>
                  <a:gd name="T56" fmla="*/ 250 w 282"/>
                  <a:gd name="T57" fmla="*/ 5 h 237"/>
                  <a:gd name="T58" fmla="*/ 238 w 282"/>
                  <a:gd name="T59" fmla="*/ 0 h 237"/>
                  <a:gd name="T60" fmla="*/ 220 w 282"/>
                  <a:gd name="T61" fmla="*/ 0 h 237"/>
                  <a:gd name="T62" fmla="*/ 208 w 282"/>
                  <a:gd name="T63" fmla="*/ 5 h 237"/>
                  <a:gd name="T64" fmla="*/ 177 w 282"/>
                  <a:gd name="T65" fmla="*/ 26 h 237"/>
                  <a:gd name="T66" fmla="*/ 159 w 282"/>
                  <a:gd name="T67" fmla="*/ 62 h 237"/>
                  <a:gd name="T68" fmla="*/ 134 w 282"/>
                  <a:gd name="T69" fmla="*/ 98 h 237"/>
                  <a:gd name="T70" fmla="*/ 134 w 282"/>
                  <a:gd name="T71" fmla="*/ 108 h 237"/>
                  <a:gd name="T72" fmla="*/ 141 w 282"/>
                  <a:gd name="T73" fmla="*/ 11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237">
                    <a:moveTo>
                      <a:pt x="141" y="118"/>
                    </a:moveTo>
                    <a:lnTo>
                      <a:pt x="128" y="113"/>
                    </a:lnTo>
                    <a:lnTo>
                      <a:pt x="116" y="113"/>
                    </a:lnTo>
                    <a:lnTo>
                      <a:pt x="73" y="133"/>
                    </a:lnTo>
                    <a:lnTo>
                      <a:pt x="31" y="149"/>
                    </a:lnTo>
                    <a:lnTo>
                      <a:pt x="6" y="174"/>
                    </a:lnTo>
                    <a:lnTo>
                      <a:pt x="0" y="184"/>
                    </a:lnTo>
                    <a:lnTo>
                      <a:pt x="0" y="200"/>
                    </a:lnTo>
                    <a:lnTo>
                      <a:pt x="6" y="210"/>
                    </a:lnTo>
                    <a:lnTo>
                      <a:pt x="25" y="215"/>
                    </a:lnTo>
                    <a:lnTo>
                      <a:pt x="31" y="225"/>
                    </a:lnTo>
                    <a:lnTo>
                      <a:pt x="43" y="236"/>
                    </a:lnTo>
                    <a:lnTo>
                      <a:pt x="61" y="236"/>
                    </a:lnTo>
                    <a:lnTo>
                      <a:pt x="73" y="231"/>
                    </a:lnTo>
                    <a:lnTo>
                      <a:pt x="104" y="210"/>
                    </a:lnTo>
                    <a:lnTo>
                      <a:pt x="122" y="174"/>
                    </a:lnTo>
                    <a:lnTo>
                      <a:pt x="147" y="138"/>
                    </a:lnTo>
                    <a:lnTo>
                      <a:pt x="147" y="128"/>
                    </a:lnTo>
                    <a:lnTo>
                      <a:pt x="141" y="118"/>
                    </a:lnTo>
                    <a:lnTo>
                      <a:pt x="153" y="123"/>
                    </a:lnTo>
                    <a:lnTo>
                      <a:pt x="165" y="123"/>
                    </a:lnTo>
                    <a:lnTo>
                      <a:pt x="208" y="103"/>
                    </a:lnTo>
                    <a:lnTo>
                      <a:pt x="250" y="87"/>
                    </a:lnTo>
                    <a:lnTo>
                      <a:pt x="275" y="62"/>
                    </a:lnTo>
                    <a:lnTo>
                      <a:pt x="281" y="51"/>
                    </a:lnTo>
                    <a:lnTo>
                      <a:pt x="281" y="36"/>
                    </a:lnTo>
                    <a:lnTo>
                      <a:pt x="269" y="26"/>
                    </a:lnTo>
                    <a:lnTo>
                      <a:pt x="256" y="21"/>
                    </a:lnTo>
                    <a:lnTo>
                      <a:pt x="250" y="5"/>
                    </a:lnTo>
                    <a:lnTo>
                      <a:pt x="238" y="0"/>
                    </a:lnTo>
                    <a:lnTo>
                      <a:pt x="220" y="0"/>
                    </a:lnTo>
                    <a:lnTo>
                      <a:pt x="208" y="5"/>
                    </a:lnTo>
                    <a:lnTo>
                      <a:pt x="177" y="26"/>
                    </a:lnTo>
                    <a:lnTo>
                      <a:pt x="159" y="62"/>
                    </a:lnTo>
                    <a:lnTo>
                      <a:pt x="134" y="98"/>
                    </a:lnTo>
                    <a:lnTo>
                      <a:pt x="134" y="108"/>
                    </a:lnTo>
                    <a:lnTo>
                      <a:pt x="141" y="118"/>
                    </a:lnTo>
                  </a:path>
                </a:pathLst>
              </a:custGeom>
              <a:solidFill>
                <a:srgbClr val="FF5C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48" name="Freeform 144"/>
              <p:cNvSpPr>
                <a:spLocks/>
              </p:cNvSpPr>
              <p:nvPr/>
            </p:nvSpPr>
            <p:spPr bwMode="auto">
              <a:xfrm>
                <a:off x="2486" y="2511"/>
                <a:ext cx="256" cy="216"/>
              </a:xfrm>
              <a:custGeom>
                <a:avLst/>
                <a:gdLst>
                  <a:gd name="T0" fmla="*/ 128 w 256"/>
                  <a:gd name="T1" fmla="*/ 108 h 216"/>
                  <a:gd name="T2" fmla="*/ 115 w 256"/>
                  <a:gd name="T3" fmla="*/ 102 h 216"/>
                  <a:gd name="T4" fmla="*/ 103 w 256"/>
                  <a:gd name="T5" fmla="*/ 102 h 216"/>
                  <a:gd name="T6" fmla="*/ 67 w 256"/>
                  <a:gd name="T7" fmla="*/ 123 h 216"/>
                  <a:gd name="T8" fmla="*/ 31 w 256"/>
                  <a:gd name="T9" fmla="*/ 133 h 216"/>
                  <a:gd name="T10" fmla="*/ 6 w 256"/>
                  <a:gd name="T11" fmla="*/ 159 h 216"/>
                  <a:gd name="T12" fmla="*/ 0 w 256"/>
                  <a:gd name="T13" fmla="*/ 169 h 216"/>
                  <a:gd name="T14" fmla="*/ 0 w 256"/>
                  <a:gd name="T15" fmla="*/ 185 h 216"/>
                  <a:gd name="T16" fmla="*/ 6 w 256"/>
                  <a:gd name="T17" fmla="*/ 190 h 216"/>
                  <a:gd name="T18" fmla="*/ 25 w 256"/>
                  <a:gd name="T19" fmla="*/ 195 h 216"/>
                  <a:gd name="T20" fmla="*/ 31 w 256"/>
                  <a:gd name="T21" fmla="*/ 205 h 216"/>
                  <a:gd name="T22" fmla="*/ 37 w 256"/>
                  <a:gd name="T23" fmla="*/ 215 h 216"/>
                  <a:gd name="T24" fmla="*/ 55 w 256"/>
                  <a:gd name="T25" fmla="*/ 215 h 216"/>
                  <a:gd name="T26" fmla="*/ 67 w 256"/>
                  <a:gd name="T27" fmla="*/ 210 h 216"/>
                  <a:gd name="T28" fmla="*/ 97 w 256"/>
                  <a:gd name="T29" fmla="*/ 190 h 216"/>
                  <a:gd name="T30" fmla="*/ 109 w 256"/>
                  <a:gd name="T31" fmla="*/ 159 h 216"/>
                  <a:gd name="T32" fmla="*/ 134 w 256"/>
                  <a:gd name="T33" fmla="*/ 128 h 216"/>
                  <a:gd name="T34" fmla="*/ 134 w 256"/>
                  <a:gd name="T35" fmla="*/ 118 h 216"/>
                  <a:gd name="T36" fmla="*/ 128 w 256"/>
                  <a:gd name="T37" fmla="*/ 108 h 216"/>
                  <a:gd name="T38" fmla="*/ 140 w 256"/>
                  <a:gd name="T39" fmla="*/ 113 h 216"/>
                  <a:gd name="T40" fmla="*/ 152 w 256"/>
                  <a:gd name="T41" fmla="*/ 113 h 216"/>
                  <a:gd name="T42" fmla="*/ 188 w 256"/>
                  <a:gd name="T43" fmla="*/ 92 h 216"/>
                  <a:gd name="T44" fmla="*/ 224 w 256"/>
                  <a:gd name="T45" fmla="*/ 82 h 216"/>
                  <a:gd name="T46" fmla="*/ 249 w 256"/>
                  <a:gd name="T47" fmla="*/ 56 h 216"/>
                  <a:gd name="T48" fmla="*/ 255 w 256"/>
                  <a:gd name="T49" fmla="*/ 46 h 216"/>
                  <a:gd name="T50" fmla="*/ 255 w 256"/>
                  <a:gd name="T51" fmla="*/ 30 h 216"/>
                  <a:gd name="T52" fmla="*/ 242 w 256"/>
                  <a:gd name="T53" fmla="*/ 25 h 216"/>
                  <a:gd name="T54" fmla="*/ 230 w 256"/>
                  <a:gd name="T55" fmla="*/ 20 h 216"/>
                  <a:gd name="T56" fmla="*/ 224 w 256"/>
                  <a:gd name="T57" fmla="*/ 5 h 216"/>
                  <a:gd name="T58" fmla="*/ 218 w 256"/>
                  <a:gd name="T59" fmla="*/ 0 h 216"/>
                  <a:gd name="T60" fmla="*/ 200 w 256"/>
                  <a:gd name="T61" fmla="*/ 0 h 216"/>
                  <a:gd name="T62" fmla="*/ 188 w 256"/>
                  <a:gd name="T63" fmla="*/ 5 h 216"/>
                  <a:gd name="T64" fmla="*/ 158 w 256"/>
                  <a:gd name="T65" fmla="*/ 25 h 216"/>
                  <a:gd name="T66" fmla="*/ 146 w 256"/>
                  <a:gd name="T67" fmla="*/ 56 h 216"/>
                  <a:gd name="T68" fmla="*/ 121 w 256"/>
                  <a:gd name="T69" fmla="*/ 87 h 216"/>
                  <a:gd name="T70" fmla="*/ 121 w 256"/>
                  <a:gd name="T71" fmla="*/ 97 h 216"/>
                  <a:gd name="T72" fmla="*/ 128 w 256"/>
                  <a:gd name="T73"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16">
                    <a:moveTo>
                      <a:pt x="128" y="108"/>
                    </a:moveTo>
                    <a:lnTo>
                      <a:pt x="115" y="102"/>
                    </a:lnTo>
                    <a:lnTo>
                      <a:pt x="103" y="102"/>
                    </a:lnTo>
                    <a:lnTo>
                      <a:pt x="67" y="123"/>
                    </a:lnTo>
                    <a:lnTo>
                      <a:pt x="31" y="133"/>
                    </a:lnTo>
                    <a:lnTo>
                      <a:pt x="6" y="159"/>
                    </a:lnTo>
                    <a:lnTo>
                      <a:pt x="0" y="169"/>
                    </a:lnTo>
                    <a:lnTo>
                      <a:pt x="0" y="185"/>
                    </a:lnTo>
                    <a:lnTo>
                      <a:pt x="6" y="190"/>
                    </a:lnTo>
                    <a:lnTo>
                      <a:pt x="25" y="195"/>
                    </a:lnTo>
                    <a:lnTo>
                      <a:pt x="31" y="205"/>
                    </a:lnTo>
                    <a:lnTo>
                      <a:pt x="37" y="215"/>
                    </a:lnTo>
                    <a:lnTo>
                      <a:pt x="55" y="215"/>
                    </a:lnTo>
                    <a:lnTo>
                      <a:pt x="67" y="210"/>
                    </a:lnTo>
                    <a:lnTo>
                      <a:pt x="97" y="190"/>
                    </a:lnTo>
                    <a:lnTo>
                      <a:pt x="109" y="159"/>
                    </a:lnTo>
                    <a:lnTo>
                      <a:pt x="134" y="128"/>
                    </a:lnTo>
                    <a:lnTo>
                      <a:pt x="134" y="118"/>
                    </a:lnTo>
                    <a:lnTo>
                      <a:pt x="128" y="108"/>
                    </a:lnTo>
                    <a:lnTo>
                      <a:pt x="140" y="113"/>
                    </a:lnTo>
                    <a:lnTo>
                      <a:pt x="152" y="113"/>
                    </a:lnTo>
                    <a:lnTo>
                      <a:pt x="188" y="92"/>
                    </a:lnTo>
                    <a:lnTo>
                      <a:pt x="224" y="82"/>
                    </a:lnTo>
                    <a:lnTo>
                      <a:pt x="249" y="56"/>
                    </a:lnTo>
                    <a:lnTo>
                      <a:pt x="255" y="46"/>
                    </a:lnTo>
                    <a:lnTo>
                      <a:pt x="255" y="30"/>
                    </a:lnTo>
                    <a:lnTo>
                      <a:pt x="242" y="25"/>
                    </a:lnTo>
                    <a:lnTo>
                      <a:pt x="230" y="20"/>
                    </a:lnTo>
                    <a:lnTo>
                      <a:pt x="224" y="5"/>
                    </a:lnTo>
                    <a:lnTo>
                      <a:pt x="218" y="0"/>
                    </a:lnTo>
                    <a:lnTo>
                      <a:pt x="200" y="0"/>
                    </a:lnTo>
                    <a:lnTo>
                      <a:pt x="188" y="5"/>
                    </a:lnTo>
                    <a:lnTo>
                      <a:pt x="158" y="25"/>
                    </a:lnTo>
                    <a:lnTo>
                      <a:pt x="146" y="56"/>
                    </a:lnTo>
                    <a:lnTo>
                      <a:pt x="121" y="87"/>
                    </a:lnTo>
                    <a:lnTo>
                      <a:pt x="121" y="97"/>
                    </a:lnTo>
                    <a:lnTo>
                      <a:pt x="128" y="108"/>
                    </a:lnTo>
                  </a:path>
                </a:pathLst>
              </a:custGeom>
              <a:solidFill>
                <a:srgbClr val="FF82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49" name="Freeform 145"/>
              <p:cNvSpPr>
                <a:spLocks/>
              </p:cNvSpPr>
              <p:nvPr/>
            </p:nvSpPr>
            <p:spPr bwMode="auto">
              <a:xfrm>
                <a:off x="2498" y="2522"/>
                <a:ext cx="218" cy="185"/>
              </a:xfrm>
              <a:custGeom>
                <a:avLst/>
                <a:gdLst>
                  <a:gd name="T0" fmla="*/ 108 w 218"/>
                  <a:gd name="T1" fmla="*/ 92 h 185"/>
                  <a:gd name="T2" fmla="*/ 96 w 218"/>
                  <a:gd name="T3" fmla="*/ 87 h 185"/>
                  <a:gd name="T4" fmla="*/ 90 w 218"/>
                  <a:gd name="T5" fmla="*/ 87 h 185"/>
                  <a:gd name="T6" fmla="*/ 54 w 218"/>
                  <a:gd name="T7" fmla="*/ 107 h 185"/>
                  <a:gd name="T8" fmla="*/ 24 w 218"/>
                  <a:gd name="T9" fmla="*/ 112 h 185"/>
                  <a:gd name="T10" fmla="*/ 6 w 218"/>
                  <a:gd name="T11" fmla="*/ 138 h 185"/>
                  <a:gd name="T12" fmla="*/ 0 w 218"/>
                  <a:gd name="T13" fmla="*/ 143 h 185"/>
                  <a:gd name="T14" fmla="*/ 0 w 218"/>
                  <a:gd name="T15" fmla="*/ 158 h 185"/>
                  <a:gd name="T16" fmla="*/ 6 w 218"/>
                  <a:gd name="T17" fmla="*/ 163 h 185"/>
                  <a:gd name="T18" fmla="*/ 18 w 218"/>
                  <a:gd name="T19" fmla="*/ 169 h 185"/>
                  <a:gd name="T20" fmla="*/ 24 w 218"/>
                  <a:gd name="T21" fmla="*/ 174 h 185"/>
                  <a:gd name="T22" fmla="*/ 30 w 218"/>
                  <a:gd name="T23" fmla="*/ 184 h 185"/>
                  <a:gd name="T24" fmla="*/ 48 w 218"/>
                  <a:gd name="T25" fmla="*/ 184 h 185"/>
                  <a:gd name="T26" fmla="*/ 54 w 218"/>
                  <a:gd name="T27" fmla="*/ 179 h 185"/>
                  <a:gd name="T28" fmla="*/ 84 w 218"/>
                  <a:gd name="T29" fmla="*/ 163 h 185"/>
                  <a:gd name="T30" fmla="*/ 90 w 218"/>
                  <a:gd name="T31" fmla="*/ 138 h 185"/>
                  <a:gd name="T32" fmla="*/ 115 w 218"/>
                  <a:gd name="T33" fmla="*/ 107 h 185"/>
                  <a:gd name="T34" fmla="*/ 115 w 218"/>
                  <a:gd name="T35" fmla="*/ 102 h 185"/>
                  <a:gd name="T36" fmla="*/ 108 w 218"/>
                  <a:gd name="T37" fmla="*/ 92 h 185"/>
                  <a:gd name="T38" fmla="*/ 121 w 218"/>
                  <a:gd name="T39" fmla="*/ 97 h 185"/>
                  <a:gd name="T40" fmla="*/ 127 w 218"/>
                  <a:gd name="T41" fmla="*/ 97 h 185"/>
                  <a:gd name="T42" fmla="*/ 163 w 218"/>
                  <a:gd name="T43" fmla="*/ 77 h 185"/>
                  <a:gd name="T44" fmla="*/ 193 w 218"/>
                  <a:gd name="T45" fmla="*/ 71 h 185"/>
                  <a:gd name="T46" fmla="*/ 211 w 218"/>
                  <a:gd name="T47" fmla="*/ 46 h 185"/>
                  <a:gd name="T48" fmla="*/ 217 w 218"/>
                  <a:gd name="T49" fmla="*/ 41 h 185"/>
                  <a:gd name="T50" fmla="*/ 217 w 218"/>
                  <a:gd name="T51" fmla="*/ 25 h 185"/>
                  <a:gd name="T52" fmla="*/ 205 w 218"/>
                  <a:gd name="T53" fmla="*/ 20 h 185"/>
                  <a:gd name="T54" fmla="*/ 199 w 218"/>
                  <a:gd name="T55" fmla="*/ 15 h 185"/>
                  <a:gd name="T56" fmla="*/ 193 w 218"/>
                  <a:gd name="T57" fmla="*/ 5 h 185"/>
                  <a:gd name="T58" fmla="*/ 187 w 218"/>
                  <a:gd name="T59" fmla="*/ 0 h 185"/>
                  <a:gd name="T60" fmla="*/ 168 w 218"/>
                  <a:gd name="T61" fmla="*/ 0 h 185"/>
                  <a:gd name="T62" fmla="*/ 163 w 218"/>
                  <a:gd name="T63" fmla="*/ 5 h 185"/>
                  <a:gd name="T64" fmla="*/ 133 w 218"/>
                  <a:gd name="T65" fmla="*/ 20 h 185"/>
                  <a:gd name="T66" fmla="*/ 127 w 218"/>
                  <a:gd name="T67" fmla="*/ 46 h 185"/>
                  <a:gd name="T68" fmla="*/ 102 w 218"/>
                  <a:gd name="T69" fmla="*/ 77 h 185"/>
                  <a:gd name="T70" fmla="*/ 102 w 218"/>
                  <a:gd name="T71" fmla="*/ 82 h 185"/>
                  <a:gd name="T72" fmla="*/ 108 w 218"/>
                  <a:gd name="T73"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185">
                    <a:moveTo>
                      <a:pt x="108" y="92"/>
                    </a:moveTo>
                    <a:lnTo>
                      <a:pt x="96" y="87"/>
                    </a:lnTo>
                    <a:lnTo>
                      <a:pt x="90" y="87"/>
                    </a:lnTo>
                    <a:lnTo>
                      <a:pt x="54" y="107"/>
                    </a:lnTo>
                    <a:lnTo>
                      <a:pt x="24" y="112"/>
                    </a:lnTo>
                    <a:lnTo>
                      <a:pt x="6" y="138"/>
                    </a:lnTo>
                    <a:lnTo>
                      <a:pt x="0" y="143"/>
                    </a:lnTo>
                    <a:lnTo>
                      <a:pt x="0" y="158"/>
                    </a:lnTo>
                    <a:lnTo>
                      <a:pt x="6" y="163"/>
                    </a:lnTo>
                    <a:lnTo>
                      <a:pt x="18" y="169"/>
                    </a:lnTo>
                    <a:lnTo>
                      <a:pt x="24" y="174"/>
                    </a:lnTo>
                    <a:lnTo>
                      <a:pt x="30" y="184"/>
                    </a:lnTo>
                    <a:lnTo>
                      <a:pt x="48" y="184"/>
                    </a:lnTo>
                    <a:lnTo>
                      <a:pt x="54" y="179"/>
                    </a:lnTo>
                    <a:lnTo>
                      <a:pt x="84" y="163"/>
                    </a:lnTo>
                    <a:lnTo>
                      <a:pt x="90" y="138"/>
                    </a:lnTo>
                    <a:lnTo>
                      <a:pt x="115" y="107"/>
                    </a:lnTo>
                    <a:lnTo>
                      <a:pt x="115" y="102"/>
                    </a:lnTo>
                    <a:lnTo>
                      <a:pt x="108" y="92"/>
                    </a:lnTo>
                    <a:lnTo>
                      <a:pt x="121" y="97"/>
                    </a:lnTo>
                    <a:lnTo>
                      <a:pt x="127" y="97"/>
                    </a:lnTo>
                    <a:lnTo>
                      <a:pt x="163" y="77"/>
                    </a:lnTo>
                    <a:lnTo>
                      <a:pt x="193" y="71"/>
                    </a:lnTo>
                    <a:lnTo>
                      <a:pt x="211" y="46"/>
                    </a:lnTo>
                    <a:lnTo>
                      <a:pt x="217" y="41"/>
                    </a:lnTo>
                    <a:lnTo>
                      <a:pt x="217" y="25"/>
                    </a:lnTo>
                    <a:lnTo>
                      <a:pt x="205" y="20"/>
                    </a:lnTo>
                    <a:lnTo>
                      <a:pt x="199" y="15"/>
                    </a:lnTo>
                    <a:lnTo>
                      <a:pt x="193" y="5"/>
                    </a:lnTo>
                    <a:lnTo>
                      <a:pt x="187" y="0"/>
                    </a:lnTo>
                    <a:lnTo>
                      <a:pt x="168" y="0"/>
                    </a:lnTo>
                    <a:lnTo>
                      <a:pt x="163" y="5"/>
                    </a:lnTo>
                    <a:lnTo>
                      <a:pt x="133" y="20"/>
                    </a:lnTo>
                    <a:lnTo>
                      <a:pt x="127" y="46"/>
                    </a:lnTo>
                    <a:lnTo>
                      <a:pt x="102" y="77"/>
                    </a:lnTo>
                    <a:lnTo>
                      <a:pt x="102" y="82"/>
                    </a:lnTo>
                    <a:lnTo>
                      <a:pt x="108" y="92"/>
                    </a:lnTo>
                  </a:path>
                </a:pathLst>
              </a:custGeom>
              <a:solidFill>
                <a:srgbClr val="FFA3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0" name="Freeform 146"/>
              <p:cNvSpPr>
                <a:spLocks/>
              </p:cNvSpPr>
              <p:nvPr/>
            </p:nvSpPr>
            <p:spPr bwMode="auto">
              <a:xfrm>
                <a:off x="2510" y="2533"/>
                <a:ext cx="194" cy="163"/>
              </a:xfrm>
              <a:custGeom>
                <a:avLst/>
                <a:gdLst>
                  <a:gd name="T0" fmla="*/ 96 w 194"/>
                  <a:gd name="T1" fmla="*/ 81 h 163"/>
                  <a:gd name="T2" fmla="*/ 84 w 194"/>
                  <a:gd name="T3" fmla="*/ 76 h 163"/>
                  <a:gd name="T4" fmla="*/ 78 w 194"/>
                  <a:gd name="T5" fmla="*/ 76 h 163"/>
                  <a:gd name="T6" fmla="*/ 48 w 194"/>
                  <a:gd name="T7" fmla="*/ 96 h 163"/>
                  <a:gd name="T8" fmla="*/ 24 w 194"/>
                  <a:gd name="T9" fmla="*/ 101 h 163"/>
                  <a:gd name="T10" fmla="*/ 6 w 194"/>
                  <a:gd name="T11" fmla="*/ 122 h 163"/>
                  <a:gd name="T12" fmla="*/ 0 w 194"/>
                  <a:gd name="T13" fmla="*/ 126 h 163"/>
                  <a:gd name="T14" fmla="*/ 0 w 194"/>
                  <a:gd name="T15" fmla="*/ 141 h 163"/>
                  <a:gd name="T16" fmla="*/ 6 w 194"/>
                  <a:gd name="T17" fmla="*/ 141 h 163"/>
                  <a:gd name="T18" fmla="*/ 18 w 194"/>
                  <a:gd name="T19" fmla="*/ 146 h 163"/>
                  <a:gd name="T20" fmla="*/ 24 w 194"/>
                  <a:gd name="T21" fmla="*/ 151 h 163"/>
                  <a:gd name="T22" fmla="*/ 24 w 194"/>
                  <a:gd name="T23" fmla="*/ 162 h 163"/>
                  <a:gd name="T24" fmla="*/ 42 w 194"/>
                  <a:gd name="T25" fmla="*/ 162 h 163"/>
                  <a:gd name="T26" fmla="*/ 48 w 194"/>
                  <a:gd name="T27" fmla="*/ 157 h 163"/>
                  <a:gd name="T28" fmla="*/ 72 w 194"/>
                  <a:gd name="T29" fmla="*/ 141 h 163"/>
                  <a:gd name="T30" fmla="*/ 78 w 194"/>
                  <a:gd name="T31" fmla="*/ 122 h 163"/>
                  <a:gd name="T32" fmla="*/ 103 w 194"/>
                  <a:gd name="T33" fmla="*/ 96 h 163"/>
                  <a:gd name="T34" fmla="*/ 103 w 194"/>
                  <a:gd name="T35" fmla="*/ 91 h 163"/>
                  <a:gd name="T36" fmla="*/ 96 w 194"/>
                  <a:gd name="T37" fmla="*/ 81 h 163"/>
                  <a:gd name="T38" fmla="*/ 109 w 194"/>
                  <a:gd name="T39" fmla="*/ 86 h 163"/>
                  <a:gd name="T40" fmla="*/ 115 w 194"/>
                  <a:gd name="T41" fmla="*/ 86 h 163"/>
                  <a:gd name="T42" fmla="*/ 145 w 194"/>
                  <a:gd name="T43" fmla="*/ 66 h 163"/>
                  <a:gd name="T44" fmla="*/ 169 w 194"/>
                  <a:gd name="T45" fmla="*/ 60 h 163"/>
                  <a:gd name="T46" fmla="*/ 187 w 194"/>
                  <a:gd name="T47" fmla="*/ 41 h 163"/>
                  <a:gd name="T48" fmla="*/ 193 w 194"/>
                  <a:gd name="T49" fmla="*/ 36 h 163"/>
                  <a:gd name="T50" fmla="*/ 193 w 194"/>
                  <a:gd name="T51" fmla="*/ 20 h 163"/>
                  <a:gd name="T52" fmla="*/ 181 w 194"/>
                  <a:gd name="T53" fmla="*/ 20 h 163"/>
                  <a:gd name="T54" fmla="*/ 175 w 194"/>
                  <a:gd name="T55" fmla="*/ 15 h 163"/>
                  <a:gd name="T56" fmla="*/ 169 w 194"/>
                  <a:gd name="T57" fmla="*/ 5 h 163"/>
                  <a:gd name="T58" fmla="*/ 169 w 194"/>
                  <a:gd name="T59" fmla="*/ 0 h 163"/>
                  <a:gd name="T60" fmla="*/ 150 w 194"/>
                  <a:gd name="T61" fmla="*/ 0 h 163"/>
                  <a:gd name="T62" fmla="*/ 145 w 194"/>
                  <a:gd name="T63" fmla="*/ 5 h 163"/>
                  <a:gd name="T64" fmla="*/ 121 w 194"/>
                  <a:gd name="T65" fmla="*/ 20 h 163"/>
                  <a:gd name="T66" fmla="*/ 115 w 194"/>
                  <a:gd name="T67" fmla="*/ 41 h 163"/>
                  <a:gd name="T68" fmla="*/ 90 w 194"/>
                  <a:gd name="T69" fmla="*/ 66 h 163"/>
                  <a:gd name="T70" fmla="*/ 90 w 194"/>
                  <a:gd name="T71" fmla="*/ 71 h 163"/>
                  <a:gd name="T72" fmla="*/ 96 w 194"/>
                  <a:gd name="T73"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4" h="163">
                    <a:moveTo>
                      <a:pt x="96" y="81"/>
                    </a:moveTo>
                    <a:lnTo>
                      <a:pt x="84" y="76"/>
                    </a:lnTo>
                    <a:lnTo>
                      <a:pt x="78" y="76"/>
                    </a:lnTo>
                    <a:lnTo>
                      <a:pt x="48" y="96"/>
                    </a:lnTo>
                    <a:lnTo>
                      <a:pt x="24" y="101"/>
                    </a:lnTo>
                    <a:lnTo>
                      <a:pt x="6" y="122"/>
                    </a:lnTo>
                    <a:lnTo>
                      <a:pt x="0" y="126"/>
                    </a:lnTo>
                    <a:lnTo>
                      <a:pt x="0" y="141"/>
                    </a:lnTo>
                    <a:lnTo>
                      <a:pt x="6" y="141"/>
                    </a:lnTo>
                    <a:lnTo>
                      <a:pt x="18" y="146"/>
                    </a:lnTo>
                    <a:lnTo>
                      <a:pt x="24" y="151"/>
                    </a:lnTo>
                    <a:lnTo>
                      <a:pt x="24" y="162"/>
                    </a:lnTo>
                    <a:lnTo>
                      <a:pt x="42" y="162"/>
                    </a:lnTo>
                    <a:lnTo>
                      <a:pt x="48" y="157"/>
                    </a:lnTo>
                    <a:lnTo>
                      <a:pt x="72" y="141"/>
                    </a:lnTo>
                    <a:lnTo>
                      <a:pt x="78" y="122"/>
                    </a:lnTo>
                    <a:lnTo>
                      <a:pt x="103" y="96"/>
                    </a:lnTo>
                    <a:lnTo>
                      <a:pt x="103" y="91"/>
                    </a:lnTo>
                    <a:lnTo>
                      <a:pt x="96" y="81"/>
                    </a:lnTo>
                    <a:lnTo>
                      <a:pt x="109" y="86"/>
                    </a:lnTo>
                    <a:lnTo>
                      <a:pt x="115" y="86"/>
                    </a:lnTo>
                    <a:lnTo>
                      <a:pt x="145" y="66"/>
                    </a:lnTo>
                    <a:lnTo>
                      <a:pt x="169" y="60"/>
                    </a:lnTo>
                    <a:lnTo>
                      <a:pt x="187" y="41"/>
                    </a:lnTo>
                    <a:lnTo>
                      <a:pt x="193" y="36"/>
                    </a:lnTo>
                    <a:lnTo>
                      <a:pt x="193" y="20"/>
                    </a:lnTo>
                    <a:lnTo>
                      <a:pt x="181" y="20"/>
                    </a:lnTo>
                    <a:lnTo>
                      <a:pt x="175" y="15"/>
                    </a:lnTo>
                    <a:lnTo>
                      <a:pt x="169" y="5"/>
                    </a:lnTo>
                    <a:lnTo>
                      <a:pt x="169" y="0"/>
                    </a:lnTo>
                    <a:lnTo>
                      <a:pt x="150" y="0"/>
                    </a:lnTo>
                    <a:lnTo>
                      <a:pt x="145" y="5"/>
                    </a:lnTo>
                    <a:lnTo>
                      <a:pt x="121" y="20"/>
                    </a:lnTo>
                    <a:lnTo>
                      <a:pt x="115" y="41"/>
                    </a:lnTo>
                    <a:lnTo>
                      <a:pt x="90" y="66"/>
                    </a:lnTo>
                    <a:lnTo>
                      <a:pt x="90" y="71"/>
                    </a:lnTo>
                    <a:lnTo>
                      <a:pt x="96" y="81"/>
                    </a:lnTo>
                  </a:path>
                </a:pathLst>
              </a:custGeom>
              <a:solidFill>
                <a:srgbClr val="FFB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1" name="Freeform 147"/>
              <p:cNvSpPr>
                <a:spLocks/>
              </p:cNvSpPr>
              <p:nvPr/>
            </p:nvSpPr>
            <p:spPr bwMode="auto">
              <a:xfrm>
                <a:off x="2522" y="2542"/>
                <a:ext cx="158" cy="132"/>
              </a:xfrm>
              <a:custGeom>
                <a:avLst/>
                <a:gdLst>
                  <a:gd name="T0" fmla="*/ 78 w 158"/>
                  <a:gd name="T1" fmla="*/ 66 h 132"/>
                  <a:gd name="T2" fmla="*/ 66 w 158"/>
                  <a:gd name="T3" fmla="*/ 61 h 132"/>
                  <a:gd name="T4" fmla="*/ 42 w 158"/>
                  <a:gd name="T5" fmla="*/ 76 h 132"/>
                  <a:gd name="T6" fmla="*/ 18 w 158"/>
                  <a:gd name="T7" fmla="*/ 81 h 132"/>
                  <a:gd name="T8" fmla="*/ 6 w 158"/>
                  <a:gd name="T9" fmla="*/ 101 h 132"/>
                  <a:gd name="T10" fmla="*/ 0 w 158"/>
                  <a:gd name="T11" fmla="*/ 101 h 132"/>
                  <a:gd name="T12" fmla="*/ 0 w 158"/>
                  <a:gd name="T13" fmla="*/ 116 h 132"/>
                  <a:gd name="T14" fmla="*/ 6 w 158"/>
                  <a:gd name="T15" fmla="*/ 116 h 132"/>
                  <a:gd name="T16" fmla="*/ 12 w 158"/>
                  <a:gd name="T17" fmla="*/ 121 h 132"/>
                  <a:gd name="T18" fmla="*/ 18 w 158"/>
                  <a:gd name="T19" fmla="*/ 121 h 132"/>
                  <a:gd name="T20" fmla="*/ 18 w 158"/>
                  <a:gd name="T21" fmla="*/ 131 h 132"/>
                  <a:gd name="T22" fmla="*/ 36 w 158"/>
                  <a:gd name="T23" fmla="*/ 131 h 132"/>
                  <a:gd name="T24" fmla="*/ 42 w 158"/>
                  <a:gd name="T25" fmla="*/ 126 h 132"/>
                  <a:gd name="T26" fmla="*/ 60 w 158"/>
                  <a:gd name="T27" fmla="*/ 116 h 132"/>
                  <a:gd name="T28" fmla="*/ 66 w 158"/>
                  <a:gd name="T29" fmla="*/ 101 h 132"/>
                  <a:gd name="T30" fmla="*/ 84 w 158"/>
                  <a:gd name="T31" fmla="*/ 76 h 132"/>
                  <a:gd name="T32" fmla="*/ 78 w 158"/>
                  <a:gd name="T33" fmla="*/ 66 h 132"/>
                  <a:gd name="T34" fmla="*/ 91 w 158"/>
                  <a:gd name="T35" fmla="*/ 71 h 132"/>
                  <a:gd name="T36" fmla="*/ 121 w 158"/>
                  <a:gd name="T37" fmla="*/ 56 h 132"/>
                  <a:gd name="T38" fmla="*/ 138 w 158"/>
                  <a:gd name="T39" fmla="*/ 50 h 132"/>
                  <a:gd name="T40" fmla="*/ 151 w 158"/>
                  <a:gd name="T41" fmla="*/ 35 h 132"/>
                  <a:gd name="T42" fmla="*/ 157 w 158"/>
                  <a:gd name="T43" fmla="*/ 30 h 132"/>
                  <a:gd name="T44" fmla="*/ 157 w 158"/>
                  <a:gd name="T45" fmla="*/ 16 h 132"/>
                  <a:gd name="T46" fmla="*/ 144 w 158"/>
                  <a:gd name="T47" fmla="*/ 16 h 132"/>
                  <a:gd name="T48" fmla="*/ 144 w 158"/>
                  <a:gd name="T49" fmla="*/ 10 h 132"/>
                  <a:gd name="T50" fmla="*/ 138 w 158"/>
                  <a:gd name="T51" fmla="*/ 5 h 132"/>
                  <a:gd name="T52" fmla="*/ 138 w 158"/>
                  <a:gd name="T53" fmla="*/ 0 h 132"/>
                  <a:gd name="T54" fmla="*/ 121 w 158"/>
                  <a:gd name="T55" fmla="*/ 0 h 132"/>
                  <a:gd name="T56" fmla="*/ 121 w 158"/>
                  <a:gd name="T57" fmla="*/ 5 h 132"/>
                  <a:gd name="T58" fmla="*/ 97 w 158"/>
                  <a:gd name="T59" fmla="*/ 16 h 132"/>
                  <a:gd name="T60" fmla="*/ 91 w 158"/>
                  <a:gd name="T61" fmla="*/ 35 h 132"/>
                  <a:gd name="T62" fmla="*/ 72 w 158"/>
                  <a:gd name="T63" fmla="*/ 56 h 132"/>
                  <a:gd name="T64" fmla="*/ 78 w 158"/>
                  <a:gd name="T6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32">
                    <a:moveTo>
                      <a:pt x="78" y="66"/>
                    </a:moveTo>
                    <a:lnTo>
                      <a:pt x="66" y="61"/>
                    </a:lnTo>
                    <a:lnTo>
                      <a:pt x="42" y="76"/>
                    </a:lnTo>
                    <a:lnTo>
                      <a:pt x="18" y="81"/>
                    </a:lnTo>
                    <a:lnTo>
                      <a:pt x="6" y="101"/>
                    </a:lnTo>
                    <a:lnTo>
                      <a:pt x="0" y="101"/>
                    </a:lnTo>
                    <a:lnTo>
                      <a:pt x="0" y="116"/>
                    </a:lnTo>
                    <a:lnTo>
                      <a:pt x="6" y="116"/>
                    </a:lnTo>
                    <a:lnTo>
                      <a:pt x="12" y="121"/>
                    </a:lnTo>
                    <a:lnTo>
                      <a:pt x="18" y="121"/>
                    </a:lnTo>
                    <a:lnTo>
                      <a:pt x="18" y="131"/>
                    </a:lnTo>
                    <a:lnTo>
                      <a:pt x="36" y="131"/>
                    </a:lnTo>
                    <a:lnTo>
                      <a:pt x="42" y="126"/>
                    </a:lnTo>
                    <a:lnTo>
                      <a:pt x="60" y="116"/>
                    </a:lnTo>
                    <a:lnTo>
                      <a:pt x="66" y="101"/>
                    </a:lnTo>
                    <a:lnTo>
                      <a:pt x="84" y="76"/>
                    </a:lnTo>
                    <a:lnTo>
                      <a:pt x="78" y="66"/>
                    </a:lnTo>
                    <a:lnTo>
                      <a:pt x="91" y="71"/>
                    </a:lnTo>
                    <a:lnTo>
                      <a:pt x="121" y="56"/>
                    </a:lnTo>
                    <a:lnTo>
                      <a:pt x="138" y="50"/>
                    </a:lnTo>
                    <a:lnTo>
                      <a:pt x="151" y="35"/>
                    </a:lnTo>
                    <a:lnTo>
                      <a:pt x="157" y="30"/>
                    </a:lnTo>
                    <a:lnTo>
                      <a:pt x="157" y="16"/>
                    </a:lnTo>
                    <a:lnTo>
                      <a:pt x="144" y="16"/>
                    </a:lnTo>
                    <a:lnTo>
                      <a:pt x="144" y="10"/>
                    </a:lnTo>
                    <a:lnTo>
                      <a:pt x="138" y="5"/>
                    </a:lnTo>
                    <a:lnTo>
                      <a:pt x="138" y="0"/>
                    </a:lnTo>
                    <a:lnTo>
                      <a:pt x="121" y="0"/>
                    </a:lnTo>
                    <a:lnTo>
                      <a:pt x="121" y="5"/>
                    </a:lnTo>
                    <a:lnTo>
                      <a:pt x="97" y="16"/>
                    </a:lnTo>
                    <a:lnTo>
                      <a:pt x="91" y="35"/>
                    </a:lnTo>
                    <a:lnTo>
                      <a:pt x="72" y="56"/>
                    </a:lnTo>
                    <a:lnTo>
                      <a:pt x="78" y="66"/>
                    </a:lnTo>
                  </a:path>
                </a:pathLst>
              </a:custGeom>
              <a:solidFill>
                <a:srgbClr val="FFD7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2" name="Freeform 148"/>
              <p:cNvSpPr>
                <a:spLocks/>
              </p:cNvSpPr>
              <p:nvPr/>
            </p:nvSpPr>
            <p:spPr bwMode="auto">
              <a:xfrm>
                <a:off x="2535" y="2553"/>
                <a:ext cx="132" cy="111"/>
              </a:xfrm>
              <a:custGeom>
                <a:avLst/>
                <a:gdLst>
                  <a:gd name="T0" fmla="*/ 66 w 132"/>
                  <a:gd name="T1" fmla="*/ 55 h 111"/>
                  <a:gd name="T2" fmla="*/ 54 w 132"/>
                  <a:gd name="T3" fmla="*/ 50 h 111"/>
                  <a:gd name="T4" fmla="*/ 36 w 132"/>
                  <a:gd name="T5" fmla="*/ 65 h 111"/>
                  <a:gd name="T6" fmla="*/ 18 w 132"/>
                  <a:gd name="T7" fmla="*/ 70 h 111"/>
                  <a:gd name="T8" fmla="*/ 6 w 132"/>
                  <a:gd name="T9" fmla="*/ 85 h 111"/>
                  <a:gd name="T10" fmla="*/ 0 w 132"/>
                  <a:gd name="T11" fmla="*/ 85 h 111"/>
                  <a:gd name="T12" fmla="*/ 0 w 132"/>
                  <a:gd name="T13" fmla="*/ 95 h 111"/>
                  <a:gd name="T14" fmla="*/ 6 w 132"/>
                  <a:gd name="T15" fmla="*/ 95 h 111"/>
                  <a:gd name="T16" fmla="*/ 12 w 132"/>
                  <a:gd name="T17" fmla="*/ 100 h 111"/>
                  <a:gd name="T18" fmla="*/ 18 w 132"/>
                  <a:gd name="T19" fmla="*/ 100 h 111"/>
                  <a:gd name="T20" fmla="*/ 18 w 132"/>
                  <a:gd name="T21" fmla="*/ 110 h 111"/>
                  <a:gd name="T22" fmla="*/ 30 w 132"/>
                  <a:gd name="T23" fmla="*/ 110 h 111"/>
                  <a:gd name="T24" fmla="*/ 36 w 132"/>
                  <a:gd name="T25" fmla="*/ 105 h 111"/>
                  <a:gd name="T26" fmla="*/ 48 w 132"/>
                  <a:gd name="T27" fmla="*/ 95 h 111"/>
                  <a:gd name="T28" fmla="*/ 54 w 132"/>
                  <a:gd name="T29" fmla="*/ 85 h 111"/>
                  <a:gd name="T30" fmla="*/ 71 w 132"/>
                  <a:gd name="T31" fmla="*/ 65 h 111"/>
                  <a:gd name="T32" fmla="*/ 66 w 132"/>
                  <a:gd name="T33" fmla="*/ 55 h 111"/>
                  <a:gd name="T34" fmla="*/ 78 w 132"/>
                  <a:gd name="T35" fmla="*/ 60 h 111"/>
                  <a:gd name="T36" fmla="*/ 102 w 132"/>
                  <a:gd name="T37" fmla="*/ 46 h 111"/>
                  <a:gd name="T38" fmla="*/ 113 w 132"/>
                  <a:gd name="T39" fmla="*/ 40 h 111"/>
                  <a:gd name="T40" fmla="*/ 125 w 132"/>
                  <a:gd name="T41" fmla="*/ 30 h 111"/>
                  <a:gd name="T42" fmla="*/ 131 w 132"/>
                  <a:gd name="T43" fmla="*/ 25 h 111"/>
                  <a:gd name="T44" fmla="*/ 131 w 132"/>
                  <a:gd name="T45" fmla="*/ 15 h 111"/>
                  <a:gd name="T46" fmla="*/ 119 w 132"/>
                  <a:gd name="T47" fmla="*/ 15 h 111"/>
                  <a:gd name="T48" fmla="*/ 119 w 132"/>
                  <a:gd name="T49" fmla="*/ 11 h 111"/>
                  <a:gd name="T50" fmla="*/ 113 w 132"/>
                  <a:gd name="T51" fmla="*/ 6 h 111"/>
                  <a:gd name="T52" fmla="*/ 113 w 132"/>
                  <a:gd name="T53" fmla="*/ 0 h 111"/>
                  <a:gd name="T54" fmla="*/ 102 w 132"/>
                  <a:gd name="T55" fmla="*/ 0 h 111"/>
                  <a:gd name="T56" fmla="*/ 102 w 132"/>
                  <a:gd name="T57" fmla="*/ 6 h 111"/>
                  <a:gd name="T58" fmla="*/ 84 w 132"/>
                  <a:gd name="T59" fmla="*/ 15 h 111"/>
                  <a:gd name="T60" fmla="*/ 78 w 132"/>
                  <a:gd name="T61" fmla="*/ 30 h 111"/>
                  <a:gd name="T62" fmla="*/ 60 w 132"/>
                  <a:gd name="T63" fmla="*/ 46 h 111"/>
                  <a:gd name="T64" fmla="*/ 66 w 132"/>
                  <a:gd name="T65" fmla="*/ 5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11">
                    <a:moveTo>
                      <a:pt x="66" y="55"/>
                    </a:moveTo>
                    <a:lnTo>
                      <a:pt x="54" y="50"/>
                    </a:lnTo>
                    <a:lnTo>
                      <a:pt x="36" y="65"/>
                    </a:lnTo>
                    <a:lnTo>
                      <a:pt x="18" y="70"/>
                    </a:lnTo>
                    <a:lnTo>
                      <a:pt x="6" y="85"/>
                    </a:lnTo>
                    <a:lnTo>
                      <a:pt x="0" y="85"/>
                    </a:lnTo>
                    <a:lnTo>
                      <a:pt x="0" y="95"/>
                    </a:lnTo>
                    <a:lnTo>
                      <a:pt x="6" y="95"/>
                    </a:lnTo>
                    <a:lnTo>
                      <a:pt x="12" y="100"/>
                    </a:lnTo>
                    <a:lnTo>
                      <a:pt x="18" y="100"/>
                    </a:lnTo>
                    <a:lnTo>
                      <a:pt x="18" y="110"/>
                    </a:lnTo>
                    <a:lnTo>
                      <a:pt x="30" y="110"/>
                    </a:lnTo>
                    <a:lnTo>
                      <a:pt x="36" y="105"/>
                    </a:lnTo>
                    <a:lnTo>
                      <a:pt x="48" y="95"/>
                    </a:lnTo>
                    <a:lnTo>
                      <a:pt x="54" y="85"/>
                    </a:lnTo>
                    <a:lnTo>
                      <a:pt x="71" y="65"/>
                    </a:lnTo>
                    <a:lnTo>
                      <a:pt x="66" y="55"/>
                    </a:lnTo>
                    <a:lnTo>
                      <a:pt x="78" y="60"/>
                    </a:lnTo>
                    <a:lnTo>
                      <a:pt x="102" y="46"/>
                    </a:lnTo>
                    <a:lnTo>
                      <a:pt x="113" y="40"/>
                    </a:lnTo>
                    <a:lnTo>
                      <a:pt x="125" y="30"/>
                    </a:lnTo>
                    <a:lnTo>
                      <a:pt x="131" y="25"/>
                    </a:lnTo>
                    <a:lnTo>
                      <a:pt x="131" y="15"/>
                    </a:lnTo>
                    <a:lnTo>
                      <a:pt x="119" y="15"/>
                    </a:lnTo>
                    <a:lnTo>
                      <a:pt x="119" y="11"/>
                    </a:lnTo>
                    <a:lnTo>
                      <a:pt x="113" y="6"/>
                    </a:lnTo>
                    <a:lnTo>
                      <a:pt x="113" y="0"/>
                    </a:lnTo>
                    <a:lnTo>
                      <a:pt x="102" y="0"/>
                    </a:lnTo>
                    <a:lnTo>
                      <a:pt x="102" y="6"/>
                    </a:lnTo>
                    <a:lnTo>
                      <a:pt x="84" y="15"/>
                    </a:lnTo>
                    <a:lnTo>
                      <a:pt x="78" y="30"/>
                    </a:lnTo>
                    <a:lnTo>
                      <a:pt x="60" y="46"/>
                    </a:lnTo>
                    <a:lnTo>
                      <a:pt x="66" y="55"/>
                    </a:lnTo>
                  </a:path>
                </a:pathLst>
              </a:custGeom>
              <a:solidFill>
                <a:srgbClr val="FFE8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3" name="Freeform 149"/>
              <p:cNvSpPr>
                <a:spLocks/>
              </p:cNvSpPr>
              <p:nvPr/>
            </p:nvSpPr>
            <p:spPr bwMode="auto">
              <a:xfrm>
                <a:off x="2548" y="2565"/>
                <a:ext cx="94" cy="78"/>
              </a:xfrm>
              <a:custGeom>
                <a:avLst/>
                <a:gdLst>
                  <a:gd name="T0" fmla="*/ 47 w 94"/>
                  <a:gd name="T1" fmla="*/ 39 h 78"/>
                  <a:gd name="T2" fmla="*/ 41 w 94"/>
                  <a:gd name="T3" fmla="*/ 34 h 78"/>
                  <a:gd name="T4" fmla="*/ 24 w 94"/>
                  <a:gd name="T5" fmla="*/ 43 h 78"/>
                  <a:gd name="T6" fmla="*/ 12 w 94"/>
                  <a:gd name="T7" fmla="*/ 48 h 78"/>
                  <a:gd name="T8" fmla="*/ 6 w 94"/>
                  <a:gd name="T9" fmla="*/ 57 h 78"/>
                  <a:gd name="T10" fmla="*/ 0 w 94"/>
                  <a:gd name="T11" fmla="*/ 57 h 78"/>
                  <a:gd name="T12" fmla="*/ 0 w 94"/>
                  <a:gd name="T13" fmla="*/ 67 h 78"/>
                  <a:gd name="T14" fmla="*/ 6 w 94"/>
                  <a:gd name="T15" fmla="*/ 67 h 78"/>
                  <a:gd name="T16" fmla="*/ 6 w 94"/>
                  <a:gd name="T17" fmla="*/ 72 h 78"/>
                  <a:gd name="T18" fmla="*/ 12 w 94"/>
                  <a:gd name="T19" fmla="*/ 72 h 78"/>
                  <a:gd name="T20" fmla="*/ 12 w 94"/>
                  <a:gd name="T21" fmla="*/ 77 h 78"/>
                  <a:gd name="T22" fmla="*/ 24 w 94"/>
                  <a:gd name="T23" fmla="*/ 77 h 78"/>
                  <a:gd name="T24" fmla="*/ 24 w 94"/>
                  <a:gd name="T25" fmla="*/ 72 h 78"/>
                  <a:gd name="T26" fmla="*/ 35 w 94"/>
                  <a:gd name="T27" fmla="*/ 67 h 78"/>
                  <a:gd name="T28" fmla="*/ 41 w 94"/>
                  <a:gd name="T29" fmla="*/ 57 h 78"/>
                  <a:gd name="T30" fmla="*/ 52 w 94"/>
                  <a:gd name="T31" fmla="*/ 43 h 78"/>
                  <a:gd name="T32" fmla="*/ 47 w 94"/>
                  <a:gd name="T33" fmla="*/ 39 h 78"/>
                  <a:gd name="T34" fmla="*/ 52 w 94"/>
                  <a:gd name="T35" fmla="*/ 43 h 78"/>
                  <a:gd name="T36" fmla="*/ 70 w 94"/>
                  <a:gd name="T37" fmla="*/ 34 h 78"/>
                  <a:gd name="T38" fmla="*/ 82 w 94"/>
                  <a:gd name="T39" fmla="*/ 28 h 78"/>
                  <a:gd name="T40" fmla="*/ 87 w 94"/>
                  <a:gd name="T41" fmla="*/ 19 h 78"/>
                  <a:gd name="T42" fmla="*/ 93 w 94"/>
                  <a:gd name="T43" fmla="*/ 19 h 78"/>
                  <a:gd name="T44" fmla="*/ 93 w 94"/>
                  <a:gd name="T45" fmla="*/ 9 h 78"/>
                  <a:gd name="T46" fmla="*/ 87 w 94"/>
                  <a:gd name="T47" fmla="*/ 9 h 78"/>
                  <a:gd name="T48" fmla="*/ 87 w 94"/>
                  <a:gd name="T49" fmla="*/ 5 h 78"/>
                  <a:gd name="T50" fmla="*/ 82 w 94"/>
                  <a:gd name="T51" fmla="*/ 5 h 78"/>
                  <a:gd name="T52" fmla="*/ 82 w 94"/>
                  <a:gd name="T53" fmla="*/ 0 h 78"/>
                  <a:gd name="T54" fmla="*/ 70 w 94"/>
                  <a:gd name="T55" fmla="*/ 0 h 78"/>
                  <a:gd name="T56" fmla="*/ 70 w 94"/>
                  <a:gd name="T57" fmla="*/ 5 h 78"/>
                  <a:gd name="T58" fmla="*/ 58 w 94"/>
                  <a:gd name="T59" fmla="*/ 9 h 78"/>
                  <a:gd name="T60" fmla="*/ 52 w 94"/>
                  <a:gd name="T61" fmla="*/ 19 h 78"/>
                  <a:gd name="T62" fmla="*/ 41 w 94"/>
                  <a:gd name="T63" fmla="*/ 34 h 78"/>
                  <a:gd name="T64" fmla="*/ 47 w 94"/>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78">
                    <a:moveTo>
                      <a:pt x="47" y="39"/>
                    </a:moveTo>
                    <a:lnTo>
                      <a:pt x="41" y="34"/>
                    </a:lnTo>
                    <a:lnTo>
                      <a:pt x="24" y="43"/>
                    </a:lnTo>
                    <a:lnTo>
                      <a:pt x="12" y="48"/>
                    </a:lnTo>
                    <a:lnTo>
                      <a:pt x="6" y="57"/>
                    </a:lnTo>
                    <a:lnTo>
                      <a:pt x="0" y="57"/>
                    </a:lnTo>
                    <a:lnTo>
                      <a:pt x="0" y="67"/>
                    </a:lnTo>
                    <a:lnTo>
                      <a:pt x="6" y="67"/>
                    </a:lnTo>
                    <a:lnTo>
                      <a:pt x="6" y="72"/>
                    </a:lnTo>
                    <a:lnTo>
                      <a:pt x="12" y="72"/>
                    </a:lnTo>
                    <a:lnTo>
                      <a:pt x="12" y="77"/>
                    </a:lnTo>
                    <a:lnTo>
                      <a:pt x="24" y="77"/>
                    </a:lnTo>
                    <a:lnTo>
                      <a:pt x="24" y="72"/>
                    </a:lnTo>
                    <a:lnTo>
                      <a:pt x="35" y="67"/>
                    </a:lnTo>
                    <a:lnTo>
                      <a:pt x="41" y="57"/>
                    </a:lnTo>
                    <a:lnTo>
                      <a:pt x="52" y="43"/>
                    </a:lnTo>
                    <a:lnTo>
                      <a:pt x="47" y="39"/>
                    </a:lnTo>
                    <a:lnTo>
                      <a:pt x="52" y="43"/>
                    </a:lnTo>
                    <a:lnTo>
                      <a:pt x="70" y="34"/>
                    </a:lnTo>
                    <a:lnTo>
                      <a:pt x="82" y="28"/>
                    </a:lnTo>
                    <a:lnTo>
                      <a:pt x="87" y="19"/>
                    </a:lnTo>
                    <a:lnTo>
                      <a:pt x="93" y="19"/>
                    </a:lnTo>
                    <a:lnTo>
                      <a:pt x="93" y="9"/>
                    </a:lnTo>
                    <a:lnTo>
                      <a:pt x="87" y="9"/>
                    </a:lnTo>
                    <a:lnTo>
                      <a:pt x="87" y="5"/>
                    </a:lnTo>
                    <a:lnTo>
                      <a:pt x="82" y="5"/>
                    </a:lnTo>
                    <a:lnTo>
                      <a:pt x="82" y="0"/>
                    </a:lnTo>
                    <a:lnTo>
                      <a:pt x="70" y="0"/>
                    </a:lnTo>
                    <a:lnTo>
                      <a:pt x="70" y="5"/>
                    </a:lnTo>
                    <a:lnTo>
                      <a:pt x="58" y="9"/>
                    </a:lnTo>
                    <a:lnTo>
                      <a:pt x="52" y="19"/>
                    </a:lnTo>
                    <a:lnTo>
                      <a:pt x="41" y="34"/>
                    </a:lnTo>
                    <a:lnTo>
                      <a:pt x="47" y="39"/>
                    </a:lnTo>
                  </a:path>
                </a:pathLst>
              </a:custGeom>
              <a:solidFill>
                <a:srgbClr val="FFF5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4" name="Freeform 150"/>
              <p:cNvSpPr>
                <a:spLocks/>
              </p:cNvSpPr>
              <p:nvPr/>
            </p:nvSpPr>
            <p:spPr bwMode="auto">
              <a:xfrm>
                <a:off x="2561" y="2575"/>
                <a:ext cx="68" cy="58"/>
              </a:xfrm>
              <a:custGeom>
                <a:avLst/>
                <a:gdLst>
                  <a:gd name="T0" fmla="*/ 33 w 68"/>
                  <a:gd name="T1" fmla="*/ 29 h 58"/>
                  <a:gd name="T2" fmla="*/ 28 w 68"/>
                  <a:gd name="T3" fmla="*/ 24 h 58"/>
                  <a:gd name="T4" fmla="*/ 17 w 68"/>
                  <a:gd name="T5" fmla="*/ 34 h 58"/>
                  <a:gd name="T6" fmla="*/ 11 w 68"/>
                  <a:gd name="T7" fmla="*/ 38 h 58"/>
                  <a:gd name="T8" fmla="*/ 6 w 68"/>
                  <a:gd name="T9" fmla="*/ 43 h 58"/>
                  <a:gd name="T10" fmla="*/ 0 w 68"/>
                  <a:gd name="T11" fmla="*/ 43 h 58"/>
                  <a:gd name="T12" fmla="*/ 0 w 68"/>
                  <a:gd name="T13" fmla="*/ 52 h 58"/>
                  <a:gd name="T14" fmla="*/ 6 w 68"/>
                  <a:gd name="T15" fmla="*/ 52 h 58"/>
                  <a:gd name="T16" fmla="*/ 11 w 68"/>
                  <a:gd name="T17" fmla="*/ 52 h 58"/>
                  <a:gd name="T18" fmla="*/ 11 w 68"/>
                  <a:gd name="T19" fmla="*/ 57 h 58"/>
                  <a:gd name="T20" fmla="*/ 17 w 68"/>
                  <a:gd name="T21" fmla="*/ 57 h 58"/>
                  <a:gd name="T22" fmla="*/ 17 w 68"/>
                  <a:gd name="T23" fmla="*/ 52 h 58"/>
                  <a:gd name="T24" fmla="*/ 28 w 68"/>
                  <a:gd name="T25" fmla="*/ 52 h 58"/>
                  <a:gd name="T26" fmla="*/ 28 w 68"/>
                  <a:gd name="T27" fmla="*/ 43 h 58"/>
                  <a:gd name="T28" fmla="*/ 39 w 68"/>
                  <a:gd name="T29" fmla="*/ 34 h 58"/>
                  <a:gd name="T30" fmla="*/ 33 w 68"/>
                  <a:gd name="T31" fmla="*/ 29 h 58"/>
                  <a:gd name="T32" fmla="*/ 39 w 68"/>
                  <a:gd name="T33" fmla="*/ 34 h 58"/>
                  <a:gd name="T34" fmla="*/ 50 w 68"/>
                  <a:gd name="T35" fmla="*/ 24 h 58"/>
                  <a:gd name="T36" fmla="*/ 61 w 68"/>
                  <a:gd name="T37" fmla="*/ 24 h 58"/>
                  <a:gd name="T38" fmla="*/ 61 w 68"/>
                  <a:gd name="T39" fmla="*/ 14 h 58"/>
                  <a:gd name="T40" fmla="*/ 67 w 68"/>
                  <a:gd name="T41" fmla="*/ 14 h 58"/>
                  <a:gd name="T42" fmla="*/ 67 w 68"/>
                  <a:gd name="T43" fmla="*/ 9 h 58"/>
                  <a:gd name="T44" fmla="*/ 61 w 68"/>
                  <a:gd name="T45" fmla="*/ 9 h 58"/>
                  <a:gd name="T46" fmla="*/ 61 w 68"/>
                  <a:gd name="T47" fmla="*/ 5 h 58"/>
                  <a:gd name="T48" fmla="*/ 61 w 68"/>
                  <a:gd name="T49" fmla="*/ 0 h 58"/>
                  <a:gd name="T50" fmla="*/ 50 w 68"/>
                  <a:gd name="T51" fmla="*/ 0 h 58"/>
                  <a:gd name="T52" fmla="*/ 50 w 68"/>
                  <a:gd name="T53" fmla="*/ 5 h 58"/>
                  <a:gd name="T54" fmla="*/ 44 w 68"/>
                  <a:gd name="T55" fmla="*/ 9 h 58"/>
                  <a:gd name="T56" fmla="*/ 39 w 68"/>
                  <a:gd name="T57" fmla="*/ 14 h 58"/>
                  <a:gd name="T58" fmla="*/ 28 w 68"/>
                  <a:gd name="T59" fmla="*/ 24 h 58"/>
                  <a:gd name="T60" fmla="*/ 33 w 68"/>
                  <a:gd name="T6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58">
                    <a:moveTo>
                      <a:pt x="33" y="29"/>
                    </a:moveTo>
                    <a:lnTo>
                      <a:pt x="28" y="24"/>
                    </a:lnTo>
                    <a:lnTo>
                      <a:pt x="17" y="34"/>
                    </a:lnTo>
                    <a:lnTo>
                      <a:pt x="11" y="38"/>
                    </a:lnTo>
                    <a:lnTo>
                      <a:pt x="6" y="43"/>
                    </a:lnTo>
                    <a:lnTo>
                      <a:pt x="0" y="43"/>
                    </a:lnTo>
                    <a:lnTo>
                      <a:pt x="0" y="52"/>
                    </a:lnTo>
                    <a:lnTo>
                      <a:pt x="6" y="52"/>
                    </a:lnTo>
                    <a:lnTo>
                      <a:pt x="11" y="52"/>
                    </a:lnTo>
                    <a:lnTo>
                      <a:pt x="11" y="57"/>
                    </a:lnTo>
                    <a:lnTo>
                      <a:pt x="17" y="57"/>
                    </a:lnTo>
                    <a:lnTo>
                      <a:pt x="17" y="52"/>
                    </a:lnTo>
                    <a:lnTo>
                      <a:pt x="28" y="52"/>
                    </a:lnTo>
                    <a:lnTo>
                      <a:pt x="28" y="43"/>
                    </a:lnTo>
                    <a:lnTo>
                      <a:pt x="39" y="34"/>
                    </a:lnTo>
                    <a:lnTo>
                      <a:pt x="33" y="29"/>
                    </a:lnTo>
                    <a:lnTo>
                      <a:pt x="39" y="34"/>
                    </a:lnTo>
                    <a:lnTo>
                      <a:pt x="50" y="24"/>
                    </a:lnTo>
                    <a:lnTo>
                      <a:pt x="61" y="24"/>
                    </a:lnTo>
                    <a:lnTo>
                      <a:pt x="61" y="14"/>
                    </a:lnTo>
                    <a:lnTo>
                      <a:pt x="67" y="14"/>
                    </a:lnTo>
                    <a:lnTo>
                      <a:pt x="67" y="9"/>
                    </a:lnTo>
                    <a:lnTo>
                      <a:pt x="61" y="9"/>
                    </a:lnTo>
                    <a:lnTo>
                      <a:pt x="61" y="5"/>
                    </a:lnTo>
                    <a:lnTo>
                      <a:pt x="61" y="0"/>
                    </a:lnTo>
                    <a:lnTo>
                      <a:pt x="50" y="0"/>
                    </a:lnTo>
                    <a:lnTo>
                      <a:pt x="50" y="5"/>
                    </a:lnTo>
                    <a:lnTo>
                      <a:pt x="44" y="9"/>
                    </a:lnTo>
                    <a:lnTo>
                      <a:pt x="39" y="14"/>
                    </a:lnTo>
                    <a:lnTo>
                      <a:pt x="28" y="24"/>
                    </a:lnTo>
                    <a:lnTo>
                      <a:pt x="33" y="29"/>
                    </a:lnTo>
                  </a:path>
                </a:pathLst>
              </a:custGeom>
              <a:solidFill>
                <a:srgbClr val="FFFD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5" name="Freeform 151"/>
              <p:cNvSpPr>
                <a:spLocks/>
              </p:cNvSpPr>
              <p:nvPr/>
            </p:nvSpPr>
            <p:spPr bwMode="auto">
              <a:xfrm>
                <a:off x="2561" y="2575"/>
                <a:ext cx="68" cy="58"/>
              </a:xfrm>
              <a:custGeom>
                <a:avLst/>
                <a:gdLst>
                  <a:gd name="T0" fmla="*/ 33 w 68"/>
                  <a:gd name="T1" fmla="*/ 29 h 58"/>
                  <a:gd name="T2" fmla="*/ 28 w 68"/>
                  <a:gd name="T3" fmla="*/ 24 h 58"/>
                  <a:gd name="T4" fmla="*/ 17 w 68"/>
                  <a:gd name="T5" fmla="*/ 34 h 58"/>
                  <a:gd name="T6" fmla="*/ 11 w 68"/>
                  <a:gd name="T7" fmla="*/ 38 h 58"/>
                  <a:gd name="T8" fmla="*/ 6 w 68"/>
                  <a:gd name="T9" fmla="*/ 43 h 58"/>
                  <a:gd name="T10" fmla="*/ 0 w 68"/>
                  <a:gd name="T11" fmla="*/ 43 h 58"/>
                  <a:gd name="T12" fmla="*/ 0 w 68"/>
                  <a:gd name="T13" fmla="*/ 52 h 58"/>
                  <a:gd name="T14" fmla="*/ 6 w 68"/>
                  <a:gd name="T15" fmla="*/ 52 h 58"/>
                  <a:gd name="T16" fmla="*/ 11 w 68"/>
                  <a:gd name="T17" fmla="*/ 52 h 58"/>
                  <a:gd name="T18" fmla="*/ 11 w 68"/>
                  <a:gd name="T19" fmla="*/ 57 h 58"/>
                  <a:gd name="T20" fmla="*/ 17 w 68"/>
                  <a:gd name="T21" fmla="*/ 57 h 58"/>
                  <a:gd name="T22" fmla="*/ 17 w 68"/>
                  <a:gd name="T23" fmla="*/ 52 h 58"/>
                  <a:gd name="T24" fmla="*/ 28 w 68"/>
                  <a:gd name="T25" fmla="*/ 52 h 58"/>
                  <a:gd name="T26" fmla="*/ 28 w 68"/>
                  <a:gd name="T27" fmla="*/ 43 h 58"/>
                  <a:gd name="T28" fmla="*/ 39 w 68"/>
                  <a:gd name="T29" fmla="*/ 34 h 58"/>
                  <a:gd name="T30" fmla="*/ 33 w 68"/>
                  <a:gd name="T31" fmla="*/ 29 h 58"/>
                  <a:gd name="T32" fmla="*/ 39 w 68"/>
                  <a:gd name="T33" fmla="*/ 34 h 58"/>
                  <a:gd name="T34" fmla="*/ 50 w 68"/>
                  <a:gd name="T35" fmla="*/ 24 h 58"/>
                  <a:gd name="T36" fmla="*/ 61 w 68"/>
                  <a:gd name="T37" fmla="*/ 24 h 58"/>
                  <a:gd name="T38" fmla="*/ 61 w 68"/>
                  <a:gd name="T39" fmla="*/ 14 h 58"/>
                  <a:gd name="T40" fmla="*/ 67 w 68"/>
                  <a:gd name="T41" fmla="*/ 14 h 58"/>
                  <a:gd name="T42" fmla="*/ 67 w 68"/>
                  <a:gd name="T43" fmla="*/ 9 h 58"/>
                  <a:gd name="T44" fmla="*/ 61 w 68"/>
                  <a:gd name="T45" fmla="*/ 9 h 58"/>
                  <a:gd name="T46" fmla="*/ 61 w 68"/>
                  <a:gd name="T47" fmla="*/ 5 h 58"/>
                  <a:gd name="T48" fmla="*/ 61 w 68"/>
                  <a:gd name="T49" fmla="*/ 0 h 58"/>
                  <a:gd name="T50" fmla="*/ 50 w 68"/>
                  <a:gd name="T51" fmla="*/ 0 h 58"/>
                  <a:gd name="T52" fmla="*/ 50 w 68"/>
                  <a:gd name="T53" fmla="*/ 5 h 58"/>
                  <a:gd name="T54" fmla="*/ 44 w 68"/>
                  <a:gd name="T55" fmla="*/ 9 h 58"/>
                  <a:gd name="T56" fmla="*/ 39 w 68"/>
                  <a:gd name="T57" fmla="*/ 14 h 58"/>
                  <a:gd name="T58" fmla="*/ 28 w 68"/>
                  <a:gd name="T59" fmla="*/ 24 h 58"/>
                  <a:gd name="T60" fmla="*/ 33 w 68"/>
                  <a:gd name="T6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58">
                    <a:moveTo>
                      <a:pt x="33" y="29"/>
                    </a:moveTo>
                    <a:lnTo>
                      <a:pt x="28" y="24"/>
                    </a:lnTo>
                    <a:lnTo>
                      <a:pt x="17" y="34"/>
                    </a:lnTo>
                    <a:lnTo>
                      <a:pt x="11" y="38"/>
                    </a:lnTo>
                    <a:lnTo>
                      <a:pt x="6" y="43"/>
                    </a:lnTo>
                    <a:lnTo>
                      <a:pt x="0" y="43"/>
                    </a:lnTo>
                    <a:lnTo>
                      <a:pt x="0" y="52"/>
                    </a:lnTo>
                    <a:lnTo>
                      <a:pt x="6" y="52"/>
                    </a:lnTo>
                    <a:lnTo>
                      <a:pt x="11" y="52"/>
                    </a:lnTo>
                    <a:lnTo>
                      <a:pt x="11" y="57"/>
                    </a:lnTo>
                    <a:lnTo>
                      <a:pt x="17" y="57"/>
                    </a:lnTo>
                    <a:lnTo>
                      <a:pt x="17" y="52"/>
                    </a:lnTo>
                    <a:lnTo>
                      <a:pt x="28" y="52"/>
                    </a:lnTo>
                    <a:lnTo>
                      <a:pt x="28" y="43"/>
                    </a:lnTo>
                    <a:lnTo>
                      <a:pt x="39" y="34"/>
                    </a:lnTo>
                    <a:lnTo>
                      <a:pt x="33" y="29"/>
                    </a:lnTo>
                    <a:lnTo>
                      <a:pt x="39" y="34"/>
                    </a:lnTo>
                    <a:lnTo>
                      <a:pt x="50" y="24"/>
                    </a:lnTo>
                    <a:lnTo>
                      <a:pt x="61" y="24"/>
                    </a:lnTo>
                    <a:lnTo>
                      <a:pt x="61" y="14"/>
                    </a:lnTo>
                    <a:lnTo>
                      <a:pt x="67" y="14"/>
                    </a:lnTo>
                    <a:lnTo>
                      <a:pt x="67" y="9"/>
                    </a:lnTo>
                    <a:lnTo>
                      <a:pt x="61" y="9"/>
                    </a:lnTo>
                    <a:lnTo>
                      <a:pt x="61" y="5"/>
                    </a:lnTo>
                    <a:lnTo>
                      <a:pt x="61" y="0"/>
                    </a:lnTo>
                    <a:lnTo>
                      <a:pt x="50" y="0"/>
                    </a:lnTo>
                    <a:lnTo>
                      <a:pt x="50" y="5"/>
                    </a:lnTo>
                    <a:lnTo>
                      <a:pt x="44" y="9"/>
                    </a:lnTo>
                    <a:lnTo>
                      <a:pt x="39" y="14"/>
                    </a:lnTo>
                    <a:lnTo>
                      <a:pt x="28" y="24"/>
                    </a:lnTo>
                    <a:lnTo>
                      <a:pt x="33" y="29"/>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6" name="Freeform 152"/>
              <p:cNvSpPr>
                <a:spLocks/>
              </p:cNvSpPr>
              <p:nvPr/>
            </p:nvSpPr>
            <p:spPr bwMode="auto">
              <a:xfrm>
                <a:off x="2448" y="2480"/>
                <a:ext cx="352" cy="294"/>
              </a:xfrm>
              <a:custGeom>
                <a:avLst/>
                <a:gdLst>
                  <a:gd name="T0" fmla="*/ 176 w 352"/>
                  <a:gd name="T1" fmla="*/ 147 h 294"/>
                  <a:gd name="T2" fmla="*/ 162 w 352"/>
                  <a:gd name="T3" fmla="*/ 141 h 294"/>
                  <a:gd name="T4" fmla="*/ 144 w 352"/>
                  <a:gd name="T5" fmla="*/ 141 h 294"/>
                  <a:gd name="T6" fmla="*/ 87 w 352"/>
                  <a:gd name="T7" fmla="*/ 162 h 294"/>
                  <a:gd name="T8" fmla="*/ 37 w 352"/>
                  <a:gd name="T9" fmla="*/ 188 h 294"/>
                  <a:gd name="T10" fmla="*/ 6 w 352"/>
                  <a:gd name="T11" fmla="*/ 215 h 294"/>
                  <a:gd name="T12" fmla="*/ 0 w 352"/>
                  <a:gd name="T13" fmla="*/ 230 h 294"/>
                  <a:gd name="T14" fmla="*/ 0 w 352"/>
                  <a:gd name="T15" fmla="*/ 246 h 294"/>
                  <a:gd name="T16" fmla="*/ 6 w 352"/>
                  <a:gd name="T17" fmla="*/ 257 h 294"/>
                  <a:gd name="T18" fmla="*/ 25 w 352"/>
                  <a:gd name="T19" fmla="*/ 272 h 294"/>
                  <a:gd name="T20" fmla="*/ 37 w 352"/>
                  <a:gd name="T21" fmla="*/ 283 h 294"/>
                  <a:gd name="T22" fmla="*/ 56 w 352"/>
                  <a:gd name="T23" fmla="*/ 293 h 294"/>
                  <a:gd name="T24" fmla="*/ 75 w 352"/>
                  <a:gd name="T25" fmla="*/ 293 h 294"/>
                  <a:gd name="T26" fmla="*/ 87 w 352"/>
                  <a:gd name="T27" fmla="*/ 288 h 294"/>
                  <a:gd name="T28" fmla="*/ 125 w 352"/>
                  <a:gd name="T29" fmla="*/ 262 h 294"/>
                  <a:gd name="T30" fmla="*/ 156 w 352"/>
                  <a:gd name="T31" fmla="*/ 215 h 294"/>
                  <a:gd name="T32" fmla="*/ 182 w 352"/>
                  <a:gd name="T33" fmla="*/ 173 h 294"/>
                  <a:gd name="T34" fmla="*/ 182 w 352"/>
                  <a:gd name="T35" fmla="*/ 157 h 294"/>
                  <a:gd name="T36" fmla="*/ 176 w 352"/>
                  <a:gd name="T37" fmla="*/ 147 h 294"/>
                  <a:gd name="T38" fmla="*/ 188 w 352"/>
                  <a:gd name="T39" fmla="*/ 152 h 294"/>
                  <a:gd name="T40" fmla="*/ 206 w 352"/>
                  <a:gd name="T41" fmla="*/ 152 h 294"/>
                  <a:gd name="T42" fmla="*/ 257 w 352"/>
                  <a:gd name="T43" fmla="*/ 131 h 294"/>
                  <a:gd name="T44" fmla="*/ 313 w 352"/>
                  <a:gd name="T45" fmla="*/ 105 h 294"/>
                  <a:gd name="T46" fmla="*/ 344 w 352"/>
                  <a:gd name="T47" fmla="*/ 73 h 294"/>
                  <a:gd name="T48" fmla="*/ 351 w 352"/>
                  <a:gd name="T49" fmla="*/ 63 h 294"/>
                  <a:gd name="T50" fmla="*/ 351 w 352"/>
                  <a:gd name="T51" fmla="*/ 47 h 294"/>
                  <a:gd name="T52" fmla="*/ 338 w 352"/>
                  <a:gd name="T53" fmla="*/ 32 h 294"/>
                  <a:gd name="T54" fmla="*/ 325 w 352"/>
                  <a:gd name="T55" fmla="*/ 21 h 294"/>
                  <a:gd name="T56" fmla="*/ 307 w 352"/>
                  <a:gd name="T57" fmla="*/ 5 h 294"/>
                  <a:gd name="T58" fmla="*/ 295 w 352"/>
                  <a:gd name="T59" fmla="*/ 0 h 294"/>
                  <a:gd name="T60" fmla="*/ 275 w 352"/>
                  <a:gd name="T61" fmla="*/ 0 h 294"/>
                  <a:gd name="T62" fmla="*/ 257 w 352"/>
                  <a:gd name="T63" fmla="*/ 5 h 294"/>
                  <a:gd name="T64" fmla="*/ 225 w 352"/>
                  <a:gd name="T65" fmla="*/ 32 h 294"/>
                  <a:gd name="T66" fmla="*/ 194 w 352"/>
                  <a:gd name="T67" fmla="*/ 73 h 294"/>
                  <a:gd name="T68" fmla="*/ 169 w 352"/>
                  <a:gd name="T69" fmla="*/ 121 h 294"/>
                  <a:gd name="T70" fmla="*/ 169 w 352"/>
                  <a:gd name="T71" fmla="*/ 136 h 294"/>
                  <a:gd name="T72" fmla="*/ 176 w 352"/>
                  <a:gd name="T73" fmla="*/ 14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2" h="294">
                    <a:moveTo>
                      <a:pt x="176" y="147"/>
                    </a:moveTo>
                    <a:lnTo>
                      <a:pt x="162" y="141"/>
                    </a:lnTo>
                    <a:lnTo>
                      <a:pt x="144" y="141"/>
                    </a:lnTo>
                    <a:lnTo>
                      <a:pt x="87" y="162"/>
                    </a:lnTo>
                    <a:lnTo>
                      <a:pt x="37" y="188"/>
                    </a:lnTo>
                    <a:lnTo>
                      <a:pt x="6" y="215"/>
                    </a:lnTo>
                    <a:lnTo>
                      <a:pt x="0" y="230"/>
                    </a:lnTo>
                    <a:lnTo>
                      <a:pt x="0" y="246"/>
                    </a:lnTo>
                    <a:lnTo>
                      <a:pt x="6" y="257"/>
                    </a:lnTo>
                    <a:lnTo>
                      <a:pt x="25" y="272"/>
                    </a:lnTo>
                    <a:lnTo>
                      <a:pt x="37" y="283"/>
                    </a:lnTo>
                    <a:lnTo>
                      <a:pt x="56" y="293"/>
                    </a:lnTo>
                    <a:lnTo>
                      <a:pt x="75" y="293"/>
                    </a:lnTo>
                    <a:lnTo>
                      <a:pt x="87" y="288"/>
                    </a:lnTo>
                    <a:lnTo>
                      <a:pt x="125" y="262"/>
                    </a:lnTo>
                    <a:lnTo>
                      <a:pt x="156" y="215"/>
                    </a:lnTo>
                    <a:lnTo>
                      <a:pt x="182" y="173"/>
                    </a:lnTo>
                    <a:lnTo>
                      <a:pt x="182" y="157"/>
                    </a:lnTo>
                    <a:lnTo>
                      <a:pt x="176" y="147"/>
                    </a:lnTo>
                    <a:lnTo>
                      <a:pt x="188" y="152"/>
                    </a:lnTo>
                    <a:lnTo>
                      <a:pt x="206" y="152"/>
                    </a:lnTo>
                    <a:lnTo>
                      <a:pt x="257" y="131"/>
                    </a:lnTo>
                    <a:lnTo>
                      <a:pt x="313" y="105"/>
                    </a:lnTo>
                    <a:lnTo>
                      <a:pt x="344" y="73"/>
                    </a:lnTo>
                    <a:lnTo>
                      <a:pt x="351" y="63"/>
                    </a:lnTo>
                    <a:lnTo>
                      <a:pt x="351" y="47"/>
                    </a:lnTo>
                    <a:lnTo>
                      <a:pt x="338" y="32"/>
                    </a:lnTo>
                    <a:lnTo>
                      <a:pt x="325" y="21"/>
                    </a:lnTo>
                    <a:lnTo>
                      <a:pt x="307" y="5"/>
                    </a:lnTo>
                    <a:lnTo>
                      <a:pt x="295" y="0"/>
                    </a:lnTo>
                    <a:lnTo>
                      <a:pt x="275" y="0"/>
                    </a:lnTo>
                    <a:lnTo>
                      <a:pt x="257" y="5"/>
                    </a:lnTo>
                    <a:lnTo>
                      <a:pt x="225" y="32"/>
                    </a:lnTo>
                    <a:lnTo>
                      <a:pt x="194" y="73"/>
                    </a:lnTo>
                    <a:lnTo>
                      <a:pt x="169" y="121"/>
                    </a:lnTo>
                    <a:lnTo>
                      <a:pt x="169" y="136"/>
                    </a:lnTo>
                    <a:lnTo>
                      <a:pt x="176" y="147"/>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7" name="Freeform 153"/>
              <p:cNvSpPr>
                <a:spLocks/>
              </p:cNvSpPr>
              <p:nvPr/>
            </p:nvSpPr>
            <p:spPr bwMode="auto">
              <a:xfrm>
                <a:off x="2554" y="2568"/>
                <a:ext cx="139" cy="117"/>
              </a:xfrm>
              <a:custGeom>
                <a:avLst/>
                <a:gdLst>
                  <a:gd name="T0" fmla="*/ 69 w 139"/>
                  <a:gd name="T1" fmla="*/ 58 h 117"/>
                  <a:gd name="T2" fmla="*/ 56 w 139"/>
                  <a:gd name="T3" fmla="*/ 53 h 117"/>
                  <a:gd name="T4" fmla="*/ 38 w 139"/>
                  <a:gd name="T5" fmla="*/ 53 h 117"/>
                  <a:gd name="T6" fmla="*/ 32 w 139"/>
                  <a:gd name="T7" fmla="*/ 58 h 117"/>
                  <a:gd name="T8" fmla="*/ 25 w 139"/>
                  <a:gd name="T9" fmla="*/ 53 h 117"/>
                  <a:gd name="T10" fmla="*/ 7 w 139"/>
                  <a:gd name="T11" fmla="*/ 26 h 117"/>
                  <a:gd name="T12" fmla="*/ 0 w 139"/>
                  <a:gd name="T13" fmla="*/ 10 h 117"/>
                  <a:gd name="T14" fmla="*/ 0 w 139"/>
                  <a:gd name="T15" fmla="*/ 5 h 117"/>
                  <a:gd name="T16" fmla="*/ 0 w 139"/>
                  <a:gd name="T17" fmla="*/ 0 h 117"/>
                  <a:gd name="T18" fmla="*/ 7 w 139"/>
                  <a:gd name="T19" fmla="*/ 0 h 117"/>
                  <a:gd name="T20" fmla="*/ 13 w 139"/>
                  <a:gd name="T21" fmla="*/ 0 h 117"/>
                  <a:gd name="T22" fmla="*/ 32 w 139"/>
                  <a:gd name="T23" fmla="*/ 5 h 117"/>
                  <a:gd name="T24" fmla="*/ 63 w 139"/>
                  <a:gd name="T25" fmla="*/ 21 h 117"/>
                  <a:gd name="T26" fmla="*/ 88 w 139"/>
                  <a:gd name="T27" fmla="*/ 42 h 117"/>
                  <a:gd name="T28" fmla="*/ 113 w 139"/>
                  <a:gd name="T29" fmla="*/ 63 h 117"/>
                  <a:gd name="T30" fmla="*/ 132 w 139"/>
                  <a:gd name="T31" fmla="*/ 85 h 117"/>
                  <a:gd name="T32" fmla="*/ 138 w 139"/>
                  <a:gd name="T33" fmla="*/ 106 h 117"/>
                  <a:gd name="T34" fmla="*/ 138 w 139"/>
                  <a:gd name="T35" fmla="*/ 111 h 117"/>
                  <a:gd name="T36" fmla="*/ 138 w 139"/>
                  <a:gd name="T37" fmla="*/ 116 h 117"/>
                  <a:gd name="T38" fmla="*/ 132 w 139"/>
                  <a:gd name="T39" fmla="*/ 116 h 117"/>
                  <a:gd name="T40" fmla="*/ 126 w 139"/>
                  <a:gd name="T41" fmla="*/ 116 h 117"/>
                  <a:gd name="T42" fmla="*/ 100 w 139"/>
                  <a:gd name="T43" fmla="*/ 111 h 117"/>
                  <a:gd name="T44" fmla="*/ 76 w 139"/>
                  <a:gd name="T45" fmla="*/ 95 h 117"/>
                  <a:gd name="T46" fmla="*/ 69 w 139"/>
                  <a:gd name="T47" fmla="*/ 90 h 117"/>
                  <a:gd name="T48" fmla="*/ 76 w 139"/>
                  <a:gd name="T49" fmla="*/ 85 h 117"/>
                  <a:gd name="T50" fmla="*/ 76 w 139"/>
                  <a:gd name="T51" fmla="*/ 68 h 117"/>
                  <a:gd name="T52" fmla="*/ 69 w 139"/>
                  <a:gd name="T53"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17">
                    <a:moveTo>
                      <a:pt x="69" y="58"/>
                    </a:moveTo>
                    <a:lnTo>
                      <a:pt x="56" y="53"/>
                    </a:lnTo>
                    <a:lnTo>
                      <a:pt x="38" y="53"/>
                    </a:lnTo>
                    <a:lnTo>
                      <a:pt x="32" y="58"/>
                    </a:lnTo>
                    <a:lnTo>
                      <a:pt x="25" y="53"/>
                    </a:lnTo>
                    <a:lnTo>
                      <a:pt x="7" y="26"/>
                    </a:lnTo>
                    <a:lnTo>
                      <a:pt x="0" y="10"/>
                    </a:lnTo>
                    <a:lnTo>
                      <a:pt x="0" y="5"/>
                    </a:lnTo>
                    <a:lnTo>
                      <a:pt x="0" y="0"/>
                    </a:lnTo>
                    <a:lnTo>
                      <a:pt x="7" y="0"/>
                    </a:lnTo>
                    <a:lnTo>
                      <a:pt x="13" y="0"/>
                    </a:lnTo>
                    <a:lnTo>
                      <a:pt x="32" y="5"/>
                    </a:lnTo>
                    <a:lnTo>
                      <a:pt x="63" y="21"/>
                    </a:lnTo>
                    <a:lnTo>
                      <a:pt x="88" y="42"/>
                    </a:lnTo>
                    <a:lnTo>
                      <a:pt x="113" y="63"/>
                    </a:lnTo>
                    <a:lnTo>
                      <a:pt x="132" y="85"/>
                    </a:lnTo>
                    <a:lnTo>
                      <a:pt x="138" y="106"/>
                    </a:lnTo>
                    <a:lnTo>
                      <a:pt x="138" y="111"/>
                    </a:lnTo>
                    <a:lnTo>
                      <a:pt x="138" y="116"/>
                    </a:lnTo>
                    <a:lnTo>
                      <a:pt x="132" y="116"/>
                    </a:lnTo>
                    <a:lnTo>
                      <a:pt x="126" y="116"/>
                    </a:lnTo>
                    <a:lnTo>
                      <a:pt x="100" y="111"/>
                    </a:lnTo>
                    <a:lnTo>
                      <a:pt x="76" y="95"/>
                    </a:lnTo>
                    <a:lnTo>
                      <a:pt x="69" y="90"/>
                    </a:lnTo>
                    <a:lnTo>
                      <a:pt x="76" y="85"/>
                    </a:lnTo>
                    <a:lnTo>
                      <a:pt x="76" y="68"/>
                    </a:lnTo>
                    <a:lnTo>
                      <a:pt x="69" y="58"/>
                    </a:lnTo>
                  </a:path>
                </a:pathLst>
              </a:custGeom>
              <a:solidFill>
                <a:srgbClr val="FFFFFF"/>
              </a:solidFill>
              <a:ln w="12700" cap="rnd" cmpd="sng">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258" name="Group 154"/>
            <p:cNvGrpSpPr>
              <a:grpSpLocks/>
            </p:cNvGrpSpPr>
            <p:nvPr/>
          </p:nvGrpSpPr>
          <p:grpSpPr bwMode="auto">
            <a:xfrm>
              <a:off x="2936" y="2522"/>
              <a:ext cx="162" cy="136"/>
              <a:chOff x="2936" y="2522"/>
              <a:chExt cx="162" cy="136"/>
            </a:xfrm>
          </p:grpSpPr>
          <p:sp>
            <p:nvSpPr>
              <p:cNvPr id="175259" name="Oval 155"/>
              <p:cNvSpPr>
                <a:spLocks noChangeArrowheads="1"/>
              </p:cNvSpPr>
              <p:nvPr/>
            </p:nvSpPr>
            <p:spPr bwMode="auto">
              <a:xfrm>
                <a:off x="2942" y="2528"/>
                <a:ext cx="156" cy="130"/>
              </a:xfrm>
              <a:prstGeom prst="ellipse">
                <a:avLst/>
              </a:prstGeom>
              <a:solidFill>
                <a:srgbClr val="FF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60" name="Oval 156"/>
              <p:cNvSpPr>
                <a:spLocks noChangeArrowheads="1"/>
              </p:cNvSpPr>
              <p:nvPr/>
            </p:nvSpPr>
            <p:spPr bwMode="auto">
              <a:xfrm>
                <a:off x="2936" y="2522"/>
                <a:ext cx="156" cy="130"/>
              </a:xfrm>
              <a:prstGeom prst="ellipse">
                <a:avLst/>
              </a:prstGeom>
              <a:solidFill>
                <a:srgbClr val="FF25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61" name="Oval 157"/>
              <p:cNvSpPr>
                <a:spLocks noChangeArrowheads="1"/>
              </p:cNvSpPr>
              <p:nvPr/>
            </p:nvSpPr>
            <p:spPr bwMode="auto">
              <a:xfrm>
                <a:off x="2936" y="2522"/>
                <a:ext cx="142" cy="120"/>
              </a:xfrm>
              <a:prstGeom prst="ellipse">
                <a:avLst/>
              </a:prstGeom>
              <a:solidFill>
                <a:srgbClr val="FF48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62" name="Oval 158"/>
              <p:cNvSpPr>
                <a:spLocks noChangeArrowheads="1"/>
              </p:cNvSpPr>
              <p:nvPr/>
            </p:nvSpPr>
            <p:spPr bwMode="auto">
              <a:xfrm>
                <a:off x="2942" y="2528"/>
                <a:ext cx="130" cy="108"/>
              </a:xfrm>
              <a:prstGeom prst="ellipse">
                <a:avLst/>
              </a:prstGeom>
              <a:solidFill>
                <a:srgbClr val="FF68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63" name="Oval 159"/>
              <p:cNvSpPr>
                <a:spLocks noChangeArrowheads="1"/>
              </p:cNvSpPr>
              <p:nvPr/>
            </p:nvSpPr>
            <p:spPr bwMode="auto">
              <a:xfrm>
                <a:off x="2947" y="2533"/>
                <a:ext cx="118" cy="99"/>
              </a:xfrm>
              <a:prstGeom prst="ellipse">
                <a:avLst/>
              </a:prstGeom>
              <a:solidFill>
                <a:srgbClr val="FF85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64" name="Oval 160"/>
              <p:cNvSpPr>
                <a:spLocks noChangeArrowheads="1"/>
              </p:cNvSpPr>
              <p:nvPr/>
            </p:nvSpPr>
            <p:spPr bwMode="auto">
              <a:xfrm>
                <a:off x="2947" y="2533"/>
                <a:ext cx="107" cy="87"/>
              </a:xfrm>
              <a:prstGeom prst="ellipse">
                <a:avLst/>
              </a:prstGeom>
              <a:solidFill>
                <a:srgbClr val="FF9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65" name="Oval 161"/>
              <p:cNvSpPr>
                <a:spLocks noChangeArrowheads="1"/>
              </p:cNvSpPr>
              <p:nvPr/>
            </p:nvSpPr>
            <p:spPr bwMode="auto">
              <a:xfrm>
                <a:off x="2947" y="2533"/>
                <a:ext cx="94" cy="77"/>
              </a:xfrm>
              <a:prstGeom prst="ellipse">
                <a:avLst/>
              </a:prstGeom>
              <a:solidFill>
                <a:srgbClr val="FFB5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66" name="Oval 162"/>
              <p:cNvSpPr>
                <a:spLocks noChangeArrowheads="1"/>
              </p:cNvSpPr>
              <p:nvPr/>
            </p:nvSpPr>
            <p:spPr bwMode="auto">
              <a:xfrm>
                <a:off x="2955" y="2537"/>
                <a:ext cx="80" cy="69"/>
              </a:xfrm>
              <a:prstGeom prst="ellipse">
                <a:avLst/>
              </a:prstGeom>
              <a:solidFill>
                <a:srgbClr val="FFC9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67" name="Oval 163"/>
              <p:cNvSpPr>
                <a:spLocks noChangeArrowheads="1"/>
              </p:cNvSpPr>
              <p:nvPr/>
            </p:nvSpPr>
            <p:spPr bwMode="auto">
              <a:xfrm>
                <a:off x="2961" y="2542"/>
                <a:ext cx="67" cy="59"/>
              </a:xfrm>
              <a:prstGeom prst="ellipse">
                <a:avLst/>
              </a:prstGeom>
              <a:solidFill>
                <a:srgbClr val="FFDA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68" name="Oval 164"/>
              <p:cNvSpPr>
                <a:spLocks noChangeArrowheads="1"/>
              </p:cNvSpPr>
              <p:nvPr/>
            </p:nvSpPr>
            <p:spPr bwMode="auto">
              <a:xfrm>
                <a:off x="2955" y="2537"/>
                <a:ext cx="68" cy="58"/>
              </a:xfrm>
              <a:prstGeom prst="ellipse">
                <a:avLst/>
              </a:prstGeom>
              <a:solidFill>
                <a:srgbClr val="FFE7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69" name="Oval 165"/>
              <p:cNvSpPr>
                <a:spLocks noChangeArrowheads="1"/>
              </p:cNvSpPr>
              <p:nvPr/>
            </p:nvSpPr>
            <p:spPr bwMode="auto">
              <a:xfrm>
                <a:off x="2961" y="2542"/>
                <a:ext cx="55" cy="47"/>
              </a:xfrm>
              <a:prstGeom prst="ellipse">
                <a:avLst/>
              </a:prstGeom>
              <a:solidFill>
                <a:srgbClr val="FFF2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70" name="Oval 166"/>
              <p:cNvSpPr>
                <a:spLocks noChangeArrowheads="1"/>
              </p:cNvSpPr>
              <p:nvPr/>
            </p:nvSpPr>
            <p:spPr bwMode="auto">
              <a:xfrm>
                <a:off x="2961" y="2542"/>
                <a:ext cx="43" cy="37"/>
              </a:xfrm>
              <a:prstGeom prst="ellipse">
                <a:avLst/>
              </a:prstGeom>
              <a:solidFill>
                <a:srgbClr val="FFF9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71" name="Oval 167"/>
              <p:cNvSpPr>
                <a:spLocks noChangeArrowheads="1"/>
              </p:cNvSpPr>
              <p:nvPr/>
            </p:nvSpPr>
            <p:spPr bwMode="auto">
              <a:xfrm>
                <a:off x="2966" y="2549"/>
                <a:ext cx="31" cy="26"/>
              </a:xfrm>
              <a:prstGeom prst="ellipse">
                <a:avLst/>
              </a:prstGeom>
              <a:solidFill>
                <a:srgbClr val="FFF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72" name="Oval 168"/>
              <p:cNvSpPr>
                <a:spLocks noChangeArrowheads="1"/>
              </p:cNvSpPr>
              <p:nvPr/>
            </p:nvSpPr>
            <p:spPr bwMode="auto">
              <a:xfrm>
                <a:off x="2946" y="2532"/>
                <a:ext cx="148" cy="122"/>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273" name="Group 169"/>
            <p:cNvGrpSpPr>
              <a:grpSpLocks/>
            </p:cNvGrpSpPr>
            <p:nvPr/>
          </p:nvGrpSpPr>
          <p:grpSpPr bwMode="auto">
            <a:xfrm>
              <a:off x="3029" y="2595"/>
              <a:ext cx="194" cy="163"/>
              <a:chOff x="3029" y="2595"/>
              <a:chExt cx="194" cy="163"/>
            </a:xfrm>
          </p:grpSpPr>
          <p:sp>
            <p:nvSpPr>
              <p:cNvPr id="175274" name="Oval 170"/>
              <p:cNvSpPr>
                <a:spLocks noChangeArrowheads="1"/>
              </p:cNvSpPr>
              <p:nvPr/>
            </p:nvSpPr>
            <p:spPr bwMode="auto">
              <a:xfrm>
                <a:off x="3029" y="2595"/>
                <a:ext cx="194" cy="163"/>
              </a:xfrm>
              <a:prstGeom prst="ellipse">
                <a:avLst/>
              </a:prstGeom>
              <a:solidFill>
                <a:srgbClr val="FF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75" name="Oval 171"/>
              <p:cNvSpPr>
                <a:spLocks noChangeArrowheads="1"/>
              </p:cNvSpPr>
              <p:nvPr/>
            </p:nvSpPr>
            <p:spPr bwMode="auto">
              <a:xfrm>
                <a:off x="3035" y="2601"/>
                <a:ext cx="182" cy="151"/>
              </a:xfrm>
              <a:prstGeom prst="ellipse">
                <a:avLst/>
              </a:prstGeom>
              <a:solidFill>
                <a:srgbClr val="FF1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76" name="Oval 172"/>
              <p:cNvSpPr>
                <a:spLocks noChangeArrowheads="1"/>
              </p:cNvSpPr>
              <p:nvPr/>
            </p:nvSpPr>
            <p:spPr bwMode="auto">
              <a:xfrm>
                <a:off x="3035" y="2601"/>
                <a:ext cx="170" cy="141"/>
              </a:xfrm>
              <a:prstGeom prst="ellipse">
                <a:avLst/>
              </a:prstGeom>
              <a:solidFill>
                <a:srgbClr val="FF3C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77" name="Oval 173"/>
              <p:cNvSpPr>
                <a:spLocks noChangeArrowheads="1"/>
              </p:cNvSpPr>
              <p:nvPr/>
            </p:nvSpPr>
            <p:spPr bwMode="auto">
              <a:xfrm>
                <a:off x="3042" y="2607"/>
                <a:ext cx="154" cy="130"/>
              </a:xfrm>
              <a:prstGeom prst="ellipse">
                <a:avLst/>
              </a:prstGeom>
              <a:solidFill>
                <a:srgbClr val="FF57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78" name="Oval 174"/>
              <p:cNvSpPr>
                <a:spLocks noChangeArrowheads="1"/>
              </p:cNvSpPr>
              <p:nvPr/>
            </p:nvSpPr>
            <p:spPr bwMode="auto">
              <a:xfrm>
                <a:off x="3035" y="2601"/>
                <a:ext cx="155" cy="131"/>
              </a:xfrm>
              <a:prstGeom prst="ellipse">
                <a:avLst/>
              </a:prstGeom>
              <a:solidFill>
                <a:srgbClr val="FF7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79" name="Oval 175"/>
              <p:cNvSpPr>
                <a:spLocks noChangeArrowheads="1"/>
              </p:cNvSpPr>
              <p:nvPr/>
            </p:nvSpPr>
            <p:spPr bwMode="auto">
              <a:xfrm>
                <a:off x="3042" y="2607"/>
                <a:ext cx="143" cy="119"/>
              </a:xfrm>
              <a:prstGeom prst="ellipse">
                <a:avLst/>
              </a:prstGeom>
              <a:solidFill>
                <a:srgbClr val="FF8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80" name="Oval 176"/>
              <p:cNvSpPr>
                <a:spLocks noChangeArrowheads="1"/>
              </p:cNvSpPr>
              <p:nvPr/>
            </p:nvSpPr>
            <p:spPr bwMode="auto">
              <a:xfrm>
                <a:off x="3042" y="2607"/>
                <a:ext cx="131" cy="108"/>
              </a:xfrm>
              <a:prstGeom prst="ellipse">
                <a:avLst/>
              </a:prstGeom>
              <a:solidFill>
                <a:srgbClr val="FF9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81" name="Oval 177"/>
              <p:cNvSpPr>
                <a:spLocks noChangeArrowheads="1"/>
              </p:cNvSpPr>
              <p:nvPr/>
            </p:nvSpPr>
            <p:spPr bwMode="auto">
              <a:xfrm>
                <a:off x="3049" y="2611"/>
                <a:ext cx="117" cy="99"/>
              </a:xfrm>
              <a:prstGeom prst="ellipse">
                <a:avLst/>
              </a:prstGeom>
              <a:solidFill>
                <a:srgbClr val="FFA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82" name="Oval 178"/>
              <p:cNvSpPr>
                <a:spLocks noChangeArrowheads="1"/>
              </p:cNvSpPr>
              <p:nvPr/>
            </p:nvSpPr>
            <p:spPr bwMode="auto">
              <a:xfrm>
                <a:off x="3049" y="2611"/>
                <a:ext cx="105" cy="88"/>
              </a:xfrm>
              <a:prstGeom prst="ellipse">
                <a:avLst/>
              </a:prstGeom>
              <a:solidFill>
                <a:srgbClr val="FFB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83" name="Oval 179"/>
              <p:cNvSpPr>
                <a:spLocks noChangeArrowheads="1"/>
              </p:cNvSpPr>
              <p:nvPr/>
            </p:nvSpPr>
            <p:spPr bwMode="auto">
              <a:xfrm>
                <a:off x="3055" y="2616"/>
                <a:ext cx="92" cy="79"/>
              </a:xfrm>
              <a:prstGeom prst="ellipse">
                <a:avLst/>
              </a:prstGeom>
              <a:solidFill>
                <a:srgbClr val="FFC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84" name="Oval 180"/>
              <p:cNvSpPr>
                <a:spLocks noChangeArrowheads="1"/>
              </p:cNvSpPr>
              <p:nvPr/>
            </p:nvSpPr>
            <p:spPr bwMode="auto">
              <a:xfrm>
                <a:off x="3055" y="2616"/>
                <a:ext cx="80" cy="67"/>
              </a:xfrm>
              <a:prstGeom prst="ellipse">
                <a:avLst/>
              </a:prstGeom>
              <a:solidFill>
                <a:srgbClr val="FFD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85" name="Oval 181"/>
              <p:cNvSpPr>
                <a:spLocks noChangeArrowheads="1"/>
              </p:cNvSpPr>
              <p:nvPr/>
            </p:nvSpPr>
            <p:spPr bwMode="auto">
              <a:xfrm>
                <a:off x="3060" y="2622"/>
                <a:ext cx="68" cy="57"/>
              </a:xfrm>
              <a:prstGeom prst="ellipse">
                <a:avLst/>
              </a:prstGeom>
              <a:solidFill>
                <a:srgbClr val="FFE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86" name="Oval 182"/>
              <p:cNvSpPr>
                <a:spLocks noChangeArrowheads="1"/>
              </p:cNvSpPr>
              <p:nvPr/>
            </p:nvSpPr>
            <p:spPr bwMode="auto">
              <a:xfrm>
                <a:off x="3055" y="2616"/>
                <a:ext cx="68" cy="57"/>
              </a:xfrm>
              <a:prstGeom prst="ellipse">
                <a:avLst/>
              </a:prstGeom>
              <a:solidFill>
                <a:srgbClr val="FFE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87" name="Oval 183"/>
              <p:cNvSpPr>
                <a:spLocks noChangeArrowheads="1"/>
              </p:cNvSpPr>
              <p:nvPr/>
            </p:nvSpPr>
            <p:spPr bwMode="auto">
              <a:xfrm>
                <a:off x="3060" y="2622"/>
                <a:ext cx="57" cy="46"/>
              </a:xfrm>
              <a:prstGeom prst="ellipse">
                <a:avLst/>
              </a:prstGeom>
              <a:solidFill>
                <a:srgbClr val="FFF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88" name="Oval 184"/>
              <p:cNvSpPr>
                <a:spLocks noChangeArrowheads="1"/>
              </p:cNvSpPr>
              <p:nvPr/>
            </p:nvSpPr>
            <p:spPr bwMode="auto">
              <a:xfrm>
                <a:off x="3060" y="2622"/>
                <a:ext cx="44" cy="36"/>
              </a:xfrm>
              <a:prstGeom prst="ellipse">
                <a:avLst/>
              </a:prstGeom>
              <a:solidFill>
                <a:srgbClr val="FFF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89" name="Oval 185"/>
              <p:cNvSpPr>
                <a:spLocks noChangeArrowheads="1"/>
              </p:cNvSpPr>
              <p:nvPr/>
            </p:nvSpPr>
            <p:spPr bwMode="auto">
              <a:xfrm>
                <a:off x="3067" y="2627"/>
                <a:ext cx="31" cy="25"/>
              </a:xfrm>
              <a:prstGeom prst="ellipse">
                <a:avLst/>
              </a:prstGeom>
              <a:solidFill>
                <a:srgbClr val="FFF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90" name="Oval 186"/>
              <p:cNvSpPr>
                <a:spLocks noChangeArrowheads="1"/>
              </p:cNvSpPr>
              <p:nvPr/>
            </p:nvSpPr>
            <p:spPr bwMode="auto">
              <a:xfrm>
                <a:off x="3033" y="2599"/>
                <a:ext cx="186" cy="155"/>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291" name="Oval 187"/>
            <p:cNvSpPr>
              <a:spLocks noChangeArrowheads="1"/>
            </p:cNvSpPr>
            <p:nvPr/>
          </p:nvSpPr>
          <p:spPr bwMode="auto">
            <a:xfrm>
              <a:off x="3089" y="2532"/>
              <a:ext cx="103" cy="84"/>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292" name="Group 188"/>
            <p:cNvGrpSpPr>
              <a:grpSpLocks/>
            </p:cNvGrpSpPr>
            <p:nvPr/>
          </p:nvGrpSpPr>
          <p:grpSpPr bwMode="auto">
            <a:xfrm>
              <a:off x="3035" y="2622"/>
              <a:ext cx="176" cy="131"/>
              <a:chOff x="3035" y="2622"/>
              <a:chExt cx="176" cy="131"/>
            </a:xfrm>
          </p:grpSpPr>
          <p:sp>
            <p:nvSpPr>
              <p:cNvPr id="175293" name="Freeform 189"/>
              <p:cNvSpPr>
                <a:spLocks/>
              </p:cNvSpPr>
              <p:nvPr/>
            </p:nvSpPr>
            <p:spPr bwMode="auto">
              <a:xfrm>
                <a:off x="3035" y="2622"/>
                <a:ext cx="171" cy="125"/>
              </a:xfrm>
              <a:custGeom>
                <a:avLst/>
                <a:gdLst>
                  <a:gd name="T0" fmla="*/ 7 w 171"/>
                  <a:gd name="T1" fmla="*/ 5 h 125"/>
                  <a:gd name="T2" fmla="*/ 0 w 171"/>
                  <a:gd name="T3" fmla="*/ 15 h 125"/>
                  <a:gd name="T4" fmla="*/ 7 w 171"/>
                  <a:gd name="T5" fmla="*/ 25 h 125"/>
                  <a:gd name="T6" fmla="*/ 31 w 171"/>
                  <a:gd name="T7" fmla="*/ 64 h 125"/>
                  <a:gd name="T8" fmla="*/ 67 w 171"/>
                  <a:gd name="T9" fmla="*/ 104 h 125"/>
                  <a:gd name="T10" fmla="*/ 97 w 171"/>
                  <a:gd name="T11" fmla="*/ 124 h 125"/>
                  <a:gd name="T12" fmla="*/ 115 w 171"/>
                  <a:gd name="T13" fmla="*/ 124 h 125"/>
                  <a:gd name="T14" fmla="*/ 128 w 171"/>
                  <a:gd name="T15" fmla="*/ 124 h 125"/>
                  <a:gd name="T16" fmla="*/ 140 w 171"/>
                  <a:gd name="T17" fmla="*/ 114 h 125"/>
                  <a:gd name="T18" fmla="*/ 158 w 171"/>
                  <a:gd name="T19" fmla="*/ 104 h 125"/>
                  <a:gd name="T20" fmla="*/ 170 w 171"/>
                  <a:gd name="T21" fmla="*/ 89 h 125"/>
                  <a:gd name="T22" fmla="*/ 170 w 171"/>
                  <a:gd name="T23" fmla="*/ 79 h 125"/>
                  <a:gd name="T24" fmla="*/ 170 w 171"/>
                  <a:gd name="T25" fmla="*/ 64 h 125"/>
                  <a:gd name="T26" fmla="*/ 164 w 171"/>
                  <a:gd name="T27" fmla="*/ 54 h 125"/>
                  <a:gd name="T28" fmla="*/ 134 w 171"/>
                  <a:gd name="T29" fmla="*/ 30 h 125"/>
                  <a:gd name="T30" fmla="*/ 85 w 171"/>
                  <a:gd name="T31" fmla="*/ 10 h 125"/>
                  <a:gd name="T32" fmla="*/ 31 w 171"/>
                  <a:gd name="T33" fmla="*/ 0 h 125"/>
                  <a:gd name="T34" fmla="*/ 19 w 171"/>
                  <a:gd name="T35" fmla="*/ 0 h 125"/>
                  <a:gd name="T36" fmla="*/ 7 w 171"/>
                  <a:gd name="T3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125">
                    <a:moveTo>
                      <a:pt x="7" y="5"/>
                    </a:moveTo>
                    <a:lnTo>
                      <a:pt x="0" y="15"/>
                    </a:lnTo>
                    <a:lnTo>
                      <a:pt x="7" y="25"/>
                    </a:lnTo>
                    <a:lnTo>
                      <a:pt x="31" y="64"/>
                    </a:lnTo>
                    <a:lnTo>
                      <a:pt x="67" y="104"/>
                    </a:lnTo>
                    <a:lnTo>
                      <a:pt x="97" y="124"/>
                    </a:lnTo>
                    <a:lnTo>
                      <a:pt x="115" y="124"/>
                    </a:lnTo>
                    <a:lnTo>
                      <a:pt x="128" y="124"/>
                    </a:lnTo>
                    <a:lnTo>
                      <a:pt x="140" y="114"/>
                    </a:lnTo>
                    <a:lnTo>
                      <a:pt x="158" y="104"/>
                    </a:lnTo>
                    <a:lnTo>
                      <a:pt x="170" y="89"/>
                    </a:lnTo>
                    <a:lnTo>
                      <a:pt x="170" y="79"/>
                    </a:lnTo>
                    <a:lnTo>
                      <a:pt x="170" y="64"/>
                    </a:lnTo>
                    <a:lnTo>
                      <a:pt x="164" y="54"/>
                    </a:lnTo>
                    <a:lnTo>
                      <a:pt x="134" y="30"/>
                    </a:lnTo>
                    <a:lnTo>
                      <a:pt x="85" y="10"/>
                    </a:lnTo>
                    <a:lnTo>
                      <a:pt x="31" y="0"/>
                    </a:lnTo>
                    <a:lnTo>
                      <a:pt x="19" y="0"/>
                    </a:lnTo>
                    <a:lnTo>
                      <a:pt x="7" y="5"/>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94" name="Freeform 190"/>
              <p:cNvSpPr>
                <a:spLocks/>
              </p:cNvSpPr>
              <p:nvPr/>
            </p:nvSpPr>
            <p:spPr bwMode="auto">
              <a:xfrm>
                <a:off x="3035" y="2622"/>
                <a:ext cx="171" cy="125"/>
              </a:xfrm>
              <a:custGeom>
                <a:avLst/>
                <a:gdLst>
                  <a:gd name="T0" fmla="*/ 7 w 171"/>
                  <a:gd name="T1" fmla="*/ 5 h 125"/>
                  <a:gd name="T2" fmla="*/ 0 w 171"/>
                  <a:gd name="T3" fmla="*/ 15 h 125"/>
                  <a:gd name="T4" fmla="*/ 7 w 171"/>
                  <a:gd name="T5" fmla="*/ 25 h 125"/>
                  <a:gd name="T6" fmla="*/ 31 w 171"/>
                  <a:gd name="T7" fmla="*/ 64 h 125"/>
                  <a:gd name="T8" fmla="*/ 67 w 171"/>
                  <a:gd name="T9" fmla="*/ 104 h 125"/>
                  <a:gd name="T10" fmla="*/ 97 w 171"/>
                  <a:gd name="T11" fmla="*/ 124 h 125"/>
                  <a:gd name="T12" fmla="*/ 115 w 171"/>
                  <a:gd name="T13" fmla="*/ 124 h 125"/>
                  <a:gd name="T14" fmla="*/ 128 w 171"/>
                  <a:gd name="T15" fmla="*/ 124 h 125"/>
                  <a:gd name="T16" fmla="*/ 140 w 171"/>
                  <a:gd name="T17" fmla="*/ 114 h 125"/>
                  <a:gd name="T18" fmla="*/ 158 w 171"/>
                  <a:gd name="T19" fmla="*/ 104 h 125"/>
                  <a:gd name="T20" fmla="*/ 170 w 171"/>
                  <a:gd name="T21" fmla="*/ 89 h 125"/>
                  <a:gd name="T22" fmla="*/ 170 w 171"/>
                  <a:gd name="T23" fmla="*/ 79 h 125"/>
                  <a:gd name="T24" fmla="*/ 170 w 171"/>
                  <a:gd name="T25" fmla="*/ 64 h 125"/>
                  <a:gd name="T26" fmla="*/ 164 w 171"/>
                  <a:gd name="T27" fmla="*/ 54 h 125"/>
                  <a:gd name="T28" fmla="*/ 134 w 171"/>
                  <a:gd name="T29" fmla="*/ 30 h 125"/>
                  <a:gd name="T30" fmla="*/ 85 w 171"/>
                  <a:gd name="T31" fmla="*/ 10 h 125"/>
                  <a:gd name="T32" fmla="*/ 31 w 171"/>
                  <a:gd name="T33" fmla="*/ 0 h 125"/>
                  <a:gd name="T34" fmla="*/ 19 w 171"/>
                  <a:gd name="T35" fmla="*/ 0 h 125"/>
                  <a:gd name="T36" fmla="*/ 7 w 171"/>
                  <a:gd name="T3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125">
                    <a:moveTo>
                      <a:pt x="7" y="5"/>
                    </a:moveTo>
                    <a:lnTo>
                      <a:pt x="0" y="15"/>
                    </a:lnTo>
                    <a:lnTo>
                      <a:pt x="7" y="25"/>
                    </a:lnTo>
                    <a:lnTo>
                      <a:pt x="31" y="64"/>
                    </a:lnTo>
                    <a:lnTo>
                      <a:pt x="67" y="104"/>
                    </a:lnTo>
                    <a:lnTo>
                      <a:pt x="97" y="124"/>
                    </a:lnTo>
                    <a:lnTo>
                      <a:pt x="115" y="124"/>
                    </a:lnTo>
                    <a:lnTo>
                      <a:pt x="128" y="124"/>
                    </a:lnTo>
                    <a:lnTo>
                      <a:pt x="140" y="114"/>
                    </a:lnTo>
                    <a:lnTo>
                      <a:pt x="158" y="104"/>
                    </a:lnTo>
                    <a:lnTo>
                      <a:pt x="170" y="89"/>
                    </a:lnTo>
                    <a:lnTo>
                      <a:pt x="170" y="79"/>
                    </a:lnTo>
                    <a:lnTo>
                      <a:pt x="170" y="64"/>
                    </a:lnTo>
                    <a:lnTo>
                      <a:pt x="164" y="54"/>
                    </a:lnTo>
                    <a:lnTo>
                      <a:pt x="134" y="30"/>
                    </a:lnTo>
                    <a:lnTo>
                      <a:pt x="85" y="10"/>
                    </a:lnTo>
                    <a:lnTo>
                      <a:pt x="31" y="0"/>
                    </a:lnTo>
                    <a:lnTo>
                      <a:pt x="19" y="0"/>
                    </a:lnTo>
                    <a:lnTo>
                      <a:pt x="7" y="5"/>
                    </a:lnTo>
                  </a:path>
                </a:pathLst>
              </a:custGeom>
              <a:solidFill>
                <a:srgbClr val="FF0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95" name="Freeform 191"/>
              <p:cNvSpPr>
                <a:spLocks/>
              </p:cNvSpPr>
              <p:nvPr/>
            </p:nvSpPr>
            <p:spPr bwMode="auto">
              <a:xfrm>
                <a:off x="3042" y="2627"/>
                <a:ext cx="155" cy="116"/>
              </a:xfrm>
              <a:custGeom>
                <a:avLst/>
                <a:gdLst>
                  <a:gd name="T0" fmla="*/ 6 w 155"/>
                  <a:gd name="T1" fmla="*/ 5 h 116"/>
                  <a:gd name="T2" fmla="*/ 0 w 155"/>
                  <a:gd name="T3" fmla="*/ 15 h 116"/>
                  <a:gd name="T4" fmla="*/ 6 w 155"/>
                  <a:gd name="T5" fmla="*/ 25 h 116"/>
                  <a:gd name="T6" fmla="*/ 29 w 155"/>
                  <a:gd name="T7" fmla="*/ 60 h 116"/>
                  <a:gd name="T8" fmla="*/ 59 w 155"/>
                  <a:gd name="T9" fmla="*/ 95 h 116"/>
                  <a:gd name="T10" fmla="*/ 89 w 155"/>
                  <a:gd name="T11" fmla="*/ 115 h 116"/>
                  <a:gd name="T12" fmla="*/ 106 w 155"/>
                  <a:gd name="T13" fmla="*/ 115 h 116"/>
                  <a:gd name="T14" fmla="*/ 119 w 155"/>
                  <a:gd name="T15" fmla="*/ 115 h 116"/>
                  <a:gd name="T16" fmla="*/ 125 w 155"/>
                  <a:gd name="T17" fmla="*/ 105 h 116"/>
                  <a:gd name="T18" fmla="*/ 142 w 155"/>
                  <a:gd name="T19" fmla="*/ 95 h 116"/>
                  <a:gd name="T20" fmla="*/ 154 w 155"/>
                  <a:gd name="T21" fmla="*/ 85 h 116"/>
                  <a:gd name="T22" fmla="*/ 154 w 155"/>
                  <a:gd name="T23" fmla="*/ 75 h 116"/>
                  <a:gd name="T24" fmla="*/ 154 w 155"/>
                  <a:gd name="T25" fmla="*/ 60 h 116"/>
                  <a:gd name="T26" fmla="*/ 148 w 155"/>
                  <a:gd name="T27" fmla="*/ 50 h 116"/>
                  <a:gd name="T28" fmla="*/ 119 w 155"/>
                  <a:gd name="T29" fmla="*/ 30 h 116"/>
                  <a:gd name="T30" fmla="*/ 77 w 155"/>
                  <a:gd name="T31" fmla="*/ 10 h 116"/>
                  <a:gd name="T32" fmla="*/ 29 w 155"/>
                  <a:gd name="T33" fmla="*/ 0 h 116"/>
                  <a:gd name="T34" fmla="*/ 18 w 155"/>
                  <a:gd name="T35" fmla="*/ 0 h 116"/>
                  <a:gd name="T36" fmla="*/ 6 w 155"/>
                  <a:gd name="T37" fmla="*/ 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16">
                    <a:moveTo>
                      <a:pt x="6" y="5"/>
                    </a:moveTo>
                    <a:lnTo>
                      <a:pt x="0" y="15"/>
                    </a:lnTo>
                    <a:lnTo>
                      <a:pt x="6" y="25"/>
                    </a:lnTo>
                    <a:lnTo>
                      <a:pt x="29" y="60"/>
                    </a:lnTo>
                    <a:lnTo>
                      <a:pt x="59" y="95"/>
                    </a:lnTo>
                    <a:lnTo>
                      <a:pt x="89" y="115"/>
                    </a:lnTo>
                    <a:lnTo>
                      <a:pt x="106" y="115"/>
                    </a:lnTo>
                    <a:lnTo>
                      <a:pt x="119" y="115"/>
                    </a:lnTo>
                    <a:lnTo>
                      <a:pt x="125" y="105"/>
                    </a:lnTo>
                    <a:lnTo>
                      <a:pt x="142" y="95"/>
                    </a:lnTo>
                    <a:lnTo>
                      <a:pt x="154" y="85"/>
                    </a:lnTo>
                    <a:lnTo>
                      <a:pt x="154" y="75"/>
                    </a:lnTo>
                    <a:lnTo>
                      <a:pt x="154" y="60"/>
                    </a:lnTo>
                    <a:lnTo>
                      <a:pt x="148" y="50"/>
                    </a:lnTo>
                    <a:lnTo>
                      <a:pt x="119" y="30"/>
                    </a:lnTo>
                    <a:lnTo>
                      <a:pt x="77" y="10"/>
                    </a:lnTo>
                    <a:lnTo>
                      <a:pt x="29" y="0"/>
                    </a:lnTo>
                    <a:lnTo>
                      <a:pt x="18" y="0"/>
                    </a:lnTo>
                    <a:lnTo>
                      <a:pt x="6" y="5"/>
                    </a:lnTo>
                  </a:path>
                </a:pathLst>
              </a:custGeom>
              <a:solidFill>
                <a:srgbClr val="FF35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96" name="Freeform 192"/>
              <p:cNvSpPr>
                <a:spLocks/>
              </p:cNvSpPr>
              <p:nvPr/>
            </p:nvSpPr>
            <p:spPr bwMode="auto">
              <a:xfrm>
                <a:off x="3049" y="2627"/>
                <a:ext cx="130" cy="106"/>
              </a:xfrm>
              <a:custGeom>
                <a:avLst/>
                <a:gdLst>
                  <a:gd name="T0" fmla="*/ 6 w 130"/>
                  <a:gd name="T1" fmla="*/ 5 h 106"/>
                  <a:gd name="T2" fmla="*/ 0 w 130"/>
                  <a:gd name="T3" fmla="*/ 15 h 106"/>
                  <a:gd name="T4" fmla="*/ 6 w 130"/>
                  <a:gd name="T5" fmla="*/ 25 h 106"/>
                  <a:gd name="T6" fmla="*/ 23 w 130"/>
                  <a:gd name="T7" fmla="*/ 55 h 106"/>
                  <a:gd name="T8" fmla="*/ 47 w 130"/>
                  <a:gd name="T9" fmla="*/ 85 h 106"/>
                  <a:gd name="T10" fmla="*/ 76 w 130"/>
                  <a:gd name="T11" fmla="*/ 105 h 106"/>
                  <a:gd name="T12" fmla="*/ 88 w 130"/>
                  <a:gd name="T13" fmla="*/ 105 h 106"/>
                  <a:gd name="T14" fmla="*/ 99 w 130"/>
                  <a:gd name="T15" fmla="*/ 105 h 106"/>
                  <a:gd name="T16" fmla="*/ 106 w 130"/>
                  <a:gd name="T17" fmla="*/ 95 h 106"/>
                  <a:gd name="T18" fmla="*/ 117 w 130"/>
                  <a:gd name="T19" fmla="*/ 85 h 106"/>
                  <a:gd name="T20" fmla="*/ 129 w 130"/>
                  <a:gd name="T21" fmla="*/ 80 h 106"/>
                  <a:gd name="T22" fmla="*/ 129 w 130"/>
                  <a:gd name="T23" fmla="*/ 70 h 106"/>
                  <a:gd name="T24" fmla="*/ 129 w 130"/>
                  <a:gd name="T25" fmla="*/ 55 h 106"/>
                  <a:gd name="T26" fmla="*/ 123 w 130"/>
                  <a:gd name="T27" fmla="*/ 45 h 106"/>
                  <a:gd name="T28" fmla="*/ 99 w 130"/>
                  <a:gd name="T29" fmla="*/ 25 h 106"/>
                  <a:gd name="T30" fmla="*/ 65 w 130"/>
                  <a:gd name="T31" fmla="*/ 10 h 106"/>
                  <a:gd name="T32" fmla="*/ 23 w 130"/>
                  <a:gd name="T33" fmla="*/ 0 h 106"/>
                  <a:gd name="T34" fmla="*/ 17 w 130"/>
                  <a:gd name="T35" fmla="*/ 0 h 106"/>
                  <a:gd name="T36" fmla="*/ 6 w 130"/>
                  <a:gd name="T37"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06">
                    <a:moveTo>
                      <a:pt x="6" y="5"/>
                    </a:moveTo>
                    <a:lnTo>
                      <a:pt x="0" y="15"/>
                    </a:lnTo>
                    <a:lnTo>
                      <a:pt x="6" y="25"/>
                    </a:lnTo>
                    <a:lnTo>
                      <a:pt x="23" y="55"/>
                    </a:lnTo>
                    <a:lnTo>
                      <a:pt x="47" y="85"/>
                    </a:lnTo>
                    <a:lnTo>
                      <a:pt x="76" y="105"/>
                    </a:lnTo>
                    <a:lnTo>
                      <a:pt x="88" y="105"/>
                    </a:lnTo>
                    <a:lnTo>
                      <a:pt x="99" y="105"/>
                    </a:lnTo>
                    <a:lnTo>
                      <a:pt x="106" y="95"/>
                    </a:lnTo>
                    <a:lnTo>
                      <a:pt x="117" y="85"/>
                    </a:lnTo>
                    <a:lnTo>
                      <a:pt x="129" y="80"/>
                    </a:lnTo>
                    <a:lnTo>
                      <a:pt x="129" y="70"/>
                    </a:lnTo>
                    <a:lnTo>
                      <a:pt x="129" y="55"/>
                    </a:lnTo>
                    <a:lnTo>
                      <a:pt x="123" y="45"/>
                    </a:lnTo>
                    <a:lnTo>
                      <a:pt x="99" y="25"/>
                    </a:lnTo>
                    <a:lnTo>
                      <a:pt x="65" y="10"/>
                    </a:lnTo>
                    <a:lnTo>
                      <a:pt x="23" y="0"/>
                    </a:lnTo>
                    <a:lnTo>
                      <a:pt x="17" y="0"/>
                    </a:lnTo>
                    <a:lnTo>
                      <a:pt x="6" y="5"/>
                    </a:lnTo>
                  </a:path>
                </a:pathLst>
              </a:custGeom>
              <a:solidFill>
                <a:srgbClr val="FF65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97" name="Freeform 193"/>
              <p:cNvSpPr>
                <a:spLocks/>
              </p:cNvSpPr>
              <p:nvPr/>
            </p:nvSpPr>
            <p:spPr bwMode="auto">
              <a:xfrm>
                <a:off x="3055" y="2633"/>
                <a:ext cx="119" cy="94"/>
              </a:xfrm>
              <a:custGeom>
                <a:avLst/>
                <a:gdLst>
                  <a:gd name="T0" fmla="*/ 6 w 119"/>
                  <a:gd name="T1" fmla="*/ 5 h 94"/>
                  <a:gd name="T2" fmla="*/ 0 w 119"/>
                  <a:gd name="T3" fmla="*/ 15 h 94"/>
                  <a:gd name="T4" fmla="*/ 6 w 119"/>
                  <a:gd name="T5" fmla="*/ 25 h 94"/>
                  <a:gd name="T6" fmla="*/ 23 w 119"/>
                  <a:gd name="T7" fmla="*/ 49 h 94"/>
                  <a:gd name="T8" fmla="*/ 42 w 119"/>
                  <a:gd name="T9" fmla="*/ 74 h 94"/>
                  <a:gd name="T10" fmla="*/ 71 w 119"/>
                  <a:gd name="T11" fmla="*/ 93 h 94"/>
                  <a:gd name="T12" fmla="*/ 82 w 119"/>
                  <a:gd name="T13" fmla="*/ 93 h 94"/>
                  <a:gd name="T14" fmla="*/ 88 w 119"/>
                  <a:gd name="T15" fmla="*/ 93 h 94"/>
                  <a:gd name="T16" fmla="*/ 94 w 119"/>
                  <a:gd name="T17" fmla="*/ 83 h 94"/>
                  <a:gd name="T18" fmla="*/ 106 w 119"/>
                  <a:gd name="T19" fmla="*/ 74 h 94"/>
                  <a:gd name="T20" fmla="*/ 118 w 119"/>
                  <a:gd name="T21" fmla="*/ 69 h 94"/>
                  <a:gd name="T22" fmla="*/ 118 w 119"/>
                  <a:gd name="T23" fmla="*/ 64 h 94"/>
                  <a:gd name="T24" fmla="*/ 118 w 119"/>
                  <a:gd name="T25" fmla="*/ 49 h 94"/>
                  <a:gd name="T26" fmla="*/ 112 w 119"/>
                  <a:gd name="T27" fmla="*/ 39 h 94"/>
                  <a:gd name="T28" fmla="*/ 88 w 119"/>
                  <a:gd name="T29" fmla="*/ 25 h 94"/>
                  <a:gd name="T30" fmla="*/ 59 w 119"/>
                  <a:gd name="T31" fmla="*/ 10 h 94"/>
                  <a:gd name="T32" fmla="*/ 23 w 119"/>
                  <a:gd name="T33" fmla="*/ 0 h 94"/>
                  <a:gd name="T34" fmla="*/ 17 w 119"/>
                  <a:gd name="T35" fmla="*/ 0 h 94"/>
                  <a:gd name="T36" fmla="*/ 6 w 119"/>
                  <a:gd name="T37"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94">
                    <a:moveTo>
                      <a:pt x="6" y="5"/>
                    </a:moveTo>
                    <a:lnTo>
                      <a:pt x="0" y="15"/>
                    </a:lnTo>
                    <a:lnTo>
                      <a:pt x="6" y="25"/>
                    </a:lnTo>
                    <a:lnTo>
                      <a:pt x="23" y="49"/>
                    </a:lnTo>
                    <a:lnTo>
                      <a:pt x="42" y="74"/>
                    </a:lnTo>
                    <a:lnTo>
                      <a:pt x="71" y="93"/>
                    </a:lnTo>
                    <a:lnTo>
                      <a:pt x="82" y="93"/>
                    </a:lnTo>
                    <a:lnTo>
                      <a:pt x="88" y="93"/>
                    </a:lnTo>
                    <a:lnTo>
                      <a:pt x="94" y="83"/>
                    </a:lnTo>
                    <a:lnTo>
                      <a:pt x="106" y="74"/>
                    </a:lnTo>
                    <a:lnTo>
                      <a:pt x="118" y="69"/>
                    </a:lnTo>
                    <a:lnTo>
                      <a:pt x="118" y="64"/>
                    </a:lnTo>
                    <a:lnTo>
                      <a:pt x="118" y="49"/>
                    </a:lnTo>
                    <a:lnTo>
                      <a:pt x="112" y="39"/>
                    </a:lnTo>
                    <a:lnTo>
                      <a:pt x="88" y="25"/>
                    </a:lnTo>
                    <a:lnTo>
                      <a:pt x="59" y="10"/>
                    </a:lnTo>
                    <a:lnTo>
                      <a:pt x="23" y="0"/>
                    </a:lnTo>
                    <a:lnTo>
                      <a:pt x="17" y="0"/>
                    </a:lnTo>
                    <a:lnTo>
                      <a:pt x="6" y="5"/>
                    </a:lnTo>
                  </a:path>
                </a:pathLst>
              </a:custGeom>
              <a:solidFill>
                <a:srgbClr val="FF8E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98" name="Freeform 194"/>
              <p:cNvSpPr>
                <a:spLocks/>
              </p:cNvSpPr>
              <p:nvPr/>
            </p:nvSpPr>
            <p:spPr bwMode="auto">
              <a:xfrm>
                <a:off x="3055" y="2637"/>
                <a:ext cx="106" cy="74"/>
              </a:xfrm>
              <a:custGeom>
                <a:avLst/>
                <a:gdLst>
                  <a:gd name="T0" fmla="*/ 6 w 106"/>
                  <a:gd name="T1" fmla="*/ 5 h 74"/>
                  <a:gd name="T2" fmla="*/ 0 w 106"/>
                  <a:gd name="T3" fmla="*/ 10 h 74"/>
                  <a:gd name="T4" fmla="*/ 6 w 106"/>
                  <a:gd name="T5" fmla="*/ 20 h 74"/>
                  <a:gd name="T6" fmla="*/ 23 w 106"/>
                  <a:gd name="T7" fmla="*/ 39 h 74"/>
                  <a:gd name="T8" fmla="*/ 34 w 106"/>
                  <a:gd name="T9" fmla="*/ 59 h 74"/>
                  <a:gd name="T10" fmla="*/ 64 w 106"/>
                  <a:gd name="T11" fmla="*/ 73 h 74"/>
                  <a:gd name="T12" fmla="*/ 75 w 106"/>
                  <a:gd name="T13" fmla="*/ 73 h 74"/>
                  <a:gd name="T14" fmla="*/ 81 w 106"/>
                  <a:gd name="T15" fmla="*/ 73 h 74"/>
                  <a:gd name="T16" fmla="*/ 81 w 106"/>
                  <a:gd name="T17" fmla="*/ 63 h 74"/>
                  <a:gd name="T18" fmla="*/ 93 w 106"/>
                  <a:gd name="T19" fmla="*/ 59 h 74"/>
                  <a:gd name="T20" fmla="*/ 105 w 106"/>
                  <a:gd name="T21" fmla="*/ 54 h 74"/>
                  <a:gd name="T22" fmla="*/ 105 w 106"/>
                  <a:gd name="T23" fmla="*/ 48 h 74"/>
                  <a:gd name="T24" fmla="*/ 105 w 106"/>
                  <a:gd name="T25" fmla="*/ 39 h 74"/>
                  <a:gd name="T26" fmla="*/ 99 w 106"/>
                  <a:gd name="T27" fmla="*/ 29 h 74"/>
                  <a:gd name="T28" fmla="*/ 81 w 106"/>
                  <a:gd name="T29" fmla="*/ 20 h 74"/>
                  <a:gd name="T30" fmla="*/ 53 w 106"/>
                  <a:gd name="T31" fmla="*/ 10 h 74"/>
                  <a:gd name="T32" fmla="*/ 23 w 106"/>
                  <a:gd name="T33" fmla="*/ 0 h 74"/>
                  <a:gd name="T34" fmla="*/ 17 w 106"/>
                  <a:gd name="T35" fmla="*/ 0 h 74"/>
                  <a:gd name="T36" fmla="*/ 6 w 106"/>
                  <a:gd name="T37"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74">
                    <a:moveTo>
                      <a:pt x="6" y="5"/>
                    </a:moveTo>
                    <a:lnTo>
                      <a:pt x="0" y="10"/>
                    </a:lnTo>
                    <a:lnTo>
                      <a:pt x="6" y="20"/>
                    </a:lnTo>
                    <a:lnTo>
                      <a:pt x="23" y="39"/>
                    </a:lnTo>
                    <a:lnTo>
                      <a:pt x="34" y="59"/>
                    </a:lnTo>
                    <a:lnTo>
                      <a:pt x="64" y="73"/>
                    </a:lnTo>
                    <a:lnTo>
                      <a:pt x="75" y="73"/>
                    </a:lnTo>
                    <a:lnTo>
                      <a:pt x="81" y="73"/>
                    </a:lnTo>
                    <a:lnTo>
                      <a:pt x="81" y="63"/>
                    </a:lnTo>
                    <a:lnTo>
                      <a:pt x="93" y="59"/>
                    </a:lnTo>
                    <a:lnTo>
                      <a:pt x="105" y="54"/>
                    </a:lnTo>
                    <a:lnTo>
                      <a:pt x="105" y="48"/>
                    </a:lnTo>
                    <a:lnTo>
                      <a:pt x="105" y="39"/>
                    </a:lnTo>
                    <a:lnTo>
                      <a:pt x="99" y="29"/>
                    </a:lnTo>
                    <a:lnTo>
                      <a:pt x="81" y="20"/>
                    </a:lnTo>
                    <a:lnTo>
                      <a:pt x="53" y="10"/>
                    </a:lnTo>
                    <a:lnTo>
                      <a:pt x="23" y="0"/>
                    </a:lnTo>
                    <a:lnTo>
                      <a:pt x="17" y="0"/>
                    </a:lnTo>
                    <a:lnTo>
                      <a:pt x="6" y="5"/>
                    </a:lnTo>
                  </a:path>
                </a:pathLst>
              </a:custGeom>
              <a:solidFill>
                <a:srgbClr val="FFB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99" name="Freeform 195"/>
              <p:cNvSpPr>
                <a:spLocks/>
              </p:cNvSpPr>
              <p:nvPr/>
            </p:nvSpPr>
            <p:spPr bwMode="auto">
              <a:xfrm>
                <a:off x="3067" y="2642"/>
                <a:ext cx="81" cy="65"/>
              </a:xfrm>
              <a:custGeom>
                <a:avLst/>
                <a:gdLst>
                  <a:gd name="T0" fmla="*/ 6 w 81"/>
                  <a:gd name="T1" fmla="*/ 6 h 65"/>
                  <a:gd name="T2" fmla="*/ 0 w 81"/>
                  <a:gd name="T3" fmla="*/ 10 h 65"/>
                  <a:gd name="T4" fmla="*/ 6 w 81"/>
                  <a:gd name="T5" fmla="*/ 15 h 65"/>
                  <a:gd name="T6" fmla="*/ 17 w 81"/>
                  <a:gd name="T7" fmla="*/ 34 h 65"/>
                  <a:gd name="T8" fmla="*/ 29 w 81"/>
                  <a:gd name="T9" fmla="*/ 50 h 65"/>
                  <a:gd name="T10" fmla="*/ 52 w 81"/>
                  <a:gd name="T11" fmla="*/ 64 h 65"/>
                  <a:gd name="T12" fmla="*/ 57 w 81"/>
                  <a:gd name="T13" fmla="*/ 64 h 65"/>
                  <a:gd name="T14" fmla="*/ 63 w 81"/>
                  <a:gd name="T15" fmla="*/ 64 h 65"/>
                  <a:gd name="T16" fmla="*/ 63 w 81"/>
                  <a:gd name="T17" fmla="*/ 54 h 65"/>
                  <a:gd name="T18" fmla="*/ 69 w 81"/>
                  <a:gd name="T19" fmla="*/ 50 h 65"/>
                  <a:gd name="T20" fmla="*/ 80 w 81"/>
                  <a:gd name="T21" fmla="*/ 50 h 65"/>
                  <a:gd name="T22" fmla="*/ 80 w 81"/>
                  <a:gd name="T23" fmla="*/ 44 h 65"/>
                  <a:gd name="T24" fmla="*/ 80 w 81"/>
                  <a:gd name="T25" fmla="*/ 34 h 65"/>
                  <a:gd name="T26" fmla="*/ 74 w 81"/>
                  <a:gd name="T27" fmla="*/ 25 h 65"/>
                  <a:gd name="T28" fmla="*/ 63 w 81"/>
                  <a:gd name="T29" fmla="*/ 15 h 65"/>
                  <a:gd name="T30" fmla="*/ 40 w 81"/>
                  <a:gd name="T31" fmla="*/ 10 h 65"/>
                  <a:gd name="T32" fmla="*/ 17 w 81"/>
                  <a:gd name="T33" fmla="*/ 0 h 65"/>
                  <a:gd name="T34" fmla="*/ 11 w 81"/>
                  <a:gd name="T35" fmla="*/ 0 h 65"/>
                  <a:gd name="T36" fmla="*/ 6 w 81"/>
                  <a:gd name="T3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65">
                    <a:moveTo>
                      <a:pt x="6" y="6"/>
                    </a:moveTo>
                    <a:lnTo>
                      <a:pt x="0" y="10"/>
                    </a:lnTo>
                    <a:lnTo>
                      <a:pt x="6" y="15"/>
                    </a:lnTo>
                    <a:lnTo>
                      <a:pt x="17" y="34"/>
                    </a:lnTo>
                    <a:lnTo>
                      <a:pt x="29" y="50"/>
                    </a:lnTo>
                    <a:lnTo>
                      <a:pt x="52" y="64"/>
                    </a:lnTo>
                    <a:lnTo>
                      <a:pt x="57" y="64"/>
                    </a:lnTo>
                    <a:lnTo>
                      <a:pt x="63" y="64"/>
                    </a:lnTo>
                    <a:lnTo>
                      <a:pt x="63" y="54"/>
                    </a:lnTo>
                    <a:lnTo>
                      <a:pt x="69" y="50"/>
                    </a:lnTo>
                    <a:lnTo>
                      <a:pt x="80" y="50"/>
                    </a:lnTo>
                    <a:lnTo>
                      <a:pt x="80" y="44"/>
                    </a:lnTo>
                    <a:lnTo>
                      <a:pt x="80" y="34"/>
                    </a:lnTo>
                    <a:lnTo>
                      <a:pt x="74" y="25"/>
                    </a:lnTo>
                    <a:lnTo>
                      <a:pt x="63" y="15"/>
                    </a:lnTo>
                    <a:lnTo>
                      <a:pt x="40" y="10"/>
                    </a:lnTo>
                    <a:lnTo>
                      <a:pt x="17" y="0"/>
                    </a:lnTo>
                    <a:lnTo>
                      <a:pt x="11" y="0"/>
                    </a:lnTo>
                    <a:lnTo>
                      <a:pt x="6" y="6"/>
                    </a:lnTo>
                  </a:path>
                </a:pathLst>
              </a:custGeom>
              <a:solidFill>
                <a:srgbClr val="FFCD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00" name="Freeform 196"/>
              <p:cNvSpPr>
                <a:spLocks/>
              </p:cNvSpPr>
              <p:nvPr/>
            </p:nvSpPr>
            <p:spPr bwMode="auto">
              <a:xfrm>
                <a:off x="3067" y="2642"/>
                <a:ext cx="69" cy="54"/>
              </a:xfrm>
              <a:custGeom>
                <a:avLst/>
                <a:gdLst>
                  <a:gd name="T0" fmla="*/ 6 w 69"/>
                  <a:gd name="T1" fmla="*/ 5 h 54"/>
                  <a:gd name="T2" fmla="*/ 0 w 69"/>
                  <a:gd name="T3" fmla="*/ 10 h 54"/>
                  <a:gd name="T4" fmla="*/ 6 w 69"/>
                  <a:gd name="T5" fmla="*/ 15 h 54"/>
                  <a:gd name="T6" fmla="*/ 17 w 69"/>
                  <a:gd name="T7" fmla="*/ 29 h 54"/>
                  <a:gd name="T8" fmla="*/ 22 w 69"/>
                  <a:gd name="T9" fmla="*/ 38 h 54"/>
                  <a:gd name="T10" fmla="*/ 46 w 69"/>
                  <a:gd name="T11" fmla="*/ 53 h 54"/>
                  <a:gd name="T12" fmla="*/ 51 w 69"/>
                  <a:gd name="T13" fmla="*/ 53 h 54"/>
                  <a:gd name="T14" fmla="*/ 51 w 69"/>
                  <a:gd name="T15" fmla="*/ 43 h 54"/>
                  <a:gd name="T16" fmla="*/ 57 w 69"/>
                  <a:gd name="T17" fmla="*/ 38 h 54"/>
                  <a:gd name="T18" fmla="*/ 68 w 69"/>
                  <a:gd name="T19" fmla="*/ 38 h 54"/>
                  <a:gd name="T20" fmla="*/ 68 w 69"/>
                  <a:gd name="T21" fmla="*/ 29 h 54"/>
                  <a:gd name="T22" fmla="*/ 62 w 69"/>
                  <a:gd name="T23" fmla="*/ 19 h 54"/>
                  <a:gd name="T24" fmla="*/ 51 w 69"/>
                  <a:gd name="T25" fmla="*/ 15 h 54"/>
                  <a:gd name="T26" fmla="*/ 34 w 69"/>
                  <a:gd name="T27" fmla="*/ 10 h 54"/>
                  <a:gd name="T28" fmla="*/ 17 w 69"/>
                  <a:gd name="T29" fmla="*/ 0 h 54"/>
                  <a:gd name="T30" fmla="*/ 11 w 69"/>
                  <a:gd name="T31" fmla="*/ 0 h 54"/>
                  <a:gd name="T32" fmla="*/ 6 w 69"/>
                  <a:gd name="T3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54">
                    <a:moveTo>
                      <a:pt x="6" y="5"/>
                    </a:moveTo>
                    <a:lnTo>
                      <a:pt x="0" y="10"/>
                    </a:lnTo>
                    <a:lnTo>
                      <a:pt x="6" y="15"/>
                    </a:lnTo>
                    <a:lnTo>
                      <a:pt x="17" y="29"/>
                    </a:lnTo>
                    <a:lnTo>
                      <a:pt x="22" y="38"/>
                    </a:lnTo>
                    <a:lnTo>
                      <a:pt x="46" y="53"/>
                    </a:lnTo>
                    <a:lnTo>
                      <a:pt x="51" y="53"/>
                    </a:lnTo>
                    <a:lnTo>
                      <a:pt x="51" y="43"/>
                    </a:lnTo>
                    <a:lnTo>
                      <a:pt x="57" y="38"/>
                    </a:lnTo>
                    <a:lnTo>
                      <a:pt x="68" y="38"/>
                    </a:lnTo>
                    <a:lnTo>
                      <a:pt x="68" y="29"/>
                    </a:lnTo>
                    <a:lnTo>
                      <a:pt x="62" y="19"/>
                    </a:lnTo>
                    <a:lnTo>
                      <a:pt x="51" y="15"/>
                    </a:lnTo>
                    <a:lnTo>
                      <a:pt x="34" y="10"/>
                    </a:lnTo>
                    <a:lnTo>
                      <a:pt x="17" y="0"/>
                    </a:lnTo>
                    <a:lnTo>
                      <a:pt x="11" y="0"/>
                    </a:lnTo>
                    <a:lnTo>
                      <a:pt x="6" y="5"/>
                    </a:lnTo>
                  </a:path>
                </a:pathLst>
              </a:custGeom>
              <a:solidFill>
                <a:srgbClr val="FFE3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01" name="Freeform 197"/>
              <p:cNvSpPr>
                <a:spLocks/>
              </p:cNvSpPr>
              <p:nvPr/>
            </p:nvSpPr>
            <p:spPr bwMode="auto">
              <a:xfrm>
                <a:off x="3079" y="2649"/>
                <a:ext cx="45" cy="41"/>
              </a:xfrm>
              <a:custGeom>
                <a:avLst/>
                <a:gdLst>
                  <a:gd name="T0" fmla="*/ 5 w 45"/>
                  <a:gd name="T1" fmla="*/ 4 h 41"/>
                  <a:gd name="T2" fmla="*/ 0 w 45"/>
                  <a:gd name="T3" fmla="*/ 9 h 41"/>
                  <a:gd name="T4" fmla="*/ 5 w 45"/>
                  <a:gd name="T5" fmla="*/ 9 h 41"/>
                  <a:gd name="T6" fmla="*/ 11 w 45"/>
                  <a:gd name="T7" fmla="*/ 22 h 41"/>
                  <a:gd name="T8" fmla="*/ 17 w 45"/>
                  <a:gd name="T9" fmla="*/ 31 h 41"/>
                  <a:gd name="T10" fmla="*/ 28 w 45"/>
                  <a:gd name="T11" fmla="*/ 40 h 41"/>
                  <a:gd name="T12" fmla="*/ 33 w 45"/>
                  <a:gd name="T13" fmla="*/ 40 h 41"/>
                  <a:gd name="T14" fmla="*/ 33 w 45"/>
                  <a:gd name="T15" fmla="*/ 31 h 41"/>
                  <a:gd name="T16" fmla="*/ 39 w 45"/>
                  <a:gd name="T17" fmla="*/ 31 h 41"/>
                  <a:gd name="T18" fmla="*/ 44 w 45"/>
                  <a:gd name="T19" fmla="*/ 31 h 41"/>
                  <a:gd name="T20" fmla="*/ 44 w 45"/>
                  <a:gd name="T21" fmla="*/ 22 h 41"/>
                  <a:gd name="T22" fmla="*/ 39 w 45"/>
                  <a:gd name="T23" fmla="*/ 13 h 41"/>
                  <a:gd name="T24" fmla="*/ 33 w 45"/>
                  <a:gd name="T25" fmla="*/ 9 h 41"/>
                  <a:gd name="T26" fmla="*/ 22 w 45"/>
                  <a:gd name="T27" fmla="*/ 9 h 41"/>
                  <a:gd name="T28" fmla="*/ 11 w 45"/>
                  <a:gd name="T29" fmla="*/ 0 h 41"/>
                  <a:gd name="T30" fmla="*/ 5 w 45"/>
                  <a:gd name="T31" fmla="*/ 0 h 41"/>
                  <a:gd name="T32" fmla="*/ 5 w 45"/>
                  <a:gd name="T33"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1">
                    <a:moveTo>
                      <a:pt x="5" y="4"/>
                    </a:moveTo>
                    <a:lnTo>
                      <a:pt x="0" y="9"/>
                    </a:lnTo>
                    <a:lnTo>
                      <a:pt x="5" y="9"/>
                    </a:lnTo>
                    <a:lnTo>
                      <a:pt x="11" y="22"/>
                    </a:lnTo>
                    <a:lnTo>
                      <a:pt x="17" y="31"/>
                    </a:lnTo>
                    <a:lnTo>
                      <a:pt x="28" y="40"/>
                    </a:lnTo>
                    <a:lnTo>
                      <a:pt x="33" y="40"/>
                    </a:lnTo>
                    <a:lnTo>
                      <a:pt x="33" y="31"/>
                    </a:lnTo>
                    <a:lnTo>
                      <a:pt x="39" y="31"/>
                    </a:lnTo>
                    <a:lnTo>
                      <a:pt x="44" y="31"/>
                    </a:lnTo>
                    <a:lnTo>
                      <a:pt x="44" y="22"/>
                    </a:lnTo>
                    <a:lnTo>
                      <a:pt x="39" y="13"/>
                    </a:lnTo>
                    <a:lnTo>
                      <a:pt x="33" y="9"/>
                    </a:lnTo>
                    <a:lnTo>
                      <a:pt x="22" y="9"/>
                    </a:lnTo>
                    <a:lnTo>
                      <a:pt x="11" y="0"/>
                    </a:lnTo>
                    <a:lnTo>
                      <a:pt x="5" y="0"/>
                    </a:lnTo>
                    <a:lnTo>
                      <a:pt x="5" y="4"/>
                    </a:lnTo>
                  </a:path>
                </a:pathLst>
              </a:custGeom>
              <a:solidFill>
                <a:srgbClr val="FFF3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02" name="Freeform 198"/>
              <p:cNvSpPr>
                <a:spLocks/>
              </p:cNvSpPr>
              <p:nvPr/>
            </p:nvSpPr>
            <p:spPr bwMode="auto">
              <a:xfrm>
                <a:off x="3079" y="2649"/>
                <a:ext cx="32" cy="31"/>
              </a:xfrm>
              <a:custGeom>
                <a:avLst/>
                <a:gdLst>
                  <a:gd name="T0" fmla="*/ 5 w 32"/>
                  <a:gd name="T1" fmla="*/ 4 h 31"/>
                  <a:gd name="T2" fmla="*/ 0 w 32"/>
                  <a:gd name="T3" fmla="*/ 9 h 31"/>
                  <a:gd name="T4" fmla="*/ 5 w 32"/>
                  <a:gd name="T5" fmla="*/ 9 h 31"/>
                  <a:gd name="T6" fmla="*/ 10 w 32"/>
                  <a:gd name="T7" fmla="*/ 17 h 31"/>
                  <a:gd name="T8" fmla="*/ 10 w 32"/>
                  <a:gd name="T9" fmla="*/ 21 h 31"/>
                  <a:gd name="T10" fmla="*/ 21 w 32"/>
                  <a:gd name="T11" fmla="*/ 30 h 31"/>
                  <a:gd name="T12" fmla="*/ 26 w 32"/>
                  <a:gd name="T13" fmla="*/ 30 h 31"/>
                  <a:gd name="T14" fmla="*/ 26 w 32"/>
                  <a:gd name="T15" fmla="*/ 21 h 31"/>
                  <a:gd name="T16" fmla="*/ 31 w 32"/>
                  <a:gd name="T17" fmla="*/ 21 h 31"/>
                  <a:gd name="T18" fmla="*/ 31 w 32"/>
                  <a:gd name="T19" fmla="*/ 17 h 31"/>
                  <a:gd name="T20" fmla="*/ 26 w 32"/>
                  <a:gd name="T21" fmla="*/ 9 h 31"/>
                  <a:gd name="T22" fmla="*/ 16 w 32"/>
                  <a:gd name="T23" fmla="*/ 9 h 31"/>
                  <a:gd name="T24" fmla="*/ 10 w 32"/>
                  <a:gd name="T25" fmla="*/ 0 h 31"/>
                  <a:gd name="T26" fmla="*/ 5 w 32"/>
                  <a:gd name="T27" fmla="*/ 0 h 31"/>
                  <a:gd name="T28" fmla="*/ 5 w 32"/>
                  <a:gd name="T2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1">
                    <a:moveTo>
                      <a:pt x="5" y="4"/>
                    </a:moveTo>
                    <a:lnTo>
                      <a:pt x="0" y="9"/>
                    </a:lnTo>
                    <a:lnTo>
                      <a:pt x="5" y="9"/>
                    </a:lnTo>
                    <a:lnTo>
                      <a:pt x="10" y="17"/>
                    </a:lnTo>
                    <a:lnTo>
                      <a:pt x="10" y="21"/>
                    </a:lnTo>
                    <a:lnTo>
                      <a:pt x="21" y="30"/>
                    </a:lnTo>
                    <a:lnTo>
                      <a:pt x="26" y="30"/>
                    </a:lnTo>
                    <a:lnTo>
                      <a:pt x="26" y="21"/>
                    </a:lnTo>
                    <a:lnTo>
                      <a:pt x="31" y="21"/>
                    </a:lnTo>
                    <a:lnTo>
                      <a:pt x="31" y="17"/>
                    </a:lnTo>
                    <a:lnTo>
                      <a:pt x="26" y="9"/>
                    </a:lnTo>
                    <a:lnTo>
                      <a:pt x="16" y="9"/>
                    </a:lnTo>
                    <a:lnTo>
                      <a:pt x="10" y="0"/>
                    </a:lnTo>
                    <a:lnTo>
                      <a:pt x="5" y="0"/>
                    </a:lnTo>
                    <a:lnTo>
                      <a:pt x="5" y="4"/>
                    </a:lnTo>
                  </a:path>
                </a:pathLst>
              </a:custGeom>
              <a:solidFill>
                <a:srgbClr val="FFFC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03" name="Freeform 199"/>
              <p:cNvSpPr>
                <a:spLocks/>
              </p:cNvSpPr>
              <p:nvPr/>
            </p:nvSpPr>
            <p:spPr bwMode="auto">
              <a:xfrm>
                <a:off x="3079" y="2649"/>
                <a:ext cx="32" cy="31"/>
              </a:xfrm>
              <a:custGeom>
                <a:avLst/>
                <a:gdLst>
                  <a:gd name="T0" fmla="*/ 5 w 32"/>
                  <a:gd name="T1" fmla="*/ 4 h 31"/>
                  <a:gd name="T2" fmla="*/ 0 w 32"/>
                  <a:gd name="T3" fmla="*/ 9 h 31"/>
                  <a:gd name="T4" fmla="*/ 5 w 32"/>
                  <a:gd name="T5" fmla="*/ 9 h 31"/>
                  <a:gd name="T6" fmla="*/ 10 w 32"/>
                  <a:gd name="T7" fmla="*/ 17 h 31"/>
                  <a:gd name="T8" fmla="*/ 10 w 32"/>
                  <a:gd name="T9" fmla="*/ 21 h 31"/>
                  <a:gd name="T10" fmla="*/ 21 w 32"/>
                  <a:gd name="T11" fmla="*/ 30 h 31"/>
                  <a:gd name="T12" fmla="*/ 26 w 32"/>
                  <a:gd name="T13" fmla="*/ 30 h 31"/>
                  <a:gd name="T14" fmla="*/ 26 w 32"/>
                  <a:gd name="T15" fmla="*/ 21 h 31"/>
                  <a:gd name="T16" fmla="*/ 31 w 32"/>
                  <a:gd name="T17" fmla="*/ 21 h 31"/>
                  <a:gd name="T18" fmla="*/ 31 w 32"/>
                  <a:gd name="T19" fmla="*/ 17 h 31"/>
                  <a:gd name="T20" fmla="*/ 26 w 32"/>
                  <a:gd name="T21" fmla="*/ 9 h 31"/>
                  <a:gd name="T22" fmla="*/ 16 w 32"/>
                  <a:gd name="T23" fmla="*/ 9 h 31"/>
                  <a:gd name="T24" fmla="*/ 10 w 32"/>
                  <a:gd name="T25" fmla="*/ 0 h 31"/>
                  <a:gd name="T26" fmla="*/ 5 w 32"/>
                  <a:gd name="T27" fmla="*/ 0 h 31"/>
                  <a:gd name="T28" fmla="*/ 5 w 32"/>
                  <a:gd name="T2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1">
                    <a:moveTo>
                      <a:pt x="5" y="4"/>
                    </a:moveTo>
                    <a:lnTo>
                      <a:pt x="0" y="9"/>
                    </a:lnTo>
                    <a:lnTo>
                      <a:pt x="5" y="9"/>
                    </a:lnTo>
                    <a:lnTo>
                      <a:pt x="10" y="17"/>
                    </a:lnTo>
                    <a:lnTo>
                      <a:pt x="10" y="21"/>
                    </a:lnTo>
                    <a:lnTo>
                      <a:pt x="21" y="30"/>
                    </a:lnTo>
                    <a:lnTo>
                      <a:pt x="26" y="30"/>
                    </a:lnTo>
                    <a:lnTo>
                      <a:pt x="26" y="21"/>
                    </a:lnTo>
                    <a:lnTo>
                      <a:pt x="31" y="21"/>
                    </a:lnTo>
                    <a:lnTo>
                      <a:pt x="31" y="17"/>
                    </a:lnTo>
                    <a:lnTo>
                      <a:pt x="26" y="9"/>
                    </a:lnTo>
                    <a:lnTo>
                      <a:pt x="16" y="9"/>
                    </a:lnTo>
                    <a:lnTo>
                      <a:pt x="10" y="0"/>
                    </a:lnTo>
                    <a:lnTo>
                      <a:pt x="5" y="0"/>
                    </a:lnTo>
                    <a:lnTo>
                      <a:pt x="5" y="4"/>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04" name="Freeform 200"/>
              <p:cNvSpPr>
                <a:spLocks/>
              </p:cNvSpPr>
              <p:nvPr/>
            </p:nvSpPr>
            <p:spPr bwMode="auto">
              <a:xfrm>
                <a:off x="3035" y="2622"/>
                <a:ext cx="176" cy="131"/>
              </a:xfrm>
              <a:custGeom>
                <a:avLst/>
                <a:gdLst>
                  <a:gd name="T0" fmla="*/ 7 w 176"/>
                  <a:gd name="T1" fmla="*/ 5 h 131"/>
                  <a:gd name="T2" fmla="*/ 0 w 176"/>
                  <a:gd name="T3" fmla="*/ 15 h 131"/>
                  <a:gd name="T4" fmla="*/ 7 w 176"/>
                  <a:gd name="T5" fmla="*/ 26 h 131"/>
                  <a:gd name="T6" fmla="*/ 32 w 176"/>
                  <a:gd name="T7" fmla="*/ 67 h 131"/>
                  <a:gd name="T8" fmla="*/ 69 w 176"/>
                  <a:gd name="T9" fmla="*/ 109 h 131"/>
                  <a:gd name="T10" fmla="*/ 100 w 176"/>
                  <a:gd name="T11" fmla="*/ 130 h 131"/>
                  <a:gd name="T12" fmla="*/ 119 w 176"/>
                  <a:gd name="T13" fmla="*/ 130 h 131"/>
                  <a:gd name="T14" fmla="*/ 132 w 176"/>
                  <a:gd name="T15" fmla="*/ 130 h 131"/>
                  <a:gd name="T16" fmla="*/ 144 w 176"/>
                  <a:gd name="T17" fmla="*/ 120 h 131"/>
                  <a:gd name="T18" fmla="*/ 163 w 176"/>
                  <a:gd name="T19" fmla="*/ 109 h 131"/>
                  <a:gd name="T20" fmla="*/ 175 w 176"/>
                  <a:gd name="T21" fmla="*/ 93 h 131"/>
                  <a:gd name="T22" fmla="*/ 175 w 176"/>
                  <a:gd name="T23" fmla="*/ 83 h 131"/>
                  <a:gd name="T24" fmla="*/ 175 w 176"/>
                  <a:gd name="T25" fmla="*/ 67 h 131"/>
                  <a:gd name="T26" fmla="*/ 169 w 176"/>
                  <a:gd name="T27" fmla="*/ 57 h 131"/>
                  <a:gd name="T28" fmla="*/ 138 w 176"/>
                  <a:gd name="T29" fmla="*/ 31 h 131"/>
                  <a:gd name="T30" fmla="*/ 88 w 176"/>
                  <a:gd name="T31" fmla="*/ 10 h 131"/>
                  <a:gd name="T32" fmla="*/ 32 w 176"/>
                  <a:gd name="T33" fmla="*/ 0 h 131"/>
                  <a:gd name="T34" fmla="*/ 19 w 176"/>
                  <a:gd name="T35" fmla="*/ 0 h 131"/>
                  <a:gd name="T36" fmla="*/ 7 w 176"/>
                  <a:gd name="T37" fmla="*/ 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31">
                    <a:moveTo>
                      <a:pt x="7" y="5"/>
                    </a:moveTo>
                    <a:lnTo>
                      <a:pt x="0" y="15"/>
                    </a:lnTo>
                    <a:lnTo>
                      <a:pt x="7" y="26"/>
                    </a:lnTo>
                    <a:lnTo>
                      <a:pt x="32" y="67"/>
                    </a:lnTo>
                    <a:lnTo>
                      <a:pt x="69" y="109"/>
                    </a:lnTo>
                    <a:lnTo>
                      <a:pt x="100" y="130"/>
                    </a:lnTo>
                    <a:lnTo>
                      <a:pt x="119" y="130"/>
                    </a:lnTo>
                    <a:lnTo>
                      <a:pt x="132" y="130"/>
                    </a:lnTo>
                    <a:lnTo>
                      <a:pt x="144" y="120"/>
                    </a:lnTo>
                    <a:lnTo>
                      <a:pt x="163" y="109"/>
                    </a:lnTo>
                    <a:lnTo>
                      <a:pt x="175" y="93"/>
                    </a:lnTo>
                    <a:lnTo>
                      <a:pt x="175" y="83"/>
                    </a:lnTo>
                    <a:lnTo>
                      <a:pt x="175" y="67"/>
                    </a:lnTo>
                    <a:lnTo>
                      <a:pt x="169" y="57"/>
                    </a:lnTo>
                    <a:lnTo>
                      <a:pt x="138" y="31"/>
                    </a:lnTo>
                    <a:lnTo>
                      <a:pt x="88" y="10"/>
                    </a:lnTo>
                    <a:lnTo>
                      <a:pt x="32" y="0"/>
                    </a:lnTo>
                    <a:lnTo>
                      <a:pt x="19" y="0"/>
                    </a:lnTo>
                    <a:lnTo>
                      <a:pt x="7" y="5"/>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305" name="Group 201"/>
            <p:cNvGrpSpPr>
              <a:grpSpLocks/>
            </p:cNvGrpSpPr>
            <p:nvPr/>
          </p:nvGrpSpPr>
          <p:grpSpPr bwMode="auto">
            <a:xfrm>
              <a:off x="3024" y="2595"/>
              <a:ext cx="199" cy="167"/>
              <a:chOff x="3024" y="2595"/>
              <a:chExt cx="199" cy="167"/>
            </a:xfrm>
          </p:grpSpPr>
          <p:sp>
            <p:nvSpPr>
              <p:cNvPr id="175306" name="Oval 202"/>
              <p:cNvSpPr>
                <a:spLocks noChangeArrowheads="1"/>
              </p:cNvSpPr>
              <p:nvPr/>
            </p:nvSpPr>
            <p:spPr bwMode="auto">
              <a:xfrm>
                <a:off x="3024" y="2595"/>
                <a:ext cx="199" cy="167"/>
              </a:xfrm>
              <a:prstGeom prst="ellipse">
                <a:avLst/>
              </a:prstGeom>
              <a:solidFill>
                <a:srgbClr val="FF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07" name="Oval 203"/>
              <p:cNvSpPr>
                <a:spLocks noChangeArrowheads="1"/>
              </p:cNvSpPr>
              <p:nvPr/>
            </p:nvSpPr>
            <p:spPr bwMode="auto">
              <a:xfrm>
                <a:off x="3029" y="2601"/>
                <a:ext cx="188" cy="157"/>
              </a:xfrm>
              <a:prstGeom prst="ellipse">
                <a:avLst/>
              </a:prstGeom>
              <a:solidFill>
                <a:srgbClr val="FF1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08" name="Oval 204"/>
              <p:cNvSpPr>
                <a:spLocks noChangeArrowheads="1"/>
              </p:cNvSpPr>
              <p:nvPr/>
            </p:nvSpPr>
            <p:spPr bwMode="auto">
              <a:xfrm>
                <a:off x="3029" y="2601"/>
                <a:ext cx="176" cy="145"/>
              </a:xfrm>
              <a:prstGeom prst="ellipse">
                <a:avLst/>
              </a:prstGeom>
              <a:solidFill>
                <a:srgbClr val="FF3C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09" name="Oval 205"/>
              <p:cNvSpPr>
                <a:spLocks noChangeArrowheads="1"/>
              </p:cNvSpPr>
              <p:nvPr/>
            </p:nvSpPr>
            <p:spPr bwMode="auto">
              <a:xfrm>
                <a:off x="3035" y="2607"/>
                <a:ext cx="161" cy="135"/>
              </a:xfrm>
              <a:prstGeom prst="ellipse">
                <a:avLst/>
              </a:prstGeom>
              <a:solidFill>
                <a:srgbClr val="FF57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0" name="Oval 206"/>
              <p:cNvSpPr>
                <a:spLocks noChangeArrowheads="1"/>
              </p:cNvSpPr>
              <p:nvPr/>
            </p:nvSpPr>
            <p:spPr bwMode="auto">
              <a:xfrm>
                <a:off x="3029" y="2601"/>
                <a:ext cx="161" cy="136"/>
              </a:xfrm>
              <a:prstGeom prst="ellipse">
                <a:avLst/>
              </a:prstGeom>
              <a:solidFill>
                <a:srgbClr val="FF7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1" name="Oval 207"/>
              <p:cNvSpPr>
                <a:spLocks noChangeArrowheads="1"/>
              </p:cNvSpPr>
              <p:nvPr/>
            </p:nvSpPr>
            <p:spPr bwMode="auto">
              <a:xfrm>
                <a:off x="3035" y="2607"/>
                <a:ext cx="150" cy="125"/>
              </a:xfrm>
              <a:prstGeom prst="ellipse">
                <a:avLst/>
              </a:prstGeom>
              <a:solidFill>
                <a:srgbClr val="FF8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2" name="Oval 208"/>
              <p:cNvSpPr>
                <a:spLocks noChangeArrowheads="1"/>
              </p:cNvSpPr>
              <p:nvPr/>
            </p:nvSpPr>
            <p:spPr bwMode="auto">
              <a:xfrm>
                <a:off x="3035" y="2607"/>
                <a:ext cx="138" cy="113"/>
              </a:xfrm>
              <a:prstGeom prst="ellipse">
                <a:avLst/>
              </a:prstGeom>
              <a:solidFill>
                <a:srgbClr val="FF9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3" name="Oval 209"/>
              <p:cNvSpPr>
                <a:spLocks noChangeArrowheads="1"/>
              </p:cNvSpPr>
              <p:nvPr/>
            </p:nvSpPr>
            <p:spPr bwMode="auto">
              <a:xfrm>
                <a:off x="3042" y="2611"/>
                <a:ext cx="124" cy="104"/>
              </a:xfrm>
              <a:prstGeom prst="ellipse">
                <a:avLst/>
              </a:prstGeom>
              <a:solidFill>
                <a:srgbClr val="FFA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4" name="Oval 210"/>
              <p:cNvSpPr>
                <a:spLocks noChangeArrowheads="1"/>
              </p:cNvSpPr>
              <p:nvPr/>
            </p:nvSpPr>
            <p:spPr bwMode="auto">
              <a:xfrm>
                <a:off x="3042" y="2611"/>
                <a:ext cx="112" cy="95"/>
              </a:xfrm>
              <a:prstGeom prst="ellipse">
                <a:avLst/>
              </a:prstGeom>
              <a:solidFill>
                <a:srgbClr val="FFB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5" name="Oval 211"/>
              <p:cNvSpPr>
                <a:spLocks noChangeArrowheads="1"/>
              </p:cNvSpPr>
              <p:nvPr/>
            </p:nvSpPr>
            <p:spPr bwMode="auto">
              <a:xfrm>
                <a:off x="3049" y="2616"/>
                <a:ext cx="98" cy="83"/>
              </a:xfrm>
              <a:prstGeom prst="ellipse">
                <a:avLst/>
              </a:prstGeom>
              <a:solidFill>
                <a:srgbClr val="FFC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6" name="Oval 212"/>
              <p:cNvSpPr>
                <a:spLocks noChangeArrowheads="1"/>
              </p:cNvSpPr>
              <p:nvPr/>
            </p:nvSpPr>
            <p:spPr bwMode="auto">
              <a:xfrm>
                <a:off x="3049" y="2616"/>
                <a:ext cx="86" cy="73"/>
              </a:xfrm>
              <a:prstGeom prst="ellipse">
                <a:avLst/>
              </a:prstGeom>
              <a:solidFill>
                <a:srgbClr val="FFD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7" name="Oval 213"/>
              <p:cNvSpPr>
                <a:spLocks noChangeArrowheads="1"/>
              </p:cNvSpPr>
              <p:nvPr/>
            </p:nvSpPr>
            <p:spPr bwMode="auto">
              <a:xfrm>
                <a:off x="3055" y="2622"/>
                <a:ext cx="73" cy="61"/>
              </a:xfrm>
              <a:prstGeom prst="ellipse">
                <a:avLst/>
              </a:prstGeom>
              <a:solidFill>
                <a:srgbClr val="FFE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8" name="Oval 214"/>
              <p:cNvSpPr>
                <a:spLocks noChangeArrowheads="1"/>
              </p:cNvSpPr>
              <p:nvPr/>
            </p:nvSpPr>
            <p:spPr bwMode="auto">
              <a:xfrm>
                <a:off x="3049" y="2616"/>
                <a:ext cx="74" cy="63"/>
              </a:xfrm>
              <a:prstGeom prst="ellipse">
                <a:avLst/>
              </a:prstGeom>
              <a:solidFill>
                <a:srgbClr val="FFE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9" name="Oval 215"/>
              <p:cNvSpPr>
                <a:spLocks noChangeArrowheads="1"/>
              </p:cNvSpPr>
              <p:nvPr/>
            </p:nvSpPr>
            <p:spPr bwMode="auto">
              <a:xfrm>
                <a:off x="3055" y="2622"/>
                <a:ext cx="62" cy="51"/>
              </a:xfrm>
              <a:prstGeom prst="ellipse">
                <a:avLst/>
              </a:prstGeom>
              <a:solidFill>
                <a:srgbClr val="FFF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0" name="Oval 216"/>
              <p:cNvSpPr>
                <a:spLocks noChangeArrowheads="1"/>
              </p:cNvSpPr>
              <p:nvPr/>
            </p:nvSpPr>
            <p:spPr bwMode="auto">
              <a:xfrm>
                <a:off x="3055" y="2622"/>
                <a:ext cx="49" cy="41"/>
              </a:xfrm>
              <a:prstGeom prst="ellipse">
                <a:avLst/>
              </a:prstGeom>
              <a:solidFill>
                <a:srgbClr val="FFF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1" name="Oval 217"/>
              <p:cNvSpPr>
                <a:spLocks noChangeArrowheads="1"/>
              </p:cNvSpPr>
              <p:nvPr/>
            </p:nvSpPr>
            <p:spPr bwMode="auto">
              <a:xfrm>
                <a:off x="3060" y="2627"/>
                <a:ext cx="38" cy="31"/>
              </a:xfrm>
              <a:prstGeom prst="ellipse">
                <a:avLst/>
              </a:prstGeom>
              <a:solidFill>
                <a:srgbClr val="FFF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2" name="Oval 218"/>
              <p:cNvSpPr>
                <a:spLocks noChangeArrowheads="1"/>
              </p:cNvSpPr>
              <p:nvPr/>
            </p:nvSpPr>
            <p:spPr bwMode="auto">
              <a:xfrm>
                <a:off x="3028" y="2599"/>
                <a:ext cx="191" cy="159"/>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323" name="Group 219"/>
            <p:cNvGrpSpPr>
              <a:grpSpLocks/>
            </p:cNvGrpSpPr>
            <p:nvPr/>
          </p:nvGrpSpPr>
          <p:grpSpPr bwMode="auto">
            <a:xfrm>
              <a:off x="2961" y="2537"/>
              <a:ext cx="138" cy="132"/>
              <a:chOff x="2961" y="2537"/>
              <a:chExt cx="138" cy="132"/>
            </a:xfrm>
          </p:grpSpPr>
          <p:sp>
            <p:nvSpPr>
              <p:cNvPr id="175324" name="Freeform 220"/>
              <p:cNvSpPr>
                <a:spLocks/>
              </p:cNvSpPr>
              <p:nvPr/>
            </p:nvSpPr>
            <p:spPr bwMode="auto">
              <a:xfrm>
                <a:off x="2961" y="2537"/>
                <a:ext cx="132" cy="127"/>
              </a:xfrm>
              <a:custGeom>
                <a:avLst/>
                <a:gdLst>
                  <a:gd name="T0" fmla="*/ 124 w 132"/>
                  <a:gd name="T1" fmla="*/ 121 h 127"/>
                  <a:gd name="T2" fmla="*/ 131 w 132"/>
                  <a:gd name="T3" fmla="*/ 116 h 127"/>
                  <a:gd name="T4" fmla="*/ 131 w 132"/>
                  <a:gd name="T5" fmla="*/ 106 h 127"/>
                  <a:gd name="T6" fmla="*/ 118 w 132"/>
                  <a:gd name="T7" fmla="*/ 66 h 127"/>
                  <a:gd name="T8" fmla="*/ 95 w 132"/>
                  <a:gd name="T9" fmla="*/ 30 h 127"/>
                  <a:gd name="T10" fmla="*/ 71 w 132"/>
                  <a:gd name="T11" fmla="*/ 5 h 127"/>
                  <a:gd name="T12" fmla="*/ 59 w 132"/>
                  <a:gd name="T13" fmla="*/ 0 h 127"/>
                  <a:gd name="T14" fmla="*/ 48 w 132"/>
                  <a:gd name="T15" fmla="*/ 0 h 127"/>
                  <a:gd name="T16" fmla="*/ 36 w 132"/>
                  <a:gd name="T17" fmla="*/ 5 h 127"/>
                  <a:gd name="T18" fmla="*/ 18 w 132"/>
                  <a:gd name="T19" fmla="*/ 10 h 127"/>
                  <a:gd name="T20" fmla="*/ 6 w 132"/>
                  <a:gd name="T21" fmla="*/ 21 h 127"/>
                  <a:gd name="T22" fmla="*/ 0 w 132"/>
                  <a:gd name="T23" fmla="*/ 30 h 127"/>
                  <a:gd name="T24" fmla="*/ 0 w 132"/>
                  <a:gd name="T25" fmla="*/ 45 h 127"/>
                  <a:gd name="T26" fmla="*/ 0 w 132"/>
                  <a:gd name="T27" fmla="*/ 55 h 127"/>
                  <a:gd name="T28" fmla="*/ 18 w 132"/>
                  <a:gd name="T29" fmla="*/ 81 h 127"/>
                  <a:gd name="T30" fmla="*/ 59 w 132"/>
                  <a:gd name="T31" fmla="*/ 106 h 127"/>
                  <a:gd name="T32" fmla="*/ 101 w 132"/>
                  <a:gd name="T33" fmla="*/ 126 h 127"/>
                  <a:gd name="T34" fmla="*/ 113 w 132"/>
                  <a:gd name="T35" fmla="*/ 126 h 127"/>
                  <a:gd name="T36" fmla="*/ 124 w 132"/>
                  <a:gd name="T37" fmla="*/ 1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27">
                    <a:moveTo>
                      <a:pt x="124" y="121"/>
                    </a:moveTo>
                    <a:lnTo>
                      <a:pt x="131" y="116"/>
                    </a:lnTo>
                    <a:lnTo>
                      <a:pt x="131" y="106"/>
                    </a:lnTo>
                    <a:lnTo>
                      <a:pt x="118" y="66"/>
                    </a:lnTo>
                    <a:lnTo>
                      <a:pt x="95" y="30"/>
                    </a:lnTo>
                    <a:lnTo>
                      <a:pt x="71" y="5"/>
                    </a:lnTo>
                    <a:lnTo>
                      <a:pt x="59" y="0"/>
                    </a:lnTo>
                    <a:lnTo>
                      <a:pt x="48" y="0"/>
                    </a:lnTo>
                    <a:lnTo>
                      <a:pt x="36" y="5"/>
                    </a:lnTo>
                    <a:lnTo>
                      <a:pt x="18" y="10"/>
                    </a:lnTo>
                    <a:lnTo>
                      <a:pt x="6" y="21"/>
                    </a:lnTo>
                    <a:lnTo>
                      <a:pt x="0" y="30"/>
                    </a:lnTo>
                    <a:lnTo>
                      <a:pt x="0" y="45"/>
                    </a:lnTo>
                    <a:lnTo>
                      <a:pt x="0" y="55"/>
                    </a:lnTo>
                    <a:lnTo>
                      <a:pt x="18" y="81"/>
                    </a:lnTo>
                    <a:lnTo>
                      <a:pt x="59" y="106"/>
                    </a:lnTo>
                    <a:lnTo>
                      <a:pt x="101" y="126"/>
                    </a:lnTo>
                    <a:lnTo>
                      <a:pt x="113" y="126"/>
                    </a:lnTo>
                    <a:lnTo>
                      <a:pt x="124" y="121"/>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25" name="Freeform 221"/>
              <p:cNvSpPr>
                <a:spLocks/>
              </p:cNvSpPr>
              <p:nvPr/>
            </p:nvSpPr>
            <p:spPr bwMode="auto">
              <a:xfrm>
                <a:off x="2961" y="2537"/>
                <a:ext cx="132" cy="127"/>
              </a:xfrm>
              <a:custGeom>
                <a:avLst/>
                <a:gdLst>
                  <a:gd name="T0" fmla="*/ 124 w 132"/>
                  <a:gd name="T1" fmla="*/ 121 h 127"/>
                  <a:gd name="T2" fmla="*/ 131 w 132"/>
                  <a:gd name="T3" fmla="*/ 116 h 127"/>
                  <a:gd name="T4" fmla="*/ 131 w 132"/>
                  <a:gd name="T5" fmla="*/ 106 h 127"/>
                  <a:gd name="T6" fmla="*/ 118 w 132"/>
                  <a:gd name="T7" fmla="*/ 66 h 127"/>
                  <a:gd name="T8" fmla="*/ 95 w 132"/>
                  <a:gd name="T9" fmla="*/ 30 h 127"/>
                  <a:gd name="T10" fmla="*/ 71 w 132"/>
                  <a:gd name="T11" fmla="*/ 5 h 127"/>
                  <a:gd name="T12" fmla="*/ 59 w 132"/>
                  <a:gd name="T13" fmla="*/ 0 h 127"/>
                  <a:gd name="T14" fmla="*/ 48 w 132"/>
                  <a:gd name="T15" fmla="*/ 0 h 127"/>
                  <a:gd name="T16" fmla="*/ 36 w 132"/>
                  <a:gd name="T17" fmla="*/ 5 h 127"/>
                  <a:gd name="T18" fmla="*/ 18 w 132"/>
                  <a:gd name="T19" fmla="*/ 10 h 127"/>
                  <a:gd name="T20" fmla="*/ 6 w 132"/>
                  <a:gd name="T21" fmla="*/ 21 h 127"/>
                  <a:gd name="T22" fmla="*/ 0 w 132"/>
                  <a:gd name="T23" fmla="*/ 30 h 127"/>
                  <a:gd name="T24" fmla="*/ 0 w 132"/>
                  <a:gd name="T25" fmla="*/ 45 h 127"/>
                  <a:gd name="T26" fmla="*/ 0 w 132"/>
                  <a:gd name="T27" fmla="*/ 55 h 127"/>
                  <a:gd name="T28" fmla="*/ 18 w 132"/>
                  <a:gd name="T29" fmla="*/ 81 h 127"/>
                  <a:gd name="T30" fmla="*/ 59 w 132"/>
                  <a:gd name="T31" fmla="*/ 106 h 127"/>
                  <a:gd name="T32" fmla="*/ 101 w 132"/>
                  <a:gd name="T33" fmla="*/ 126 h 127"/>
                  <a:gd name="T34" fmla="*/ 113 w 132"/>
                  <a:gd name="T35" fmla="*/ 126 h 127"/>
                  <a:gd name="T36" fmla="*/ 124 w 132"/>
                  <a:gd name="T37" fmla="*/ 1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27">
                    <a:moveTo>
                      <a:pt x="124" y="121"/>
                    </a:moveTo>
                    <a:lnTo>
                      <a:pt x="131" y="116"/>
                    </a:lnTo>
                    <a:lnTo>
                      <a:pt x="131" y="106"/>
                    </a:lnTo>
                    <a:lnTo>
                      <a:pt x="118" y="66"/>
                    </a:lnTo>
                    <a:lnTo>
                      <a:pt x="95" y="30"/>
                    </a:lnTo>
                    <a:lnTo>
                      <a:pt x="71" y="5"/>
                    </a:lnTo>
                    <a:lnTo>
                      <a:pt x="59" y="0"/>
                    </a:lnTo>
                    <a:lnTo>
                      <a:pt x="48" y="0"/>
                    </a:lnTo>
                    <a:lnTo>
                      <a:pt x="36" y="5"/>
                    </a:lnTo>
                    <a:lnTo>
                      <a:pt x="18" y="10"/>
                    </a:lnTo>
                    <a:lnTo>
                      <a:pt x="6" y="21"/>
                    </a:lnTo>
                    <a:lnTo>
                      <a:pt x="0" y="30"/>
                    </a:lnTo>
                    <a:lnTo>
                      <a:pt x="0" y="45"/>
                    </a:lnTo>
                    <a:lnTo>
                      <a:pt x="0" y="55"/>
                    </a:lnTo>
                    <a:lnTo>
                      <a:pt x="18" y="81"/>
                    </a:lnTo>
                    <a:lnTo>
                      <a:pt x="59" y="106"/>
                    </a:lnTo>
                    <a:lnTo>
                      <a:pt x="101" y="126"/>
                    </a:lnTo>
                    <a:lnTo>
                      <a:pt x="113" y="126"/>
                    </a:lnTo>
                    <a:lnTo>
                      <a:pt x="124" y="121"/>
                    </a:lnTo>
                  </a:path>
                </a:pathLst>
              </a:custGeom>
              <a:solidFill>
                <a:srgbClr val="FF0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26" name="Freeform 222"/>
              <p:cNvSpPr>
                <a:spLocks/>
              </p:cNvSpPr>
              <p:nvPr/>
            </p:nvSpPr>
            <p:spPr bwMode="auto">
              <a:xfrm>
                <a:off x="2961" y="2537"/>
                <a:ext cx="118" cy="116"/>
              </a:xfrm>
              <a:custGeom>
                <a:avLst/>
                <a:gdLst>
                  <a:gd name="T0" fmla="*/ 111 w 118"/>
                  <a:gd name="T1" fmla="*/ 110 h 116"/>
                  <a:gd name="T2" fmla="*/ 117 w 118"/>
                  <a:gd name="T3" fmla="*/ 105 h 116"/>
                  <a:gd name="T4" fmla="*/ 117 w 118"/>
                  <a:gd name="T5" fmla="*/ 95 h 116"/>
                  <a:gd name="T6" fmla="*/ 105 w 118"/>
                  <a:gd name="T7" fmla="*/ 60 h 116"/>
                  <a:gd name="T8" fmla="*/ 88 w 118"/>
                  <a:gd name="T9" fmla="*/ 30 h 116"/>
                  <a:gd name="T10" fmla="*/ 64 w 118"/>
                  <a:gd name="T11" fmla="*/ 5 h 116"/>
                  <a:gd name="T12" fmla="*/ 53 w 118"/>
                  <a:gd name="T13" fmla="*/ 0 h 116"/>
                  <a:gd name="T14" fmla="*/ 41 w 118"/>
                  <a:gd name="T15" fmla="*/ 0 h 116"/>
                  <a:gd name="T16" fmla="*/ 30 w 118"/>
                  <a:gd name="T17" fmla="*/ 5 h 116"/>
                  <a:gd name="T18" fmla="*/ 18 w 118"/>
                  <a:gd name="T19" fmla="*/ 10 h 116"/>
                  <a:gd name="T20" fmla="*/ 6 w 118"/>
                  <a:gd name="T21" fmla="*/ 20 h 116"/>
                  <a:gd name="T22" fmla="*/ 0 w 118"/>
                  <a:gd name="T23" fmla="*/ 30 h 116"/>
                  <a:gd name="T24" fmla="*/ 0 w 118"/>
                  <a:gd name="T25" fmla="*/ 40 h 116"/>
                  <a:gd name="T26" fmla="*/ 0 w 118"/>
                  <a:gd name="T27" fmla="*/ 50 h 116"/>
                  <a:gd name="T28" fmla="*/ 18 w 118"/>
                  <a:gd name="T29" fmla="*/ 75 h 116"/>
                  <a:gd name="T30" fmla="*/ 53 w 118"/>
                  <a:gd name="T31" fmla="*/ 95 h 116"/>
                  <a:gd name="T32" fmla="*/ 88 w 118"/>
                  <a:gd name="T33" fmla="*/ 115 h 116"/>
                  <a:gd name="T34" fmla="*/ 100 w 118"/>
                  <a:gd name="T35" fmla="*/ 115 h 116"/>
                  <a:gd name="T36" fmla="*/ 111 w 118"/>
                  <a:gd name="T37" fmla="*/ 11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6">
                    <a:moveTo>
                      <a:pt x="111" y="110"/>
                    </a:moveTo>
                    <a:lnTo>
                      <a:pt x="117" y="105"/>
                    </a:lnTo>
                    <a:lnTo>
                      <a:pt x="117" y="95"/>
                    </a:lnTo>
                    <a:lnTo>
                      <a:pt x="105" y="60"/>
                    </a:lnTo>
                    <a:lnTo>
                      <a:pt x="88" y="30"/>
                    </a:lnTo>
                    <a:lnTo>
                      <a:pt x="64" y="5"/>
                    </a:lnTo>
                    <a:lnTo>
                      <a:pt x="53" y="0"/>
                    </a:lnTo>
                    <a:lnTo>
                      <a:pt x="41" y="0"/>
                    </a:lnTo>
                    <a:lnTo>
                      <a:pt x="30" y="5"/>
                    </a:lnTo>
                    <a:lnTo>
                      <a:pt x="18" y="10"/>
                    </a:lnTo>
                    <a:lnTo>
                      <a:pt x="6" y="20"/>
                    </a:lnTo>
                    <a:lnTo>
                      <a:pt x="0" y="30"/>
                    </a:lnTo>
                    <a:lnTo>
                      <a:pt x="0" y="40"/>
                    </a:lnTo>
                    <a:lnTo>
                      <a:pt x="0" y="50"/>
                    </a:lnTo>
                    <a:lnTo>
                      <a:pt x="18" y="75"/>
                    </a:lnTo>
                    <a:lnTo>
                      <a:pt x="53" y="95"/>
                    </a:lnTo>
                    <a:lnTo>
                      <a:pt x="88" y="115"/>
                    </a:lnTo>
                    <a:lnTo>
                      <a:pt x="100" y="115"/>
                    </a:lnTo>
                    <a:lnTo>
                      <a:pt x="111" y="110"/>
                    </a:lnTo>
                  </a:path>
                </a:pathLst>
              </a:custGeom>
              <a:solidFill>
                <a:srgbClr val="FF3C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27" name="Freeform 223"/>
              <p:cNvSpPr>
                <a:spLocks/>
              </p:cNvSpPr>
              <p:nvPr/>
            </p:nvSpPr>
            <p:spPr bwMode="auto">
              <a:xfrm>
                <a:off x="2966" y="2549"/>
                <a:ext cx="107" cy="94"/>
              </a:xfrm>
              <a:custGeom>
                <a:avLst/>
                <a:gdLst>
                  <a:gd name="T0" fmla="*/ 100 w 107"/>
                  <a:gd name="T1" fmla="*/ 88 h 94"/>
                  <a:gd name="T2" fmla="*/ 106 w 107"/>
                  <a:gd name="T3" fmla="*/ 83 h 94"/>
                  <a:gd name="T4" fmla="*/ 106 w 107"/>
                  <a:gd name="T5" fmla="*/ 78 h 94"/>
                  <a:gd name="T6" fmla="*/ 94 w 107"/>
                  <a:gd name="T7" fmla="*/ 49 h 94"/>
                  <a:gd name="T8" fmla="*/ 83 w 107"/>
                  <a:gd name="T9" fmla="*/ 25 h 94"/>
                  <a:gd name="T10" fmla="*/ 59 w 107"/>
                  <a:gd name="T11" fmla="*/ 5 h 94"/>
                  <a:gd name="T12" fmla="*/ 47 w 107"/>
                  <a:gd name="T13" fmla="*/ 0 h 94"/>
                  <a:gd name="T14" fmla="*/ 36 w 107"/>
                  <a:gd name="T15" fmla="*/ 0 h 94"/>
                  <a:gd name="T16" fmla="*/ 30 w 107"/>
                  <a:gd name="T17" fmla="*/ 5 h 94"/>
                  <a:gd name="T18" fmla="*/ 18 w 107"/>
                  <a:gd name="T19" fmla="*/ 10 h 94"/>
                  <a:gd name="T20" fmla="*/ 6 w 107"/>
                  <a:gd name="T21" fmla="*/ 15 h 94"/>
                  <a:gd name="T22" fmla="*/ 0 w 107"/>
                  <a:gd name="T23" fmla="*/ 25 h 94"/>
                  <a:gd name="T24" fmla="*/ 0 w 107"/>
                  <a:gd name="T25" fmla="*/ 34 h 94"/>
                  <a:gd name="T26" fmla="*/ 0 w 107"/>
                  <a:gd name="T27" fmla="*/ 39 h 94"/>
                  <a:gd name="T28" fmla="*/ 18 w 107"/>
                  <a:gd name="T29" fmla="*/ 59 h 94"/>
                  <a:gd name="T30" fmla="*/ 47 w 107"/>
                  <a:gd name="T31" fmla="*/ 78 h 94"/>
                  <a:gd name="T32" fmla="*/ 83 w 107"/>
                  <a:gd name="T33" fmla="*/ 93 h 94"/>
                  <a:gd name="T34" fmla="*/ 89 w 107"/>
                  <a:gd name="T35" fmla="*/ 93 h 94"/>
                  <a:gd name="T36" fmla="*/ 100 w 107"/>
                  <a:gd name="T37"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94">
                    <a:moveTo>
                      <a:pt x="100" y="88"/>
                    </a:moveTo>
                    <a:lnTo>
                      <a:pt x="106" y="83"/>
                    </a:lnTo>
                    <a:lnTo>
                      <a:pt x="106" y="78"/>
                    </a:lnTo>
                    <a:lnTo>
                      <a:pt x="94" y="49"/>
                    </a:lnTo>
                    <a:lnTo>
                      <a:pt x="83" y="25"/>
                    </a:lnTo>
                    <a:lnTo>
                      <a:pt x="59" y="5"/>
                    </a:lnTo>
                    <a:lnTo>
                      <a:pt x="47" y="0"/>
                    </a:lnTo>
                    <a:lnTo>
                      <a:pt x="36" y="0"/>
                    </a:lnTo>
                    <a:lnTo>
                      <a:pt x="30" y="5"/>
                    </a:lnTo>
                    <a:lnTo>
                      <a:pt x="18" y="10"/>
                    </a:lnTo>
                    <a:lnTo>
                      <a:pt x="6" y="15"/>
                    </a:lnTo>
                    <a:lnTo>
                      <a:pt x="0" y="25"/>
                    </a:lnTo>
                    <a:lnTo>
                      <a:pt x="0" y="34"/>
                    </a:lnTo>
                    <a:lnTo>
                      <a:pt x="0" y="39"/>
                    </a:lnTo>
                    <a:lnTo>
                      <a:pt x="18" y="59"/>
                    </a:lnTo>
                    <a:lnTo>
                      <a:pt x="47" y="78"/>
                    </a:lnTo>
                    <a:lnTo>
                      <a:pt x="83" y="93"/>
                    </a:lnTo>
                    <a:lnTo>
                      <a:pt x="89" y="93"/>
                    </a:lnTo>
                    <a:lnTo>
                      <a:pt x="100" y="88"/>
                    </a:lnTo>
                  </a:path>
                </a:pathLst>
              </a:custGeom>
              <a:solidFill>
                <a:srgbClr val="FF7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28" name="Freeform 224"/>
              <p:cNvSpPr>
                <a:spLocks/>
              </p:cNvSpPr>
              <p:nvPr/>
            </p:nvSpPr>
            <p:spPr bwMode="auto">
              <a:xfrm>
                <a:off x="2972" y="2549"/>
                <a:ext cx="83" cy="84"/>
              </a:xfrm>
              <a:custGeom>
                <a:avLst/>
                <a:gdLst>
                  <a:gd name="T0" fmla="*/ 76 w 83"/>
                  <a:gd name="T1" fmla="*/ 78 h 84"/>
                  <a:gd name="T2" fmla="*/ 82 w 83"/>
                  <a:gd name="T3" fmla="*/ 73 h 84"/>
                  <a:gd name="T4" fmla="*/ 82 w 83"/>
                  <a:gd name="T5" fmla="*/ 69 h 84"/>
                  <a:gd name="T6" fmla="*/ 71 w 83"/>
                  <a:gd name="T7" fmla="*/ 44 h 84"/>
                  <a:gd name="T8" fmla="*/ 65 w 83"/>
                  <a:gd name="T9" fmla="*/ 20 h 84"/>
                  <a:gd name="T10" fmla="*/ 47 w 83"/>
                  <a:gd name="T11" fmla="*/ 5 h 84"/>
                  <a:gd name="T12" fmla="*/ 35 w 83"/>
                  <a:gd name="T13" fmla="*/ 0 h 84"/>
                  <a:gd name="T14" fmla="*/ 30 w 83"/>
                  <a:gd name="T15" fmla="*/ 0 h 84"/>
                  <a:gd name="T16" fmla="*/ 24 w 83"/>
                  <a:gd name="T17" fmla="*/ 5 h 84"/>
                  <a:gd name="T18" fmla="*/ 12 w 83"/>
                  <a:gd name="T19" fmla="*/ 10 h 84"/>
                  <a:gd name="T20" fmla="*/ 7 w 83"/>
                  <a:gd name="T21" fmla="*/ 15 h 84"/>
                  <a:gd name="T22" fmla="*/ 0 w 83"/>
                  <a:gd name="T23" fmla="*/ 20 h 84"/>
                  <a:gd name="T24" fmla="*/ 0 w 83"/>
                  <a:gd name="T25" fmla="*/ 29 h 84"/>
                  <a:gd name="T26" fmla="*/ 0 w 83"/>
                  <a:gd name="T27" fmla="*/ 34 h 84"/>
                  <a:gd name="T28" fmla="*/ 12 w 83"/>
                  <a:gd name="T29" fmla="*/ 54 h 84"/>
                  <a:gd name="T30" fmla="*/ 35 w 83"/>
                  <a:gd name="T31" fmla="*/ 69 h 84"/>
                  <a:gd name="T32" fmla="*/ 65 w 83"/>
                  <a:gd name="T33" fmla="*/ 83 h 84"/>
                  <a:gd name="T34" fmla="*/ 71 w 83"/>
                  <a:gd name="T35" fmla="*/ 83 h 84"/>
                  <a:gd name="T36" fmla="*/ 76 w 83"/>
                  <a:gd name="T3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84">
                    <a:moveTo>
                      <a:pt x="76" y="78"/>
                    </a:moveTo>
                    <a:lnTo>
                      <a:pt x="82" y="73"/>
                    </a:lnTo>
                    <a:lnTo>
                      <a:pt x="82" y="69"/>
                    </a:lnTo>
                    <a:lnTo>
                      <a:pt x="71" y="44"/>
                    </a:lnTo>
                    <a:lnTo>
                      <a:pt x="65" y="20"/>
                    </a:lnTo>
                    <a:lnTo>
                      <a:pt x="47" y="5"/>
                    </a:lnTo>
                    <a:lnTo>
                      <a:pt x="35" y="0"/>
                    </a:lnTo>
                    <a:lnTo>
                      <a:pt x="30" y="0"/>
                    </a:lnTo>
                    <a:lnTo>
                      <a:pt x="24" y="5"/>
                    </a:lnTo>
                    <a:lnTo>
                      <a:pt x="12" y="10"/>
                    </a:lnTo>
                    <a:lnTo>
                      <a:pt x="7" y="15"/>
                    </a:lnTo>
                    <a:lnTo>
                      <a:pt x="0" y="20"/>
                    </a:lnTo>
                    <a:lnTo>
                      <a:pt x="0" y="29"/>
                    </a:lnTo>
                    <a:lnTo>
                      <a:pt x="0" y="34"/>
                    </a:lnTo>
                    <a:lnTo>
                      <a:pt x="12" y="54"/>
                    </a:lnTo>
                    <a:lnTo>
                      <a:pt x="35" y="69"/>
                    </a:lnTo>
                    <a:lnTo>
                      <a:pt x="65" y="83"/>
                    </a:lnTo>
                    <a:lnTo>
                      <a:pt x="71" y="83"/>
                    </a:lnTo>
                    <a:lnTo>
                      <a:pt x="76" y="78"/>
                    </a:lnTo>
                  </a:path>
                </a:pathLst>
              </a:custGeom>
              <a:solidFill>
                <a:srgbClr val="FF9B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29" name="Freeform 225"/>
              <p:cNvSpPr>
                <a:spLocks/>
              </p:cNvSpPr>
              <p:nvPr/>
            </p:nvSpPr>
            <p:spPr bwMode="auto">
              <a:xfrm>
                <a:off x="2979" y="2553"/>
                <a:ext cx="70" cy="75"/>
              </a:xfrm>
              <a:custGeom>
                <a:avLst/>
                <a:gdLst>
                  <a:gd name="T0" fmla="*/ 63 w 70"/>
                  <a:gd name="T1" fmla="*/ 69 h 75"/>
                  <a:gd name="T2" fmla="*/ 69 w 70"/>
                  <a:gd name="T3" fmla="*/ 64 h 75"/>
                  <a:gd name="T4" fmla="*/ 69 w 70"/>
                  <a:gd name="T5" fmla="*/ 59 h 75"/>
                  <a:gd name="T6" fmla="*/ 58 w 70"/>
                  <a:gd name="T7" fmla="*/ 39 h 75"/>
                  <a:gd name="T8" fmla="*/ 51 w 70"/>
                  <a:gd name="T9" fmla="*/ 20 h 75"/>
                  <a:gd name="T10" fmla="*/ 40 w 70"/>
                  <a:gd name="T11" fmla="*/ 6 h 75"/>
                  <a:gd name="T12" fmla="*/ 28 w 70"/>
                  <a:gd name="T13" fmla="*/ 0 h 75"/>
                  <a:gd name="T14" fmla="*/ 23 w 70"/>
                  <a:gd name="T15" fmla="*/ 0 h 75"/>
                  <a:gd name="T16" fmla="*/ 17 w 70"/>
                  <a:gd name="T17" fmla="*/ 6 h 75"/>
                  <a:gd name="T18" fmla="*/ 11 w 70"/>
                  <a:gd name="T19" fmla="*/ 10 h 75"/>
                  <a:gd name="T20" fmla="*/ 6 w 70"/>
                  <a:gd name="T21" fmla="*/ 15 h 75"/>
                  <a:gd name="T22" fmla="*/ 0 w 70"/>
                  <a:gd name="T23" fmla="*/ 20 h 75"/>
                  <a:gd name="T24" fmla="*/ 0 w 70"/>
                  <a:gd name="T25" fmla="*/ 25 h 75"/>
                  <a:gd name="T26" fmla="*/ 0 w 70"/>
                  <a:gd name="T27" fmla="*/ 30 h 75"/>
                  <a:gd name="T28" fmla="*/ 11 w 70"/>
                  <a:gd name="T29" fmla="*/ 50 h 75"/>
                  <a:gd name="T30" fmla="*/ 28 w 70"/>
                  <a:gd name="T31" fmla="*/ 59 h 75"/>
                  <a:gd name="T32" fmla="*/ 51 w 70"/>
                  <a:gd name="T33" fmla="*/ 74 h 75"/>
                  <a:gd name="T34" fmla="*/ 58 w 70"/>
                  <a:gd name="T35" fmla="*/ 74 h 75"/>
                  <a:gd name="T36" fmla="*/ 63 w 70"/>
                  <a:gd name="T3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5">
                    <a:moveTo>
                      <a:pt x="63" y="69"/>
                    </a:moveTo>
                    <a:lnTo>
                      <a:pt x="69" y="64"/>
                    </a:lnTo>
                    <a:lnTo>
                      <a:pt x="69" y="59"/>
                    </a:lnTo>
                    <a:lnTo>
                      <a:pt x="58" y="39"/>
                    </a:lnTo>
                    <a:lnTo>
                      <a:pt x="51" y="20"/>
                    </a:lnTo>
                    <a:lnTo>
                      <a:pt x="40" y="6"/>
                    </a:lnTo>
                    <a:lnTo>
                      <a:pt x="28" y="0"/>
                    </a:lnTo>
                    <a:lnTo>
                      <a:pt x="23" y="0"/>
                    </a:lnTo>
                    <a:lnTo>
                      <a:pt x="17" y="6"/>
                    </a:lnTo>
                    <a:lnTo>
                      <a:pt x="11" y="10"/>
                    </a:lnTo>
                    <a:lnTo>
                      <a:pt x="6" y="15"/>
                    </a:lnTo>
                    <a:lnTo>
                      <a:pt x="0" y="20"/>
                    </a:lnTo>
                    <a:lnTo>
                      <a:pt x="0" y="25"/>
                    </a:lnTo>
                    <a:lnTo>
                      <a:pt x="0" y="30"/>
                    </a:lnTo>
                    <a:lnTo>
                      <a:pt x="11" y="50"/>
                    </a:lnTo>
                    <a:lnTo>
                      <a:pt x="28" y="59"/>
                    </a:lnTo>
                    <a:lnTo>
                      <a:pt x="51" y="74"/>
                    </a:lnTo>
                    <a:lnTo>
                      <a:pt x="58" y="74"/>
                    </a:lnTo>
                    <a:lnTo>
                      <a:pt x="63" y="69"/>
                    </a:lnTo>
                  </a:path>
                </a:pathLst>
              </a:custGeom>
              <a:solidFill>
                <a:srgbClr val="FFB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30" name="Freeform 226"/>
              <p:cNvSpPr>
                <a:spLocks/>
              </p:cNvSpPr>
              <p:nvPr/>
            </p:nvSpPr>
            <p:spPr bwMode="auto">
              <a:xfrm>
                <a:off x="2979" y="2559"/>
                <a:ext cx="57" cy="52"/>
              </a:xfrm>
              <a:custGeom>
                <a:avLst/>
                <a:gdLst>
                  <a:gd name="T0" fmla="*/ 50 w 57"/>
                  <a:gd name="T1" fmla="*/ 46 h 52"/>
                  <a:gd name="T2" fmla="*/ 56 w 57"/>
                  <a:gd name="T3" fmla="*/ 46 h 52"/>
                  <a:gd name="T4" fmla="*/ 56 w 57"/>
                  <a:gd name="T5" fmla="*/ 42 h 52"/>
                  <a:gd name="T6" fmla="*/ 44 w 57"/>
                  <a:gd name="T7" fmla="*/ 27 h 52"/>
                  <a:gd name="T8" fmla="*/ 44 w 57"/>
                  <a:gd name="T9" fmla="*/ 14 h 52"/>
                  <a:gd name="T10" fmla="*/ 33 w 57"/>
                  <a:gd name="T11" fmla="*/ 5 h 52"/>
                  <a:gd name="T12" fmla="*/ 22 w 57"/>
                  <a:gd name="T13" fmla="*/ 0 h 52"/>
                  <a:gd name="T14" fmla="*/ 17 w 57"/>
                  <a:gd name="T15" fmla="*/ 0 h 52"/>
                  <a:gd name="T16" fmla="*/ 17 w 57"/>
                  <a:gd name="T17" fmla="*/ 5 h 52"/>
                  <a:gd name="T18" fmla="*/ 11 w 57"/>
                  <a:gd name="T19" fmla="*/ 5 h 52"/>
                  <a:gd name="T20" fmla="*/ 6 w 57"/>
                  <a:gd name="T21" fmla="*/ 9 h 52"/>
                  <a:gd name="T22" fmla="*/ 0 w 57"/>
                  <a:gd name="T23" fmla="*/ 14 h 52"/>
                  <a:gd name="T24" fmla="*/ 0 w 57"/>
                  <a:gd name="T25" fmla="*/ 18 h 52"/>
                  <a:gd name="T26" fmla="*/ 11 w 57"/>
                  <a:gd name="T27" fmla="*/ 32 h 52"/>
                  <a:gd name="T28" fmla="*/ 22 w 57"/>
                  <a:gd name="T29" fmla="*/ 42 h 52"/>
                  <a:gd name="T30" fmla="*/ 44 w 57"/>
                  <a:gd name="T31" fmla="*/ 51 h 52"/>
                  <a:gd name="T32" fmla="*/ 50 w 57"/>
                  <a:gd name="T33"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2">
                    <a:moveTo>
                      <a:pt x="50" y="46"/>
                    </a:moveTo>
                    <a:lnTo>
                      <a:pt x="56" y="46"/>
                    </a:lnTo>
                    <a:lnTo>
                      <a:pt x="56" y="42"/>
                    </a:lnTo>
                    <a:lnTo>
                      <a:pt x="44" y="27"/>
                    </a:lnTo>
                    <a:lnTo>
                      <a:pt x="44" y="14"/>
                    </a:lnTo>
                    <a:lnTo>
                      <a:pt x="33" y="5"/>
                    </a:lnTo>
                    <a:lnTo>
                      <a:pt x="22" y="0"/>
                    </a:lnTo>
                    <a:lnTo>
                      <a:pt x="17" y="0"/>
                    </a:lnTo>
                    <a:lnTo>
                      <a:pt x="17" y="5"/>
                    </a:lnTo>
                    <a:lnTo>
                      <a:pt x="11" y="5"/>
                    </a:lnTo>
                    <a:lnTo>
                      <a:pt x="6" y="9"/>
                    </a:lnTo>
                    <a:lnTo>
                      <a:pt x="0" y="14"/>
                    </a:lnTo>
                    <a:lnTo>
                      <a:pt x="0" y="18"/>
                    </a:lnTo>
                    <a:lnTo>
                      <a:pt x="11" y="32"/>
                    </a:lnTo>
                    <a:lnTo>
                      <a:pt x="22" y="42"/>
                    </a:lnTo>
                    <a:lnTo>
                      <a:pt x="44" y="51"/>
                    </a:lnTo>
                    <a:lnTo>
                      <a:pt x="50" y="46"/>
                    </a:lnTo>
                  </a:path>
                </a:pathLst>
              </a:custGeom>
              <a:solidFill>
                <a:srgbClr val="FFDB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31" name="Freeform 227"/>
              <p:cNvSpPr>
                <a:spLocks/>
              </p:cNvSpPr>
              <p:nvPr/>
            </p:nvSpPr>
            <p:spPr bwMode="auto">
              <a:xfrm>
                <a:off x="2986" y="2565"/>
                <a:ext cx="43" cy="42"/>
              </a:xfrm>
              <a:custGeom>
                <a:avLst/>
                <a:gdLst>
                  <a:gd name="T0" fmla="*/ 37 w 43"/>
                  <a:gd name="T1" fmla="*/ 37 h 42"/>
                  <a:gd name="T2" fmla="*/ 42 w 43"/>
                  <a:gd name="T3" fmla="*/ 37 h 42"/>
                  <a:gd name="T4" fmla="*/ 42 w 43"/>
                  <a:gd name="T5" fmla="*/ 32 h 42"/>
                  <a:gd name="T6" fmla="*/ 32 w 43"/>
                  <a:gd name="T7" fmla="*/ 22 h 42"/>
                  <a:gd name="T8" fmla="*/ 32 w 43"/>
                  <a:gd name="T9" fmla="*/ 9 h 42"/>
                  <a:gd name="T10" fmla="*/ 26 w 43"/>
                  <a:gd name="T11" fmla="*/ 4 h 42"/>
                  <a:gd name="T12" fmla="*/ 16 w 43"/>
                  <a:gd name="T13" fmla="*/ 0 h 42"/>
                  <a:gd name="T14" fmla="*/ 11 w 43"/>
                  <a:gd name="T15" fmla="*/ 0 h 42"/>
                  <a:gd name="T16" fmla="*/ 11 w 43"/>
                  <a:gd name="T17" fmla="*/ 4 h 42"/>
                  <a:gd name="T18" fmla="*/ 5 w 43"/>
                  <a:gd name="T19" fmla="*/ 9 h 42"/>
                  <a:gd name="T20" fmla="*/ 0 w 43"/>
                  <a:gd name="T21" fmla="*/ 9 h 42"/>
                  <a:gd name="T22" fmla="*/ 0 w 43"/>
                  <a:gd name="T23" fmla="*/ 13 h 42"/>
                  <a:gd name="T24" fmla="*/ 11 w 43"/>
                  <a:gd name="T25" fmla="*/ 27 h 42"/>
                  <a:gd name="T26" fmla="*/ 16 w 43"/>
                  <a:gd name="T27" fmla="*/ 32 h 42"/>
                  <a:gd name="T28" fmla="*/ 32 w 43"/>
                  <a:gd name="T29" fmla="*/ 41 h 42"/>
                  <a:gd name="T30" fmla="*/ 37 w 43"/>
                  <a:gd name="T3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2">
                    <a:moveTo>
                      <a:pt x="37" y="37"/>
                    </a:moveTo>
                    <a:lnTo>
                      <a:pt x="42" y="37"/>
                    </a:lnTo>
                    <a:lnTo>
                      <a:pt x="42" y="32"/>
                    </a:lnTo>
                    <a:lnTo>
                      <a:pt x="32" y="22"/>
                    </a:lnTo>
                    <a:lnTo>
                      <a:pt x="32" y="9"/>
                    </a:lnTo>
                    <a:lnTo>
                      <a:pt x="26" y="4"/>
                    </a:lnTo>
                    <a:lnTo>
                      <a:pt x="16" y="0"/>
                    </a:lnTo>
                    <a:lnTo>
                      <a:pt x="11" y="0"/>
                    </a:lnTo>
                    <a:lnTo>
                      <a:pt x="11" y="4"/>
                    </a:lnTo>
                    <a:lnTo>
                      <a:pt x="5" y="9"/>
                    </a:lnTo>
                    <a:lnTo>
                      <a:pt x="0" y="9"/>
                    </a:lnTo>
                    <a:lnTo>
                      <a:pt x="0" y="13"/>
                    </a:lnTo>
                    <a:lnTo>
                      <a:pt x="11" y="27"/>
                    </a:lnTo>
                    <a:lnTo>
                      <a:pt x="16" y="32"/>
                    </a:lnTo>
                    <a:lnTo>
                      <a:pt x="32" y="41"/>
                    </a:lnTo>
                    <a:lnTo>
                      <a:pt x="37" y="37"/>
                    </a:lnTo>
                  </a:path>
                </a:pathLst>
              </a:custGeom>
              <a:solidFill>
                <a:srgbClr val="FFE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32" name="Freeform 228"/>
              <p:cNvSpPr>
                <a:spLocks/>
              </p:cNvSpPr>
              <p:nvPr/>
            </p:nvSpPr>
            <p:spPr bwMode="auto">
              <a:xfrm>
                <a:off x="2986" y="2565"/>
                <a:ext cx="31" cy="31"/>
              </a:xfrm>
              <a:custGeom>
                <a:avLst/>
                <a:gdLst>
                  <a:gd name="T0" fmla="*/ 25 w 31"/>
                  <a:gd name="T1" fmla="*/ 25 h 31"/>
                  <a:gd name="T2" fmla="*/ 30 w 31"/>
                  <a:gd name="T3" fmla="*/ 25 h 31"/>
                  <a:gd name="T4" fmla="*/ 30 w 31"/>
                  <a:gd name="T5" fmla="*/ 21 h 31"/>
                  <a:gd name="T6" fmla="*/ 25 w 31"/>
                  <a:gd name="T7" fmla="*/ 17 h 31"/>
                  <a:gd name="T8" fmla="*/ 25 w 31"/>
                  <a:gd name="T9" fmla="*/ 8 h 31"/>
                  <a:gd name="T10" fmla="*/ 20 w 31"/>
                  <a:gd name="T11" fmla="*/ 4 h 31"/>
                  <a:gd name="T12" fmla="*/ 10 w 31"/>
                  <a:gd name="T13" fmla="*/ 0 h 31"/>
                  <a:gd name="T14" fmla="*/ 10 w 31"/>
                  <a:gd name="T15" fmla="*/ 4 h 31"/>
                  <a:gd name="T16" fmla="*/ 5 w 31"/>
                  <a:gd name="T17" fmla="*/ 8 h 31"/>
                  <a:gd name="T18" fmla="*/ 0 w 31"/>
                  <a:gd name="T19" fmla="*/ 8 h 31"/>
                  <a:gd name="T20" fmla="*/ 10 w 31"/>
                  <a:gd name="T21" fmla="*/ 21 h 31"/>
                  <a:gd name="T22" fmla="*/ 25 w 31"/>
                  <a:gd name="T23" fmla="*/ 30 h 31"/>
                  <a:gd name="T24" fmla="*/ 25 w 31"/>
                  <a:gd name="T25"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1">
                    <a:moveTo>
                      <a:pt x="25" y="25"/>
                    </a:moveTo>
                    <a:lnTo>
                      <a:pt x="30" y="25"/>
                    </a:lnTo>
                    <a:lnTo>
                      <a:pt x="30" y="21"/>
                    </a:lnTo>
                    <a:lnTo>
                      <a:pt x="25" y="17"/>
                    </a:lnTo>
                    <a:lnTo>
                      <a:pt x="25" y="8"/>
                    </a:lnTo>
                    <a:lnTo>
                      <a:pt x="20" y="4"/>
                    </a:lnTo>
                    <a:lnTo>
                      <a:pt x="10" y="0"/>
                    </a:lnTo>
                    <a:lnTo>
                      <a:pt x="10" y="4"/>
                    </a:lnTo>
                    <a:lnTo>
                      <a:pt x="5" y="8"/>
                    </a:lnTo>
                    <a:lnTo>
                      <a:pt x="0" y="8"/>
                    </a:lnTo>
                    <a:lnTo>
                      <a:pt x="10" y="21"/>
                    </a:lnTo>
                    <a:lnTo>
                      <a:pt x="25" y="30"/>
                    </a:lnTo>
                    <a:lnTo>
                      <a:pt x="25" y="25"/>
                    </a:lnTo>
                  </a:path>
                </a:pathLst>
              </a:custGeom>
              <a:solidFill>
                <a:srgbClr val="FFFB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33" name="Freeform 229"/>
              <p:cNvSpPr>
                <a:spLocks/>
              </p:cNvSpPr>
              <p:nvPr/>
            </p:nvSpPr>
            <p:spPr bwMode="auto">
              <a:xfrm>
                <a:off x="2986" y="2565"/>
                <a:ext cx="31" cy="31"/>
              </a:xfrm>
              <a:custGeom>
                <a:avLst/>
                <a:gdLst>
                  <a:gd name="T0" fmla="*/ 25 w 31"/>
                  <a:gd name="T1" fmla="*/ 25 h 31"/>
                  <a:gd name="T2" fmla="*/ 30 w 31"/>
                  <a:gd name="T3" fmla="*/ 25 h 31"/>
                  <a:gd name="T4" fmla="*/ 30 w 31"/>
                  <a:gd name="T5" fmla="*/ 21 h 31"/>
                  <a:gd name="T6" fmla="*/ 25 w 31"/>
                  <a:gd name="T7" fmla="*/ 17 h 31"/>
                  <a:gd name="T8" fmla="*/ 25 w 31"/>
                  <a:gd name="T9" fmla="*/ 8 h 31"/>
                  <a:gd name="T10" fmla="*/ 20 w 31"/>
                  <a:gd name="T11" fmla="*/ 4 h 31"/>
                  <a:gd name="T12" fmla="*/ 10 w 31"/>
                  <a:gd name="T13" fmla="*/ 0 h 31"/>
                  <a:gd name="T14" fmla="*/ 10 w 31"/>
                  <a:gd name="T15" fmla="*/ 4 h 31"/>
                  <a:gd name="T16" fmla="*/ 5 w 31"/>
                  <a:gd name="T17" fmla="*/ 8 h 31"/>
                  <a:gd name="T18" fmla="*/ 0 w 31"/>
                  <a:gd name="T19" fmla="*/ 8 h 31"/>
                  <a:gd name="T20" fmla="*/ 10 w 31"/>
                  <a:gd name="T21" fmla="*/ 21 h 31"/>
                  <a:gd name="T22" fmla="*/ 25 w 31"/>
                  <a:gd name="T23" fmla="*/ 30 h 31"/>
                  <a:gd name="T24" fmla="*/ 25 w 31"/>
                  <a:gd name="T25"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1">
                    <a:moveTo>
                      <a:pt x="25" y="25"/>
                    </a:moveTo>
                    <a:lnTo>
                      <a:pt x="30" y="25"/>
                    </a:lnTo>
                    <a:lnTo>
                      <a:pt x="30" y="21"/>
                    </a:lnTo>
                    <a:lnTo>
                      <a:pt x="25" y="17"/>
                    </a:lnTo>
                    <a:lnTo>
                      <a:pt x="25" y="8"/>
                    </a:lnTo>
                    <a:lnTo>
                      <a:pt x="20" y="4"/>
                    </a:lnTo>
                    <a:lnTo>
                      <a:pt x="10" y="0"/>
                    </a:lnTo>
                    <a:lnTo>
                      <a:pt x="10" y="4"/>
                    </a:lnTo>
                    <a:lnTo>
                      <a:pt x="5" y="8"/>
                    </a:lnTo>
                    <a:lnTo>
                      <a:pt x="0" y="8"/>
                    </a:lnTo>
                    <a:lnTo>
                      <a:pt x="10" y="21"/>
                    </a:lnTo>
                    <a:lnTo>
                      <a:pt x="25" y="30"/>
                    </a:lnTo>
                    <a:lnTo>
                      <a:pt x="25" y="25"/>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34" name="Freeform 230"/>
              <p:cNvSpPr>
                <a:spLocks/>
              </p:cNvSpPr>
              <p:nvPr/>
            </p:nvSpPr>
            <p:spPr bwMode="auto">
              <a:xfrm>
                <a:off x="2961" y="2537"/>
                <a:ext cx="138" cy="132"/>
              </a:xfrm>
              <a:custGeom>
                <a:avLst/>
                <a:gdLst>
                  <a:gd name="T0" fmla="*/ 130 w 138"/>
                  <a:gd name="T1" fmla="*/ 126 h 132"/>
                  <a:gd name="T2" fmla="*/ 137 w 138"/>
                  <a:gd name="T3" fmla="*/ 121 h 132"/>
                  <a:gd name="T4" fmla="*/ 137 w 138"/>
                  <a:gd name="T5" fmla="*/ 110 h 132"/>
                  <a:gd name="T6" fmla="*/ 124 w 138"/>
                  <a:gd name="T7" fmla="*/ 68 h 132"/>
                  <a:gd name="T8" fmla="*/ 99 w 138"/>
                  <a:gd name="T9" fmla="*/ 32 h 132"/>
                  <a:gd name="T10" fmla="*/ 74 w 138"/>
                  <a:gd name="T11" fmla="*/ 5 h 132"/>
                  <a:gd name="T12" fmla="*/ 62 w 138"/>
                  <a:gd name="T13" fmla="*/ 0 h 132"/>
                  <a:gd name="T14" fmla="*/ 50 w 138"/>
                  <a:gd name="T15" fmla="*/ 0 h 132"/>
                  <a:gd name="T16" fmla="*/ 38 w 138"/>
                  <a:gd name="T17" fmla="*/ 5 h 132"/>
                  <a:gd name="T18" fmla="*/ 19 w 138"/>
                  <a:gd name="T19" fmla="*/ 10 h 132"/>
                  <a:gd name="T20" fmla="*/ 6 w 138"/>
                  <a:gd name="T21" fmla="*/ 21 h 132"/>
                  <a:gd name="T22" fmla="*/ 0 w 138"/>
                  <a:gd name="T23" fmla="*/ 32 h 132"/>
                  <a:gd name="T24" fmla="*/ 0 w 138"/>
                  <a:gd name="T25" fmla="*/ 47 h 132"/>
                  <a:gd name="T26" fmla="*/ 0 w 138"/>
                  <a:gd name="T27" fmla="*/ 57 h 132"/>
                  <a:gd name="T28" fmla="*/ 19 w 138"/>
                  <a:gd name="T29" fmla="*/ 84 h 132"/>
                  <a:gd name="T30" fmla="*/ 62 w 138"/>
                  <a:gd name="T31" fmla="*/ 110 h 132"/>
                  <a:gd name="T32" fmla="*/ 106 w 138"/>
                  <a:gd name="T33" fmla="*/ 131 h 132"/>
                  <a:gd name="T34" fmla="*/ 118 w 138"/>
                  <a:gd name="T35" fmla="*/ 131 h 132"/>
                  <a:gd name="T36" fmla="*/ 130 w 138"/>
                  <a:gd name="T37"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32">
                    <a:moveTo>
                      <a:pt x="130" y="126"/>
                    </a:moveTo>
                    <a:lnTo>
                      <a:pt x="137" y="121"/>
                    </a:lnTo>
                    <a:lnTo>
                      <a:pt x="137" y="110"/>
                    </a:lnTo>
                    <a:lnTo>
                      <a:pt x="124" y="68"/>
                    </a:lnTo>
                    <a:lnTo>
                      <a:pt x="99" y="32"/>
                    </a:lnTo>
                    <a:lnTo>
                      <a:pt x="74" y="5"/>
                    </a:lnTo>
                    <a:lnTo>
                      <a:pt x="62" y="0"/>
                    </a:lnTo>
                    <a:lnTo>
                      <a:pt x="50" y="0"/>
                    </a:lnTo>
                    <a:lnTo>
                      <a:pt x="38" y="5"/>
                    </a:lnTo>
                    <a:lnTo>
                      <a:pt x="19" y="10"/>
                    </a:lnTo>
                    <a:lnTo>
                      <a:pt x="6" y="21"/>
                    </a:lnTo>
                    <a:lnTo>
                      <a:pt x="0" y="32"/>
                    </a:lnTo>
                    <a:lnTo>
                      <a:pt x="0" y="47"/>
                    </a:lnTo>
                    <a:lnTo>
                      <a:pt x="0" y="57"/>
                    </a:lnTo>
                    <a:lnTo>
                      <a:pt x="19" y="84"/>
                    </a:lnTo>
                    <a:lnTo>
                      <a:pt x="62" y="110"/>
                    </a:lnTo>
                    <a:lnTo>
                      <a:pt x="106" y="131"/>
                    </a:lnTo>
                    <a:lnTo>
                      <a:pt x="118" y="131"/>
                    </a:lnTo>
                    <a:lnTo>
                      <a:pt x="130" y="126"/>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335" name="Oval 231"/>
            <p:cNvSpPr>
              <a:spLocks noChangeArrowheads="1"/>
            </p:cNvSpPr>
            <p:nvPr/>
          </p:nvSpPr>
          <p:spPr bwMode="auto">
            <a:xfrm>
              <a:off x="2877" y="2637"/>
              <a:ext cx="116" cy="96"/>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36" name="Freeform 232"/>
            <p:cNvSpPr>
              <a:spLocks/>
            </p:cNvSpPr>
            <p:nvPr/>
          </p:nvSpPr>
          <p:spPr bwMode="auto">
            <a:xfrm>
              <a:off x="3010" y="2522"/>
              <a:ext cx="201" cy="132"/>
            </a:xfrm>
            <a:custGeom>
              <a:avLst/>
              <a:gdLst>
                <a:gd name="T0" fmla="*/ 6 w 201"/>
                <a:gd name="T1" fmla="*/ 120 h 132"/>
                <a:gd name="T2" fmla="*/ 12 w 201"/>
                <a:gd name="T3" fmla="*/ 126 h 132"/>
                <a:gd name="T4" fmla="*/ 32 w 201"/>
                <a:gd name="T5" fmla="*/ 131 h 132"/>
                <a:gd name="T6" fmla="*/ 88 w 201"/>
                <a:gd name="T7" fmla="*/ 126 h 132"/>
                <a:gd name="T8" fmla="*/ 151 w 201"/>
                <a:gd name="T9" fmla="*/ 110 h 132"/>
                <a:gd name="T10" fmla="*/ 188 w 201"/>
                <a:gd name="T11" fmla="*/ 89 h 132"/>
                <a:gd name="T12" fmla="*/ 200 w 201"/>
                <a:gd name="T13" fmla="*/ 79 h 132"/>
                <a:gd name="T14" fmla="*/ 200 w 201"/>
                <a:gd name="T15" fmla="*/ 63 h 132"/>
                <a:gd name="T16" fmla="*/ 200 w 201"/>
                <a:gd name="T17" fmla="*/ 47 h 132"/>
                <a:gd name="T18" fmla="*/ 188 w 201"/>
                <a:gd name="T19" fmla="*/ 31 h 132"/>
                <a:gd name="T20" fmla="*/ 175 w 201"/>
                <a:gd name="T21" fmla="*/ 15 h 132"/>
                <a:gd name="T22" fmla="*/ 163 w 201"/>
                <a:gd name="T23" fmla="*/ 5 h 132"/>
                <a:gd name="T24" fmla="*/ 151 w 201"/>
                <a:gd name="T25" fmla="*/ 0 h 132"/>
                <a:gd name="T26" fmla="*/ 131 w 201"/>
                <a:gd name="T27" fmla="*/ 0 h 132"/>
                <a:gd name="T28" fmla="*/ 88 w 201"/>
                <a:gd name="T29" fmla="*/ 15 h 132"/>
                <a:gd name="T30" fmla="*/ 44 w 201"/>
                <a:gd name="T31" fmla="*/ 52 h 132"/>
                <a:gd name="T32" fmla="*/ 6 w 201"/>
                <a:gd name="T33" fmla="*/ 94 h 132"/>
                <a:gd name="T34" fmla="*/ 0 w 201"/>
                <a:gd name="T35" fmla="*/ 110 h 132"/>
                <a:gd name="T36" fmla="*/ 6 w 201"/>
                <a:gd name="T3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132">
                  <a:moveTo>
                    <a:pt x="6" y="120"/>
                  </a:moveTo>
                  <a:lnTo>
                    <a:pt x="12" y="126"/>
                  </a:lnTo>
                  <a:lnTo>
                    <a:pt x="32" y="131"/>
                  </a:lnTo>
                  <a:lnTo>
                    <a:pt x="88" y="126"/>
                  </a:lnTo>
                  <a:lnTo>
                    <a:pt x="151" y="110"/>
                  </a:lnTo>
                  <a:lnTo>
                    <a:pt x="188" y="89"/>
                  </a:lnTo>
                  <a:lnTo>
                    <a:pt x="200" y="79"/>
                  </a:lnTo>
                  <a:lnTo>
                    <a:pt x="200" y="63"/>
                  </a:lnTo>
                  <a:lnTo>
                    <a:pt x="200" y="47"/>
                  </a:lnTo>
                  <a:lnTo>
                    <a:pt x="188" y="31"/>
                  </a:lnTo>
                  <a:lnTo>
                    <a:pt x="175" y="15"/>
                  </a:lnTo>
                  <a:lnTo>
                    <a:pt x="163" y="5"/>
                  </a:lnTo>
                  <a:lnTo>
                    <a:pt x="151" y="0"/>
                  </a:lnTo>
                  <a:lnTo>
                    <a:pt x="131" y="0"/>
                  </a:lnTo>
                  <a:lnTo>
                    <a:pt x="88" y="15"/>
                  </a:lnTo>
                  <a:lnTo>
                    <a:pt x="44" y="52"/>
                  </a:lnTo>
                  <a:lnTo>
                    <a:pt x="6" y="94"/>
                  </a:lnTo>
                  <a:lnTo>
                    <a:pt x="0" y="110"/>
                  </a:lnTo>
                  <a:lnTo>
                    <a:pt x="6" y="120"/>
                  </a:lnTo>
                </a:path>
              </a:pathLst>
            </a:custGeom>
            <a:solidFill>
              <a:srgbClr val="FFFFFF"/>
            </a:solidFill>
            <a:ln w="12700" cap="rnd" cmpd="sng">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37" name="Freeform 233"/>
            <p:cNvSpPr>
              <a:spLocks/>
            </p:cNvSpPr>
            <p:nvPr/>
          </p:nvSpPr>
          <p:spPr bwMode="auto">
            <a:xfrm>
              <a:off x="2879" y="2616"/>
              <a:ext cx="207" cy="133"/>
            </a:xfrm>
            <a:custGeom>
              <a:avLst/>
              <a:gdLst>
                <a:gd name="T0" fmla="*/ 206 w 207"/>
                <a:gd name="T1" fmla="*/ 10 h 133"/>
                <a:gd name="T2" fmla="*/ 194 w 207"/>
                <a:gd name="T3" fmla="*/ 5 h 133"/>
                <a:gd name="T4" fmla="*/ 175 w 207"/>
                <a:gd name="T5" fmla="*/ 0 h 133"/>
                <a:gd name="T6" fmla="*/ 113 w 207"/>
                <a:gd name="T7" fmla="*/ 5 h 133"/>
                <a:gd name="T8" fmla="*/ 50 w 207"/>
                <a:gd name="T9" fmla="*/ 21 h 133"/>
                <a:gd name="T10" fmla="*/ 12 w 207"/>
                <a:gd name="T11" fmla="*/ 42 h 133"/>
                <a:gd name="T12" fmla="*/ 0 w 207"/>
                <a:gd name="T13" fmla="*/ 53 h 133"/>
                <a:gd name="T14" fmla="*/ 0 w 207"/>
                <a:gd name="T15" fmla="*/ 68 h 133"/>
                <a:gd name="T16" fmla="*/ 0 w 207"/>
                <a:gd name="T17" fmla="*/ 85 h 133"/>
                <a:gd name="T18" fmla="*/ 6 w 207"/>
                <a:gd name="T19" fmla="*/ 105 h 133"/>
                <a:gd name="T20" fmla="*/ 25 w 207"/>
                <a:gd name="T21" fmla="*/ 116 h 133"/>
                <a:gd name="T22" fmla="*/ 37 w 207"/>
                <a:gd name="T23" fmla="*/ 127 h 133"/>
                <a:gd name="T24" fmla="*/ 56 w 207"/>
                <a:gd name="T25" fmla="*/ 132 h 133"/>
                <a:gd name="T26" fmla="*/ 75 w 207"/>
                <a:gd name="T27" fmla="*/ 132 h 133"/>
                <a:gd name="T28" fmla="*/ 113 w 207"/>
                <a:gd name="T29" fmla="*/ 116 h 133"/>
                <a:gd name="T30" fmla="*/ 163 w 207"/>
                <a:gd name="T31" fmla="*/ 79 h 133"/>
                <a:gd name="T32" fmla="*/ 200 w 207"/>
                <a:gd name="T33" fmla="*/ 37 h 133"/>
                <a:gd name="T34" fmla="*/ 206 w 207"/>
                <a:gd name="T35" fmla="*/ 21 h 133"/>
                <a:gd name="T36" fmla="*/ 206 w 207"/>
                <a:gd name="T37" fmla="*/ 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 h="133">
                  <a:moveTo>
                    <a:pt x="206" y="10"/>
                  </a:moveTo>
                  <a:lnTo>
                    <a:pt x="194" y="5"/>
                  </a:lnTo>
                  <a:lnTo>
                    <a:pt x="175" y="0"/>
                  </a:lnTo>
                  <a:lnTo>
                    <a:pt x="113" y="5"/>
                  </a:lnTo>
                  <a:lnTo>
                    <a:pt x="50" y="21"/>
                  </a:lnTo>
                  <a:lnTo>
                    <a:pt x="12" y="42"/>
                  </a:lnTo>
                  <a:lnTo>
                    <a:pt x="0" y="53"/>
                  </a:lnTo>
                  <a:lnTo>
                    <a:pt x="0" y="68"/>
                  </a:lnTo>
                  <a:lnTo>
                    <a:pt x="0" y="85"/>
                  </a:lnTo>
                  <a:lnTo>
                    <a:pt x="6" y="105"/>
                  </a:lnTo>
                  <a:lnTo>
                    <a:pt x="25" y="116"/>
                  </a:lnTo>
                  <a:lnTo>
                    <a:pt x="37" y="127"/>
                  </a:lnTo>
                  <a:lnTo>
                    <a:pt x="56" y="132"/>
                  </a:lnTo>
                  <a:lnTo>
                    <a:pt x="75" y="132"/>
                  </a:lnTo>
                  <a:lnTo>
                    <a:pt x="113" y="116"/>
                  </a:lnTo>
                  <a:lnTo>
                    <a:pt x="163" y="79"/>
                  </a:lnTo>
                  <a:lnTo>
                    <a:pt x="200" y="37"/>
                  </a:lnTo>
                  <a:lnTo>
                    <a:pt x="206" y="21"/>
                  </a:lnTo>
                  <a:lnTo>
                    <a:pt x="206" y="10"/>
                  </a:lnTo>
                </a:path>
              </a:pathLst>
            </a:custGeom>
            <a:solidFill>
              <a:srgbClr val="FFFFFF"/>
            </a:solidFill>
            <a:ln w="12700" cap="rnd" cmpd="sng">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5338" name="Group 234"/>
            <p:cNvGrpSpPr>
              <a:grpSpLocks/>
            </p:cNvGrpSpPr>
            <p:nvPr/>
          </p:nvGrpSpPr>
          <p:grpSpPr bwMode="auto">
            <a:xfrm>
              <a:off x="3024" y="2590"/>
              <a:ext cx="193" cy="162"/>
              <a:chOff x="3024" y="2590"/>
              <a:chExt cx="193" cy="162"/>
            </a:xfrm>
          </p:grpSpPr>
          <p:sp>
            <p:nvSpPr>
              <p:cNvPr id="175339" name="Oval 235"/>
              <p:cNvSpPr>
                <a:spLocks noChangeArrowheads="1"/>
              </p:cNvSpPr>
              <p:nvPr/>
            </p:nvSpPr>
            <p:spPr bwMode="auto">
              <a:xfrm>
                <a:off x="3024" y="2590"/>
                <a:ext cx="193" cy="162"/>
              </a:xfrm>
              <a:prstGeom prst="ellipse">
                <a:avLst/>
              </a:prstGeom>
              <a:solidFill>
                <a:srgbClr val="FF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40" name="Oval 236"/>
              <p:cNvSpPr>
                <a:spLocks noChangeArrowheads="1"/>
              </p:cNvSpPr>
              <p:nvPr/>
            </p:nvSpPr>
            <p:spPr bwMode="auto">
              <a:xfrm>
                <a:off x="3029" y="2595"/>
                <a:ext cx="181" cy="151"/>
              </a:xfrm>
              <a:prstGeom prst="ellipse">
                <a:avLst/>
              </a:prstGeom>
              <a:solidFill>
                <a:srgbClr val="FF1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41" name="Oval 237"/>
              <p:cNvSpPr>
                <a:spLocks noChangeArrowheads="1"/>
              </p:cNvSpPr>
              <p:nvPr/>
            </p:nvSpPr>
            <p:spPr bwMode="auto">
              <a:xfrm>
                <a:off x="3029" y="2595"/>
                <a:ext cx="167" cy="142"/>
              </a:xfrm>
              <a:prstGeom prst="ellipse">
                <a:avLst/>
              </a:prstGeom>
              <a:solidFill>
                <a:srgbClr val="FF3C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42" name="Oval 238"/>
              <p:cNvSpPr>
                <a:spLocks noChangeArrowheads="1"/>
              </p:cNvSpPr>
              <p:nvPr/>
            </p:nvSpPr>
            <p:spPr bwMode="auto">
              <a:xfrm>
                <a:off x="3035" y="2601"/>
                <a:ext cx="155" cy="131"/>
              </a:xfrm>
              <a:prstGeom prst="ellipse">
                <a:avLst/>
              </a:prstGeom>
              <a:solidFill>
                <a:srgbClr val="FF57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43" name="Oval 239"/>
              <p:cNvSpPr>
                <a:spLocks noChangeArrowheads="1"/>
              </p:cNvSpPr>
              <p:nvPr/>
            </p:nvSpPr>
            <p:spPr bwMode="auto">
              <a:xfrm>
                <a:off x="3029" y="2595"/>
                <a:ext cx="156" cy="131"/>
              </a:xfrm>
              <a:prstGeom prst="ellipse">
                <a:avLst/>
              </a:prstGeom>
              <a:solidFill>
                <a:srgbClr val="FF7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44" name="Oval 240"/>
              <p:cNvSpPr>
                <a:spLocks noChangeArrowheads="1"/>
              </p:cNvSpPr>
              <p:nvPr/>
            </p:nvSpPr>
            <p:spPr bwMode="auto">
              <a:xfrm>
                <a:off x="3035" y="2601"/>
                <a:ext cx="143" cy="119"/>
              </a:xfrm>
              <a:prstGeom prst="ellipse">
                <a:avLst/>
              </a:prstGeom>
              <a:solidFill>
                <a:srgbClr val="FF8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45" name="Oval 241"/>
              <p:cNvSpPr>
                <a:spLocks noChangeArrowheads="1"/>
              </p:cNvSpPr>
              <p:nvPr/>
            </p:nvSpPr>
            <p:spPr bwMode="auto">
              <a:xfrm>
                <a:off x="3035" y="2601"/>
                <a:ext cx="131" cy="109"/>
              </a:xfrm>
              <a:prstGeom prst="ellipse">
                <a:avLst/>
              </a:prstGeom>
              <a:solidFill>
                <a:srgbClr val="FF9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46" name="Oval 242"/>
              <p:cNvSpPr>
                <a:spLocks noChangeArrowheads="1"/>
              </p:cNvSpPr>
              <p:nvPr/>
            </p:nvSpPr>
            <p:spPr bwMode="auto">
              <a:xfrm>
                <a:off x="3042" y="2607"/>
                <a:ext cx="118" cy="99"/>
              </a:xfrm>
              <a:prstGeom prst="ellipse">
                <a:avLst/>
              </a:prstGeom>
              <a:solidFill>
                <a:srgbClr val="FFA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47" name="Oval 243"/>
              <p:cNvSpPr>
                <a:spLocks noChangeArrowheads="1"/>
              </p:cNvSpPr>
              <p:nvPr/>
            </p:nvSpPr>
            <p:spPr bwMode="auto">
              <a:xfrm>
                <a:off x="3042" y="2607"/>
                <a:ext cx="105" cy="88"/>
              </a:xfrm>
              <a:prstGeom prst="ellipse">
                <a:avLst/>
              </a:prstGeom>
              <a:solidFill>
                <a:srgbClr val="FFB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48" name="Oval 244"/>
              <p:cNvSpPr>
                <a:spLocks noChangeArrowheads="1"/>
              </p:cNvSpPr>
              <p:nvPr/>
            </p:nvSpPr>
            <p:spPr bwMode="auto">
              <a:xfrm>
                <a:off x="3049" y="2611"/>
                <a:ext cx="92" cy="78"/>
              </a:xfrm>
              <a:prstGeom prst="ellipse">
                <a:avLst/>
              </a:prstGeom>
              <a:solidFill>
                <a:srgbClr val="FFC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49" name="Oval 245"/>
              <p:cNvSpPr>
                <a:spLocks noChangeArrowheads="1"/>
              </p:cNvSpPr>
              <p:nvPr/>
            </p:nvSpPr>
            <p:spPr bwMode="auto">
              <a:xfrm>
                <a:off x="3049" y="2611"/>
                <a:ext cx="79" cy="68"/>
              </a:xfrm>
              <a:prstGeom prst="ellipse">
                <a:avLst/>
              </a:prstGeom>
              <a:solidFill>
                <a:srgbClr val="FFD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50" name="Oval 246"/>
              <p:cNvSpPr>
                <a:spLocks noChangeArrowheads="1"/>
              </p:cNvSpPr>
              <p:nvPr/>
            </p:nvSpPr>
            <p:spPr bwMode="auto">
              <a:xfrm>
                <a:off x="3055" y="2616"/>
                <a:ext cx="68" cy="57"/>
              </a:xfrm>
              <a:prstGeom prst="ellipse">
                <a:avLst/>
              </a:prstGeom>
              <a:solidFill>
                <a:srgbClr val="FFE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51" name="Oval 247"/>
              <p:cNvSpPr>
                <a:spLocks noChangeArrowheads="1"/>
              </p:cNvSpPr>
              <p:nvPr/>
            </p:nvSpPr>
            <p:spPr bwMode="auto">
              <a:xfrm>
                <a:off x="3049" y="2611"/>
                <a:ext cx="68" cy="57"/>
              </a:xfrm>
              <a:prstGeom prst="ellipse">
                <a:avLst/>
              </a:prstGeom>
              <a:solidFill>
                <a:srgbClr val="FFE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52" name="Oval 248"/>
              <p:cNvSpPr>
                <a:spLocks noChangeArrowheads="1"/>
              </p:cNvSpPr>
              <p:nvPr/>
            </p:nvSpPr>
            <p:spPr bwMode="auto">
              <a:xfrm>
                <a:off x="3055" y="2616"/>
                <a:ext cx="55" cy="47"/>
              </a:xfrm>
              <a:prstGeom prst="ellipse">
                <a:avLst/>
              </a:prstGeom>
              <a:solidFill>
                <a:srgbClr val="FFF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53" name="Oval 249"/>
              <p:cNvSpPr>
                <a:spLocks noChangeArrowheads="1"/>
              </p:cNvSpPr>
              <p:nvPr/>
            </p:nvSpPr>
            <p:spPr bwMode="auto">
              <a:xfrm>
                <a:off x="3055" y="2616"/>
                <a:ext cx="43" cy="36"/>
              </a:xfrm>
              <a:prstGeom prst="ellipse">
                <a:avLst/>
              </a:prstGeom>
              <a:solidFill>
                <a:srgbClr val="FFF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54" name="Oval 250"/>
              <p:cNvSpPr>
                <a:spLocks noChangeArrowheads="1"/>
              </p:cNvSpPr>
              <p:nvPr/>
            </p:nvSpPr>
            <p:spPr bwMode="auto">
              <a:xfrm>
                <a:off x="3060" y="2622"/>
                <a:ext cx="32" cy="27"/>
              </a:xfrm>
              <a:prstGeom prst="ellipse">
                <a:avLst/>
              </a:prstGeom>
              <a:solidFill>
                <a:srgbClr val="FFF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55" name="Oval 251"/>
              <p:cNvSpPr>
                <a:spLocks noChangeArrowheads="1"/>
              </p:cNvSpPr>
              <p:nvPr/>
            </p:nvSpPr>
            <p:spPr bwMode="auto">
              <a:xfrm>
                <a:off x="3028" y="2594"/>
                <a:ext cx="185" cy="154"/>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356" name="Group 252"/>
            <p:cNvGrpSpPr>
              <a:grpSpLocks/>
            </p:cNvGrpSpPr>
            <p:nvPr/>
          </p:nvGrpSpPr>
          <p:grpSpPr bwMode="auto">
            <a:xfrm>
              <a:off x="2936" y="2518"/>
              <a:ext cx="162" cy="134"/>
              <a:chOff x="2936" y="2518"/>
              <a:chExt cx="162" cy="134"/>
            </a:xfrm>
          </p:grpSpPr>
          <p:sp>
            <p:nvSpPr>
              <p:cNvPr id="175357" name="Oval 253"/>
              <p:cNvSpPr>
                <a:spLocks noChangeArrowheads="1"/>
              </p:cNvSpPr>
              <p:nvPr/>
            </p:nvSpPr>
            <p:spPr bwMode="auto">
              <a:xfrm>
                <a:off x="2942" y="2522"/>
                <a:ext cx="156" cy="130"/>
              </a:xfrm>
              <a:prstGeom prst="ellipse">
                <a:avLst/>
              </a:prstGeom>
              <a:solidFill>
                <a:srgbClr val="FF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58" name="Oval 254"/>
              <p:cNvSpPr>
                <a:spLocks noChangeArrowheads="1"/>
              </p:cNvSpPr>
              <p:nvPr/>
            </p:nvSpPr>
            <p:spPr bwMode="auto">
              <a:xfrm>
                <a:off x="2936" y="2518"/>
                <a:ext cx="156" cy="131"/>
              </a:xfrm>
              <a:prstGeom prst="ellipse">
                <a:avLst/>
              </a:prstGeom>
              <a:solidFill>
                <a:srgbClr val="FF25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59" name="Oval 255"/>
              <p:cNvSpPr>
                <a:spLocks noChangeArrowheads="1"/>
              </p:cNvSpPr>
              <p:nvPr/>
            </p:nvSpPr>
            <p:spPr bwMode="auto">
              <a:xfrm>
                <a:off x="2936" y="2518"/>
                <a:ext cx="142" cy="118"/>
              </a:xfrm>
              <a:prstGeom prst="ellipse">
                <a:avLst/>
              </a:prstGeom>
              <a:solidFill>
                <a:srgbClr val="FF48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60" name="Oval 256"/>
              <p:cNvSpPr>
                <a:spLocks noChangeArrowheads="1"/>
              </p:cNvSpPr>
              <p:nvPr/>
            </p:nvSpPr>
            <p:spPr bwMode="auto">
              <a:xfrm>
                <a:off x="2942" y="2522"/>
                <a:ext cx="130" cy="110"/>
              </a:xfrm>
              <a:prstGeom prst="ellipse">
                <a:avLst/>
              </a:prstGeom>
              <a:solidFill>
                <a:srgbClr val="FF68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61" name="Oval 257"/>
              <p:cNvSpPr>
                <a:spLocks noChangeArrowheads="1"/>
              </p:cNvSpPr>
              <p:nvPr/>
            </p:nvSpPr>
            <p:spPr bwMode="auto">
              <a:xfrm>
                <a:off x="2947" y="2528"/>
                <a:ext cx="118" cy="99"/>
              </a:xfrm>
              <a:prstGeom prst="ellipse">
                <a:avLst/>
              </a:prstGeom>
              <a:solidFill>
                <a:srgbClr val="FF85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62" name="Oval 258"/>
              <p:cNvSpPr>
                <a:spLocks noChangeArrowheads="1"/>
              </p:cNvSpPr>
              <p:nvPr/>
            </p:nvSpPr>
            <p:spPr bwMode="auto">
              <a:xfrm>
                <a:off x="2947" y="2528"/>
                <a:ext cx="107" cy="88"/>
              </a:xfrm>
              <a:prstGeom prst="ellipse">
                <a:avLst/>
              </a:prstGeom>
              <a:solidFill>
                <a:srgbClr val="FF9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63" name="Oval 259"/>
              <p:cNvSpPr>
                <a:spLocks noChangeArrowheads="1"/>
              </p:cNvSpPr>
              <p:nvPr/>
            </p:nvSpPr>
            <p:spPr bwMode="auto">
              <a:xfrm>
                <a:off x="2947" y="2528"/>
                <a:ext cx="94" cy="78"/>
              </a:xfrm>
              <a:prstGeom prst="ellipse">
                <a:avLst/>
              </a:prstGeom>
              <a:solidFill>
                <a:srgbClr val="FFB5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64" name="Oval 260"/>
              <p:cNvSpPr>
                <a:spLocks noChangeArrowheads="1"/>
              </p:cNvSpPr>
              <p:nvPr/>
            </p:nvSpPr>
            <p:spPr bwMode="auto">
              <a:xfrm>
                <a:off x="2955" y="2533"/>
                <a:ext cx="80" cy="68"/>
              </a:xfrm>
              <a:prstGeom prst="ellipse">
                <a:avLst/>
              </a:prstGeom>
              <a:solidFill>
                <a:srgbClr val="FFC9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65" name="Oval 261"/>
              <p:cNvSpPr>
                <a:spLocks noChangeArrowheads="1"/>
              </p:cNvSpPr>
              <p:nvPr/>
            </p:nvSpPr>
            <p:spPr bwMode="auto">
              <a:xfrm>
                <a:off x="2961" y="2537"/>
                <a:ext cx="67" cy="58"/>
              </a:xfrm>
              <a:prstGeom prst="ellipse">
                <a:avLst/>
              </a:prstGeom>
              <a:solidFill>
                <a:srgbClr val="FFDA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66" name="Oval 262"/>
              <p:cNvSpPr>
                <a:spLocks noChangeArrowheads="1"/>
              </p:cNvSpPr>
              <p:nvPr/>
            </p:nvSpPr>
            <p:spPr bwMode="auto">
              <a:xfrm>
                <a:off x="2955" y="2533"/>
                <a:ext cx="68" cy="56"/>
              </a:xfrm>
              <a:prstGeom prst="ellipse">
                <a:avLst/>
              </a:prstGeom>
              <a:solidFill>
                <a:srgbClr val="FFE7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67" name="Oval 263"/>
              <p:cNvSpPr>
                <a:spLocks noChangeArrowheads="1"/>
              </p:cNvSpPr>
              <p:nvPr/>
            </p:nvSpPr>
            <p:spPr bwMode="auto">
              <a:xfrm>
                <a:off x="2961" y="2537"/>
                <a:ext cx="55" cy="47"/>
              </a:xfrm>
              <a:prstGeom prst="ellipse">
                <a:avLst/>
              </a:prstGeom>
              <a:solidFill>
                <a:srgbClr val="FFF2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68" name="Oval 264"/>
              <p:cNvSpPr>
                <a:spLocks noChangeArrowheads="1"/>
              </p:cNvSpPr>
              <p:nvPr/>
            </p:nvSpPr>
            <p:spPr bwMode="auto">
              <a:xfrm>
                <a:off x="2961" y="2537"/>
                <a:ext cx="43" cy="38"/>
              </a:xfrm>
              <a:prstGeom prst="ellipse">
                <a:avLst/>
              </a:prstGeom>
              <a:solidFill>
                <a:srgbClr val="FFF9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69" name="Oval 265"/>
              <p:cNvSpPr>
                <a:spLocks noChangeArrowheads="1"/>
              </p:cNvSpPr>
              <p:nvPr/>
            </p:nvSpPr>
            <p:spPr bwMode="auto">
              <a:xfrm>
                <a:off x="2966" y="2542"/>
                <a:ext cx="31" cy="26"/>
              </a:xfrm>
              <a:prstGeom prst="ellipse">
                <a:avLst/>
              </a:prstGeom>
              <a:solidFill>
                <a:srgbClr val="FFF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70" name="Oval 266"/>
              <p:cNvSpPr>
                <a:spLocks noChangeArrowheads="1"/>
              </p:cNvSpPr>
              <p:nvPr/>
            </p:nvSpPr>
            <p:spPr bwMode="auto">
              <a:xfrm>
                <a:off x="2946" y="2526"/>
                <a:ext cx="148" cy="122"/>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371" name="Group 267"/>
            <p:cNvGrpSpPr>
              <a:grpSpLocks/>
            </p:cNvGrpSpPr>
            <p:nvPr/>
          </p:nvGrpSpPr>
          <p:grpSpPr bwMode="auto">
            <a:xfrm>
              <a:off x="2911" y="2497"/>
              <a:ext cx="208" cy="184"/>
              <a:chOff x="2911" y="2497"/>
              <a:chExt cx="208" cy="184"/>
            </a:xfrm>
          </p:grpSpPr>
          <p:sp>
            <p:nvSpPr>
              <p:cNvPr id="175372" name="Freeform 268"/>
              <p:cNvSpPr>
                <a:spLocks/>
              </p:cNvSpPr>
              <p:nvPr/>
            </p:nvSpPr>
            <p:spPr bwMode="auto">
              <a:xfrm>
                <a:off x="2911" y="2497"/>
                <a:ext cx="200" cy="177"/>
              </a:xfrm>
              <a:custGeom>
                <a:avLst/>
                <a:gdLst>
                  <a:gd name="T0" fmla="*/ 193 w 200"/>
                  <a:gd name="T1" fmla="*/ 171 h 177"/>
                  <a:gd name="T2" fmla="*/ 199 w 200"/>
                  <a:gd name="T3" fmla="*/ 161 h 177"/>
                  <a:gd name="T4" fmla="*/ 199 w 200"/>
                  <a:gd name="T5" fmla="*/ 141 h 177"/>
                  <a:gd name="T6" fmla="*/ 181 w 200"/>
                  <a:gd name="T7" fmla="*/ 90 h 177"/>
                  <a:gd name="T8" fmla="*/ 145 w 200"/>
                  <a:gd name="T9" fmla="*/ 35 h 177"/>
                  <a:gd name="T10" fmla="*/ 108 w 200"/>
                  <a:gd name="T11" fmla="*/ 5 h 177"/>
                  <a:gd name="T12" fmla="*/ 91 w 200"/>
                  <a:gd name="T13" fmla="*/ 0 h 177"/>
                  <a:gd name="T14" fmla="*/ 73 w 200"/>
                  <a:gd name="T15" fmla="*/ 0 h 177"/>
                  <a:gd name="T16" fmla="*/ 54 w 200"/>
                  <a:gd name="T17" fmla="*/ 5 h 177"/>
                  <a:gd name="T18" fmla="*/ 30 w 200"/>
                  <a:gd name="T19" fmla="*/ 16 h 177"/>
                  <a:gd name="T20" fmla="*/ 13 w 200"/>
                  <a:gd name="T21" fmla="*/ 30 h 177"/>
                  <a:gd name="T22" fmla="*/ 6 w 200"/>
                  <a:gd name="T23" fmla="*/ 45 h 177"/>
                  <a:gd name="T24" fmla="*/ 0 w 200"/>
                  <a:gd name="T25" fmla="*/ 66 h 177"/>
                  <a:gd name="T26" fmla="*/ 6 w 200"/>
                  <a:gd name="T27" fmla="*/ 81 h 177"/>
                  <a:gd name="T28" fmla="*/ 36 w 200"/>
                  <a:gd name="T29" fmla="*/ 116 h 177"/>
                  <a:gd name="T30" fmla="*/ 97 w 200"/>
                  <a:gd name="T31" fmla="*/ 151 h 177"/>
                  <a:gd name="T32" fmla="*/ 163 w 200"/>
                  <a:gd name="T33" fmla="*/ 171 h 177"/>
                  <a:gd name="T34" fmla="*/ 181 w 200"/>
                  <a:gd name="T35" fmla="*/ 176 h 177"/>
                  <a:gd name="T36" fmla="*/ 193 w 200"/>
                  <a:gd name="T37" fmla="*/ 17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77">
                    <a:moveTo>
                      <a:pt x="193" y="171"/>
                    </a:moveTo>
                    <a:lnTo>
                      <a:pt x="199" y="161"/>
                    </a:lnTo>
                    <a:lnTo>
                      <a:pt x="199" y="141"/>
                    </a:lnTo>
                    <a:lnTo>
                      <a:pt x="181" y="90"/>
                    </a:lnTo>
                    <a:lnTo>
                      <a:pt x="145" y="35"/>
                    </a:lnTo>
                    <a:lnTo>
                      <a:pt x="108" y="5"/>
                    </a:lnTo>
                    <a:lnTo>
                      <a:pt x="91" y="0"/>
                    </a:lnTo>
                    <a:lnTo>
                      <a:pt x="73" y="0"/>
                    </a:lnTo>
                    <a:lnTo>
                      <a:pt x="54" y="5"/>
                    </a:lnTo>
                    <a:lnTo>
                      <a:pt x="30" y="16"/>
                    </a:lnTo>
                    <a:lnTo>
                      <a:pt x="13" y="30"/>
                    </a:lnTo>
                    <a:lnTo>
                      <a:pt x="6" y="45"/>
                    </a:lnTo>
                    <a:lnTo>
                      <a:pt x="0" y="66"/>
                    </a:lnTo>
                    <a:lnTo>
                      <a:pt x="6" y="81"/>
                    </a:lnTo>
                    <a:lnTo>
                      <a:pt x="36" y="116"/>
                    </a:lnTo>
                    <a:lnTo>
                      <a:pt x="97" y="151"/>
                    </a:lnTo>
                    <a:lnTo>
                      <a:pt x="163" y="171"/>
                    </a:lnTo>
                    <a:lnTo>
                      <a:pt x="181" y="176"/>
                    </a:lnTo>
                    <a:lnTo>
                      <a:pt x="193" y="171"/>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73" name="Freeform 269"/>
              <p:cNvSpPr>
                <a:spLocks/>
              </p:cNvSpPr>
              <p:nvPr/>
            </p:nvSpPr>
            <p:spPr bwMode="auto">
              <a:xfrm>
                <a:off x="2911" y="2497"/>
                <a:ext cx="200" cy="177"/>
              </a:xfrm>
              <a:custGeom>
                <a:avLst/>
                <a:gdLst>
                  <a:gd name="T0" fmla="*/ 193 w 200"/>
                  <a:gd name="T1" fmla="*/ 171 h 177"/>
                  <a:gd name="T2" fmla="*/ 199 w 200"/>
                  <a:gd name="T3" fmla="*/ 161 h 177"/>
                  <a:gd name="T4" fmla="*/ 199 w 200"/>
                  <a:gd name="T5" fmla="*/ 141 h 177"/>
                  <a:gd name="T6" fmla="*/ 181 w 200"/>
                  <a:gd name="T7" fmla="*/ 90 h 177"/>
                  <a:gd name="T8" fmla="*/ 145 w 200"/>
                  <a:gd name="T9" fmla="*/ 35 h 177"/>
                  <a:gd name="T10" fmla="*/ 108 w 200"/>
                  <a:gd name="T11" fmla="*/ 5 h 177"/>
                  <a:gd name="T12" fmla="*/ 91 w 200"/>
                  <a:gd name="T13" fmla="*/ 0 h 177"/>
                  <a:gd name="T14" fmla="*/ 73 w 200"/>
                  <a:gd name="T15" fmla="*/ 0 h 177"/>
                  <a:gd name="T16" fmla="*/ 54 w 200"/>
                  <a:gd name="T17" fmla="*/ 5 h 177"/>
                  <a:gd name="T18" fmla="*/ 30 w 200"/>
                  <a:gd name="T19" fmla="*/ 16 h 177"/>
                  <a:gd name="T20" fmla="*/ 13 w 200"/>
                  <a:gd name="T21" fmla="*/ 30 h 177"/>
                  <a:gd name="T22" fmla="*/ 6 w 200"/>
                  <a:gd name="T23" fmla="*/ 45 h 177"/>
                  <a:gd name="T24" fmla="*/ 0 w 200"/>
                  <a:gd name="T25" fmla="*/ 66 h 177"/>
                  <a:gd name="T26" fmla="*/ 6 w 200"/>
                  <a:gd name="T27" fmla="*/ 81 h 177"/>
                  <a:gd name="T28" fmla="*/ 36 w 200"/>
                  <a:gd name="T29" fmla="*/ 116 h 177"/>
                  <a:gd name="T30" fmla="*/ 97 w 200"/>
                  <a:gd name="T31" fmla="*/ 151 h 177"/>
                  <a:gd name="T32" fmla="*/ 163 w 200"/>
                  <a:gd name="T33" fmla="*/ 171 h 177"/>
                  <a:gd name="T34" fmla="*/ 181 w 200"/>
                  <a:gd name="T35" fmla="*/ 176 h 177"/>
                  <a:gd name="T36" fmla="*/ 193 w 200"/>
                  <a:gd name="T37" fmla="*/ 17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77">
                    <a:moveTo>
                      <a:pt x="193" y="171"/>
                    </a:moveTo>
                    <a:lnTo>
                      <a:pt x="199" y="161"/>
                    </a:lnTo>
                    <a:lnTo>
                      <a:pt x="199" y="141"/>
                    </a:lnTo>
                    <a:lnTo>
                      <a:pt x="181" y="90"/>
                    </a:lnTo>
                    <a:lnTo>
                      <a:pt x="145" y="35"/>
                    </a:lnTo>
                    <a:lnTo>
                      <a:pt x="108" y="5"/>
                    </a:lnTo>
                    <a:lnTo>
                      <a:pt x="91" y="0"/>
                    </a:lnTo>
                    <a:lnTo>
                      <a:pt x="73" y="0"/>
                    </a:lnTo>
                    <a:lnTo>
                      <a:pt x="54" y="5"/>
                    </a:lnTo>
                    <a:lnTo>
                      <a:pt x="30" y="16"/>
                    </a:lnTo>
                    <a:lnTo>
                      <a:pt x="13" y="30"/>
                    </a:lnTo>
                    <a:lnTo>
                      <a:pt x="6" y="45"/>
                    </a:lnTo>
                    <a:lnTo>
                      <a:pt x="0" y="66"/>
                    </a:lnTo>
                    <a:lnTo>
                      <a:pt x="6" y="81"/>
                    </a:lnTo>
                    <a:lnTo>
                      <a:pt x="36" y="116"/>
                    </a:lnTo>
                    <a:lnTo>
                      <a:pt x="97" y="151"/>
                    </a:lnTo>
                    <a:lnTo>
                      <a:pt x="163" y="171"/>
                    </a:lnTo>
                    <a:lnTo>
                      <a:pt x="181" y="176"/>
                    </a:lnTo>
                    <a:lnTo>
                      <a:pt x="193" y="171"/>
                    </a:lnTo>
                  </a:path>
                </a:pathLst>
              </a:custGeom>
              <a:solidFill>
                <a:srgbClr val="FF0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74" name="Freeform 270"/>
              <p:cNvSpPr>
                <a:spLocks/>
              </p:cNvSpPr>
              <p:nvPr/>
            </p:nvSpPr>
            <p:spPr bwMode="auto">
              <a:xfrm>
                <a:off x="2916" y="2501"/>
                <a:ext cx="189" cy="168"/>
              </a:xfrm>
              <a:custGeom>
                <a:avLst/>
                <a:gdLst>
                  <a:gd name="T0" fmla="*/ 182 w 189"/>
                  <a:gd name="T1" fmla="*/ 162 h 168"/>
                  <a:gd name="T2" fmla="*/ 188 w 189"/>
                  <a:gd name="T3" fmla="*/ 152 h 168"/>
                  <a:gd name="T4" fmla="*/ 188 w 189"/>
                  <a:gd name="T5" fmla="*/ 131 h 168"/>
                  <a:gd name="T6" fmla="*/ 169 w 189"/>
                  <a:gd name="T7" fmla="*/ 86 h 168"/>
                  <a:gd name="T8" fmla="*/ 140 w 189"/>
                  <a:gd name="T9" fmla="*/ 36 h 168"/>
                  <a:gd name="T10" fmla="*/ 103 w 189"/>
                  <a:gd name="T11" fmla="*/ 5 h 168"/>
                  <a:gd name="T12" fmla="*/ 85 w 189"/>
                  <a:gd name="T13" fmla="*/ 0 h 168"/>
                  <a:gd name="T14" fmla="*/ 67 w 189"/>
                  <a:gd name="T15" fmla="*/ 0 h 168"/>
                  <a:gd name="T16" fmla="*/ 48 w 189"/>
                  <a:gd name="T17" fmla="*/ 5 h 168"/>
                  <a:gd name="T18" fmla="*/ 31 w 189"/>
                  <a:gd name="T19" fmla="*/ 16 h 168"/>
                  <a:gd name="T20" fmla="*/ 13 w 189"/>
                  <a:gd name="T21" fmla="*/ 31 h 168"/>
                  <a:gd name="T22" fmla="*/ 7 w 189"/>
                  <a:gd name="T23" fmla="*/ 41 h 168"/>
                  <a:gd name="T24" fmla="*/ 0 w 189"/>
                  <a:gd name="T25" fmla="*/ 61 h 168"/>
                  <a:gd name="T26" fmla="*/ 7 w 189"/>
                  <a:gd name="T27" fmla="*/ 76 h 168"/>
                  <a:gd name="T28" fmla="*/ 37 w 189"/>
                  <a:gd name="T29" fmla="*/ 112 h 168"/>
                  <a:gd name="T30" fmla="*/ 91 w 189"/>
                  <a:gd name="T31" fmla="*/ 142 h 168"/>
                  <a:gd name="T32" fmla="*/ 151 w 189"/>
                  <a:gd name="T33" fmla="*/ 162 h 168"/>
                  <a:gd name="T34" fmla="*/ 169 w 189"/>
                  <a:gd name="T35" fmla="*/ 167 h 168"/>
                  <a:gd name="T36" fmla="*/ 182 w 189"/>
                  <a:gd name="T37" fmla="*/ 16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 h="168">
                    <a:moveTo>
                      <a:pt x="182" y="162"/>
                    </a:moveTo>
                    <a:lnTo>
                      <a:pt x="188" y="152"/>
                    </a:lnTo>
                    <a:lnTo>
                      <a:pt x="188" y="131"/>
                    </a:lnTo>
                    <a:lnTo>
                      <a:pt x="169" y="86"/>
                    </a:lnTo>
                    <a:lnTo>
                      <a:pt x="140" y="36"/>
                    </a:lnTo>
                    <a:lnTo>
                      <a:pt x="103" y="5"/>
                    </a:lnTo>
                    <a:lnTo>
                      <a:pt x="85" y="0"/>
                    </a:lnTo>
                    <a:lnTo>
                      <a:pt x="67" y="0"/>
                    </a:lnTo>
                    <a:lnTo>
                      <a:pt x="48" y="5"/>
                    </a:lnTo>
                    <a:lnTo>
                      <a:pt x="31" y="16"/>
                    </a:lnTo>
                    <a:lnTo>
                      <a:pt x="13" y="31"/>
                    </a:lnTo>
                    <a:lnTo>
                      <a:pt x="7" y="41"/>
                    </a:lnTo>
                    <a:lnTo>
                      <a:pt x="0" y="61"/>
                    </a:lnTo>
                    <a:lnTo>
                      <a:pt x="7" y="76"/>
                    </a:lnTo>
                    <a:lnTo>
                      <a:pt x="37" y="112"/>
                    </a:lnTo>
                    <a:lnTo>
                      <a:pt x="91" y="142"/>
                    </a:lnTo>
                    <a:lnTo>
                      <a:pt x="151" y="162"/>
                    </a:lnTo>
                    <a:lnTo>
                      <a:pt x="169" y="167"/>
                    </a:lnTo>
                    <a:lnTo>
                      <a:pt x="182" y="162"/>
                    </a:lnTo>
                  </a:path>
                </a:pathLst>
              </a:custGeom>
              <a:solidFill>
                <a:srgbClr val="FF28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75" name="Freeform 271"/>
              <p:cNvSpPr>
                <a:spLocks/>
              </p:cNvSpPr>
              <p:nvPr/>
            </p:nvSpPr>
            <p:spPr bwMode="auto">
              <a:xfrm>
                <a:off x="2916" y="2501"/>
                <a:ext cx="177" cy="158"/>
              </a:xfrm>
              <a:custGeom>
                <a:avLst/>
                <a:gdLst>
                  <a:gd name="T0" fmla="*/ 169 w 177"/>
                  <a:gd name="T1" fmla="*/ 152 h 158"/>
                  <a:gd name="T2" fmla="*/ 176 w 177"/>
                  <a:gd name="T3" fmla="*/ 142 h 158"/>
                  <a:gd name="T4" fmla="*/ 176 w 177"/>
                  <a:gd name="T5" fmla="*/ 121 h 158"/>
                  <a:gd name="T6" fmla="*/ 157 w 177"/>
                  <a:gd name="T7" fmla="*/ 81 h 158"/>
                  <a:gd name="T8" fmla="*/ 133 w 177"/>
                  <a:gd name="T9" fmla="*/ 36 h 158"/>
                  <a:gd name="T10" fmla="*/ 97 w 177"/>
                  <a:gd name="T11" fmla="*/ 5 h 158"/>
                  <a:gd name="T12" fmla="*/ 79 w 177"/>
                  <a:gd name="T13" fmla="*/ 0 h 158"/>
                  <a:gd name="T14" fmla="*/ 61 w 177"/>
                  <a:gd name="T15" fmla="*/ 0 h 158"/>
                  <a:gd name="T16" fmla="*/ 43 w 177"/>
                  <a:gd name="T17" fmla="*/ 5 h 158"/>
                  <a:gd name="T18" fmla="*/ 31 w 177"/>
                  <a:gd name="T19" fmla="*/ 16 h 158"/>
                  <a:gd name="T20" fmla="*/ 13 w 177"/>
                  <a:gd name="T21" fmla="*/ 31 h 158"/>
                  <a:gd name="T22" fmla="*/ 7 w 177"/>
                  <a:gd name="T23" fmla="*/ 40 h 158"/>
                  <a:gd name="T24" fmla="*/ 0 w 177"/>
                  <a:gd name="T25" fmla="*/ 56 h 158"/>
                  <a:gd name="T26" fmla="*/ 7 w 177"/>
                  <a:gd name="T27" fmla="*/ 71 h 158"/>
                  <a:gd name="T28" fmla="*/ 37 w 177"/>
                  <a:gd name="T29" fmla="*/ 107 h 158"/>
                  <a:gd name="T30" fmla="*/ 85 w 177"/>
                  <a:gd name="T31" fmla="*/ 131 h 158"/>
                  <a:gd name="T32" fmla="*/ 139 w 177"/>
                  <a:gd name="T33" fmla="*/ 152 h 158"/>
                  <a:gd name="T34" fmla="*/ 157 w 177"/>
                  <a:gd name="T35" fmla="*/ 157 h 158"/>
                  <a:gd name="T36" fmla="*/ 169 w 177"/>
                  <a:gd name="T37"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58">
                    <a:moveTo>
                      <a:pt x="169" y="152"/>
                    </a:moveTo>
                    <a:lnTo>
                      <a:pt x="176" y="142"/>
                    </a:lnTo>
                    <a:lnTo>
                      <a:pt x="176" y="121"/>
                    </a:lnTo>
                    <a:lnTo>
                      <a:pt x="157" y="81"/>
                    </a:lnTo>
                    <a:lnTo>
                      <a:pt x="133" y="36"/>
                    </a:lnTo>
                    <a:lnTo>
                      <a:pt x="97" y="5"/>
                    </a:lnTo>
                    <a:lnTo>
                      <a:pt x="79" y="0"/>
                    </a:lnTo>
                    <a:lnTo>
                      <a:pt x="61" y="0"/>
                    </a:lnTo>
                    <a:lnTo>
                      <a:pt x="43" y="5"/>
                    </a:lnTo>
                    <a:lnTo>
                      <a:pt x="31" y="16"/>
                    </a:lnTo>
                    <a:lnTo>
                      <a:pt x="13" y="31"/>
                    </a:lnTo>
                    <a:lnTo>
                      <a:pt x="7" y="40"/>
                    </a:lnTo>
                    <a:lnTo>
                      <a:pt x="0" y="56"/>
                    </a:lnTo>
                    <a:lnTo>
                      <a:pt x="7" y="71"/>
                    </a:lnTo>
                    <a:lnTo>
                      <a:pt x="37" y="107"/>
                    </a:lnTo>
                    <a:lnTo>
                      <a:pt x="85" y="131"/>
                    </a:lnTo>
                    <a:lnTo>
                      <a:pt x="139" y="152"/>
                    </a:lnTo>
                    <a:lnTo>
                      <a:pt x="157" y="157"/>
                    </a:lnTo>
                    <a:lnTo>
                      <a:pt x="169" y="152"/>
                    </a:lnTo>
                  </a:path>
                </a:pathLst>
              </a:custGeom>
              <a:solidFill>
                <a:srgbClr val="FF4E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76" name="Freeform 272"/>
              <p:cNvSpPr>
                <a:spLocks/>
              </p:cNvSpPr>
              <p:nvPr/>
            </p:nvSpPr>
            <p:spPr bwMode="auto">
              <a:xfrm>
                <a:off x="2924" y="2511"/>
                <a:ext cx="162" cy="139"/>
              </a:xfrm>
              <a:custGeom>
                <a:avLst/>
                <a:gdLst>
                  <a:gd name="T0" fmla="*/ 155 w 162"/>
                  <a:gd name="T1" fmla="*/ 133 h 139"/>
                  <a:gd name="T2" fmla="*/ 161 w 162"/>
                  <a:gd name="T3" fmla="*/ 122 h 139"/>
                  <a:gd name="T4" fmla="*/ 161 w 162"/>
                  <a:gd name="T5" fmla="*/ 107 h 139"/>
                  <a:gd name="T6" fmla="*/ 143 w 162"/>
                  <a:gd name="T7" fmla="*/ 71 h 139"/>
                  <a:gd name="T8" fmla="*/ 120 w 162"/>
                  <a:gd name="T9" fmla="*/ 30 h 139"/>
                  <a:gd name="T10" fmla="*/ 89 w 162"/>
                  <a:gd name="T11" fmla="*/ 5 h 139"/>
                  <a:gd name="T12" fmla="*/ 72 w 162"/>
                  <a:gd name="T13" fmla="*/ 0 h 139"/>
                  <a:gd name="T14" fmla="*/ 54 w 162"/>
                  <a:gd name="T15" fmla="*/ 0 h 139"/>
                  <a:gd name="T16" fmla="*/ 41 w 162"/>
                  <a:gd name="T17" fmla="*/ 5 h 139"/>
                  <a:gd name="T18" fmla="*/ 30 w 162"/>
                  <a:gd name="T19" fmla="*/ 15 h 139"/>
                  <a:gd name="T20" fmla="*/ 12 w 162"/>
                  <a:gd name="T21" fmla="*/ 25 h 139"/>
                  <a:gd name="T22" fmla="*/ 6 w 162"/>
                  <a:gd name="T23" fmla="*/ 35 h 139"/>
                  <a:gd name="T24" fmla="*/ 0 w 162"/>
                  <a:gd name="T25" fmla="*/ 51 h 139"/>
                  <a:gd name="T26" fmla="*/ 6 w 162"/>
                  <a:gd name="T27" fmla="*/ 61 h 139"/>
                  <a:gd name="T28" fmla="*/ 35 w 162"/>
                  <a:gd name="T29" fmla="*/ 92 h 139"/>
                  <a:gd name="T30" fmla="*/ 78 w 162"/>
                  <a:gd name="T31" fmla="*/ 117 h 139"/>
                  <a:gd name="T32" fmla="*/ 126 w 162"/>
                  <a:gd name="T33" fmla="*/ 133 h 139"/>
                  <a:gd name="T34" fmla="*/ 143 w 162"/>
                  <a:gd name="T35" fmla="*/ 138 h 139"/>
                  <a:gd name="T36" fmla="*/ 155 w 162"/>
                  <a:gd name="T3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39">
                    <a:moveTo>
                      <a:pt x="155" y="133"/>
                    </a:moveTo>
                    <a:lnTo>
                      <a:pt x="161" y="122"/>
                    </a:lnTo>
                    <a:lnTo>
                      <a:pt x="161" y="107"/>
                    </a:lnTo>
                    <a:lnTo>
                      <a:pt x="143" y="71"/>
                    </a:lnTo>
                    <a:lnTo>
                      <a:pt x="120" y="30"/>
                    </a:lnTo>
                    <a:lnTo>
                      <a:pt x="89" y="5"/>
                    </a:lnTo>
                    <a:lnTo>
                      <a:pt x="72" y="0"/>
                    </a:lnTo>
                    <a:lnTo>
                      <a:pt x="54" y="0"/>
                    </a:lnTo>
                    <a:lnTo>
                      <a:pt x="41" y="5"/>
                    </a:lnTo>
                    <a:lnTo>
                      <a:pt x="30" y="15"/>
                    </a:lnTo>
                    <a:lnTo>
                      <a:pt x="12" y="25"/>
                    </a:lnTo>
                    <a:lnTo>
                      <a:pt x="6" y="35"/>
                    </a:lnTo>
                    <a:lnTo>
                      <a:pt x="0" y="51"/>
                    </a:lnTo>
                    <a:lnTo>
                      <a:pt x="6" y="61"/>
                    </a:lnTo>
                    <a:lnTo>
                      <a:pt x="35" y="92"/>
                    </a:lnTo>
                    <a:lnTo>
                      <a:pt x="78" y="117"/>
                    </a:lnTo>
                    <a:lnTo>
                      <a:pt x="126" y="133"/>
                    </a:lnTo>
                    <a:lnTo>
                      <a:pt x="143" y="138"/>
                    </a:lnTo>
                    <a:lnTo>
                      <a:pt x="155" y="133"/>
                    </a:lnTo>
                  </a:path>
                </a:pathLst>
              </a:custGeom>
              <a:solidFill>
                <a:srgbClr val="FF6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77" name="Freeform 273"/>
              <p:cNvSpPr>
                <a:spLocks/>
              </p:cNvSpPr>
              <p:nvPr/>
            </p:nvSpPr>
            <p:spPr bwMode="auto">
              <a:xfrm>
                <a:off x="2929" y="2511"/>
                <a:ext cx="137" cy="126"/>
              </a:xfrm>
              <a:custGeom>
                <a:avLst/>
                <a:gdLst>
                  <a:gd name="T0" fmla="*/ 130 w 137"/>
                  <a:gd name="T1" fmla="*/ 120 h 126"/>
                  <a:gd name="T2" fmla="*/ 136 w 137"/>
                  <a:gd name="T3" fmla="*/ 110 h 126"/>
                  <a:gd name="T4" fmla="*/ 136 w 137"/>
                  <a:gd name="T5" fmla="*/ 95 h 126"/>
                  <a:gd name="T6" fmla="*/ 118 w 137"/>
                  <a:gd name="T7" fmla="*/ 65 h 126"/>
                  <a:gd name="T8" fmla="*/ 100 w 137"/>
                  <a:gd name="T9" fmla="*/ 30 h 126"/>
                  <a:gd name="T10" fmla="*/ 77 w 137"/>
                  <a:gd name="T11" fmla="*/ 5 h 126"/>
                  <a:gd name="T12" fmla="*/ 59 w 137"/>
                  <a:gd name="T13" fmla="*/ 0 h 126"/>
                  <a:gd name="T14" fmla="*/ 48 w 137"/>
                  <a:gd name="T15" fmla="*/ 0 h 126"/>
                  <a:gd name="T16" fmla="*/ 35 w 137"/>
                  <a:gd name="T17" fmla="*/ 5 h 126"/>
                  <a:gd name="T18" fmla="*/ 23 w 137"/>
                  <a:gd name="T19" fmla="*/ 15 h 126"/>
                  <a:gd name="T20" fmla="*/ 12 w 137"/>
                  <a:gd name="T21" fmla="*/ 25 h 126"/>
                  <a:gd name="T22" fmla="*/ 6 w 137"/>
                  <a:gd name="T23" fmla="*/ 30 h 126"/>
                  <a:gd name="T24" fmla="*/ 0 w 137"/>
                  <a:gd name="T25" fmla="*/ 45 h 126"/>
                  <a:gd name="T26" fmla="*/ 6 w 137"/>
                  <a:gd name="T27" fmla="*/ 55 h 126"/>
                  <a:gd name="T28" fmla="*/ 29 w 137"/>
                  <a:gd name="T29" fmla="*/ 85 h 126"/>
                  <a:gd name="T30" fmla="*/ 65 w 137"/>
                  <a:gd name="T31" fmla="*/ 105 h 126"/>
                  <a:gd name="T32" fmla="*/ 107 w 137"/>
                  <a:gd name="T33" fmla="*/ 120 h 126"/>
                  <a:gd name="T34" fmla="*/ 118 w 137"/>
                  <a:gd name="T35" fmla="*/ 125 h 126"/>
                  <a:gd name="T36" fmla="*/ 130 w 137"/>
                  <a:gd name="T37"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26">
                    <a:moveTo>
                      <a:pt x="130" y="120"/>
                    </a:moveTo>
                    <a:lnTo>
                      <a:pt x="136" y="110"/>
                    </a:lnTo>
                    <a:lnTo>
                      <a:pt x="136" y="95"/>
                    </a:lnTo>
                    <a:lnTo>
                      <a:pt x="118" y="65"/>
                    </a:lnTo>
                    <a:lnTo>
                      <a:pt x="100" y="30"/>
                    </a:lnTo>
                    <a:lnTo>
                      <a:pt x="77" y="5"/>
                    </a:lnTo>
                    <a:lnTo>
                      <a:pt x="59" y="0"/>
                    </a:lnTo>
                    <a:lnTo>
                      <a:pt x="48" y="0"/>
                    </a:lnTo>
                    <a:lnTo>
                      <a:pt x="35" y="5"/>
                    </a:lnTo>
                    <a:lnTo>
                      <a:pt x="23" y="15"/>
                    </a:lnTo>
                    <a:lnTo>
                      <a:pt x="12" y="25"/>
                    </a:lnTo>
                    <a:lnTo>
                      <a:pt x="6" y="30"/>
                    </a:lnTo>
                    <a:lnTo>
                      <a:pt x="0" y="45"/>
                    </a:lnTo>
                    <a:lnTo>
                      <a:pt x="6" y="55"/>
                    </a:lnTo>
                    <a:lnTo>
                      <a:pt x="29" y="85"/>
                    </a:lnTo>
                    <a:lnTo>
                      <a:pt x="65" y="105"/>
                    </a:lnTo>
                    <a:lnTo>
                      <a:pt x="107" y="120"/>
                    </a:lnTo>
                    <a:lnTo>
                      <a:pt x="118" y="125"/>
                    </a:lnTo>
                    <a:lnTo>
                      <a:pt x="130" y="120"/>
                    </a:lnTo>
                  </a:path>
                </a:pathLst>
              </a:custGeom>
              <a:solidFill>
                <a:srgbClr val="FF8E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78" name="Freeform 274"/>
              <p:cNvSpPr>
                <a:spLocks/>
              </p:cNvSpPr>
              <p:nvPr/>
            </p:nvSpPr>
            <p:spPr bwMode="auto">
              <a:xfrm>
                <a:off x="2936" y="2518"/>
                <a:ext cx="124" cy="115"/>
              </a:xfrm>
              <a:custGeom>
                <a:avLst/>
                <a:gdLst>
                  <a:gd name="T0" fmla="*/ 117 w 124"/>
                  <a:gd name="T1" fmla="*/ 109 h 115"/>
                  <a:gd name="T2" fmla="*/ 123 w 124"/>
                  <a:gd name="T3" fmla="*/ 99 h 115"/>
                  <a:gd name="T4" fmla="*/ 123 w 124"/>
                  <a:gd name="T5" fmla="*/ 85 h 115"/>
                  <a:gd name="T6" fmla="*/ 106 w 124"/>
                  <a:gd name="T7" fmla="*/ 59 h 115"/>
                  <a:gd name="T8" fmla="*/ 93 w 124"/>
                  <a:gd name="T9" fmla="*/ 29 h 115"/>
                  <a:gd name="T10" fmla="*/ 70 w 124"/>
                  <a:gd name="T11" fmla="*/ 5 h 115"/>
                  <a:gd name="T12" fmla="*/ 53 w 124"/>
                  <a:gd name="T13" fmla="*/ 0 h 115"/>
                  <a:gd name="T14" fmla="*/ 41 w 124"/>
                  <a:gd name="T15" fmla="*/ 0 h 115"/>
                  <a:gd name="T16" fmla="*/ 29 w 124"/>
                  <a:gd name="T17" fmla="*/ 5 h 115"/>
                  <a:gd name="T18" fmla="*/ 23 w 124"/>
                  <a:gd name="T19" fmla="*/ 15 h 115"/>
                  <a:gd name="T20" fmla="*/ 12 w 124"/>
                  <a:gd name="T21" fmla="*/ 24 h 115"/>
                  <a:gd name="T22" fmla="*/ 6 w 124"/>
                  <a:gd name="T23" fmla="*/ 29 h 115"/>
                  <a:gd name="T24" fmla="*/ 0 w 124"/>
                  <a:gd name="T25" fmla="*/ 40 h 115"/>
                  <a:gd name="T26" fmla="*/ 6 w 124"/>
                  <a:gd name="T27" fmla="*/ 50 h 115"/>
                  <a:gd name="T28" fmla="*/ 29 w 124"/>
                  <a:gd name="T29" fmla="*/ 80 h 115"/>
                  <a:gd name="T30" fmla="*/ 59 w 124"/>
                  <a:gd name="T31" fmla="*/ 94 h 115"/>
                  <a:gd name="T32" fmla="*/ 93 w 124"/>
                  <a:gd name="T33" fmla="*/ 109 h 115"/>
                  <a:gd name="T34" fmla="*/ 106 w 124"/>
                  <a:gd name="T35" fmla="*/ 114 h 115"/>
                  <a:gd name="T36" fmla="*/ 117 w 124"/>
                  <a:gd name="T3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15">
                    <a:moveTo>
                      <a:pt x="117" y="109"/>
                    </a:moveTo>
                    <a:lnTo>
                      <a:pt x="123" y="99"/>
                    </a:lnTo>
                    <a:lnTo>
                      <a:pt x="123" y="85"/>
                    </a:lnTo>
                    <a:lnTo>
                      <a:pt x="106" y="59"/>
                    </a:lnTo>
                    <a:lnTo>
                      <a:pt x="93" y="29"/>
                    </a:lnTo>
                    <a:lnTo>
                      <a:pt x="70" y="5"/>
                    </a:lnTo>
                    <a:lnTo>
                      <a:pt x="53" y="0"/>
                    </a:lnTo>
                    <a:lnTo>
                      <a:pt x="41" y="0"/>
                    </a:lnTo>
                    <a:lnTo>
                      <a:pt x="29" y="5"/>
                    </a:lnTo>
                    <a:lnTo>
                      <a:pt x="23" y="15"/>
                    </a:lnTo>
                    <a:lnTo>
                      <a:pt x="12" y="24"/>
                    </a:lnTo>
                    <a:lnTo>
                      <a:pt x="6" y="29"/>
                    </a:lnTo>
                    <a:lnTo>
                      <a:pt x="0" y="40"/>
                    </a:lnTo>
                    <a:lnTo>
                      <a:pt x="6" y="50"/>
                    </a:lnTo>
                    <a:lnTo>
                      <a:pt x="29" y="80"/>
                    </a:lnTo>
                    <a:lnTo>
                      <a:pt x="59" y="94"/>
                    </a:lnTo>
                    <a:lnTo>
                      <a:pt x="93" y="109"/>
                    </a:lnTo>
                    <a:lnTo>
                      <a:pt x="106" y="114"/>
                    </a:lnTo>
                    <a:lnTo>
                      <a:pt x="117" y="109"/>
                    </a:lnTo>
                  </a:path>
                </a:pathLst>
              </a:custGeom>
              <a:solidFill>
                <a:srgbClr val="FFA8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79" name="Freeform 275"/>
              <p:cNvSpPr>
                <a:spLocks/>
              </p:cNvSpPr>
              <p:nvPr/>
            </p:nvSpPr>
            <p:spPr bwMode="auto">
              <a:xfrm>
                <a:off x="2936" y="2518"/>
                <a:ext cx="113" cy="103"/>
              </a:xfrm>
              <a:custGeom>
                <a:avLst/>
                <a:gdLst>
                  <a:gd name="T0" fmla="*/ 106 w 113"/>
                  <a:gd name="T1" fmla="*/ 97 h 103"/>
                  <a:gd name="T2" fmla="*/ 112 w 113"/>
                  <a:gd name="T3" fmla="*/ 88 h 103"/>
                  <a:gd name="T4" fmla="*/ 112 w 113"/>
                  <a:gd name="T5" fmla="*/ 78 h 103"/>
                  <a:gd name="T6" fmla="*/ 94 w 113"/>
                  <a:gd name="T7" fmla="*/ 53 h 103"/>
                  <a:gd name="T8" fmla="*/ 82 w 113"/>
                  <a:gd name="T9" fmla="*/ 24 h 103"/>
                  <a:gd name="T10" fmla="*/ 65 w 113"/>
                  <a:gd name="T11" fmla="*/ 5 h 103"/>
                  <a:gd name="T12" fmla="*/ 47 w 113"/>
                  <a:gd name="T13" fmla="*/ 0 h 103"/>
                  <a:gd name="T14" fmla="*/ 35 w 113"/>
                  <a:gd name="T15" fmla="*/ 0 h 103"/>
                  <a:gd name="T16" fmla="*/ 29 w 113"/>
                  <a:gd name="T17" fmla="*/ 5 h 103"/>
                  <a:gd name="T18" fmla="*/ 23 w 113"/>
                  <a:gd name="T19" fmla="*/ 14 h 103"/>
                  <a:gd name="T20" fmla="*/ 12 w 113"/>
                  <a:gd name="T21" fmla="*/ 24 h 103"/>
                  <a:gd name="T22" fmla="*/ 6 w 113"/>
                  <a:gd name="T23" fmla="*/ 24 h 103"/>
                  <a:gd name="T24" fmla="*/ 0 w 113"/>
                  <a:gd name="T25" fmla="*/ 34 h 103"/>
                  <a:gd name="T26" fmla="*/ 6 w 113"/>
                  <a:gd name="T27" fmla="*/ 44 h 103"/>
                  <a:gd name="T28" fmla="*/ 29 w 113"/>
                  <a:gd name="T29" fmla="*/ 73 h 103"/>
                  <a:gd name="T30" fmla="*/ 53 w 113"/>
                  <a:gd name="T31" fmla="*/ 83 h 103"/>
                  <a:gd name="T32" fmla="*/ 82 w 113"/>
                  <a:gd name="T33" fmla="*/ 97 h 103"/>
                  <a:gd name="T34" fmla="*/ 94 w 113"/>
                  <a:gd name="T35" fmla="*/ 102 h 103"/>
                  <a:gd name="T36" fmla="*/ 106 w 113"/>
                  <a:gd name="T3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3">
                    <a:moveTo>
                      <a:pt x="106" y="97"/>
                    </a:moveTo>
                    <a:lnTo>
                      <a:pt x="112" y="88"/>
                    </a:lnTo>
                    <a:lnTo>
                      <a:pt x="112" y="78"/>
                    </a:lnTo>
                    <a:lnTo>
                      <a:pt x="94" y="53"/>
                    </a:lnTo>
                    <a:lnTo>
                      <a:pt x="82" y="24"/>
                    </a:lnTo>
                    <a:lnTo>
                      <a:pt x="65" y="5"/>
                    </a:lnTo>
                    <a:lnTo>
                      <a:pt x="47" y="0"/>
                    </a:lnTo>
                    <a:lnTo>
                      <a:pt x="35" y="0"/>
                    </a:lnTo>
                    <a:lnTo>
                      <a:pt x="29" y="5"/>
                    </a:lnTo>
                    <a:lnTo>
                      <a:pt x="23" y="14"/>
                    </a:lnTo>
                    <a:lnTo>
                      <a:pt x="12" y="24"/>
                    </a:lnTo>
                    <a:lnTo>
                      <a:pt x="6" y="24"/>
                    </a:lnTo>
                    <a:lnTo>
                      <a:pt x="0" y="34"/>
                    </a:lnTo>
                    <a:lnTo>
                      <a:pt x="6" y="44"/>
                    </a:lnTo>
                    <a:lnTo>
                      <a:pt x="29" y="73"/>
                    </a:lnTo>
                    <a:lnTo>
                      <a:pt x="53" y="83"/>
                    </a:lnTo>
                    <a:lnTo>
                      <a:pt x="82" y="97"/>
                    </a:lnTo>
                    <a:lnTo>
                      <a:pt x="94" y="102"/>
                    </a:lnTo>
                    <a:lnTo>
                      <a:pt x="106" y="97"/>
                    </a:lnTo>
                  </a:path>
                </a:pathLst>
              </a:custGeom>
              <a:solidFill>
                <a:srgbClr val="FFB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0" name="Freeform 276"/>
              <p:cNvSpPr>
                <a:spLocks/>
              </p:cNvSpPr>
              <p:nvPr/>
            </p:nvSpPr>
            <p:spPr bwMode="auto">
              <a:xfrm>
                <a:off x="2942" y="2528"/>
                <a:ext cx="100" cy="83"/>
              </a:xfrm>
              <a:custGeom>
                <a:avLst/>
                <a:gdLst>
                  <a:gd name="T0" fmla="*/ 93 w 100"/>
                  <a:gd name="T1" fmla="*/ 77 h 83"/>
                  <a:gd name="T2" fmla="*/ 99 w 100"/>
                  <a:gd name="T3" fmla="*/ 73 h 83"/>
                  <a:gd name="T4" fmla="*/ 99 w 100"/>
                  <a:gd name="T5" fmla="*/ 62 h 83"/>
                  <a:gd name="T6" fmla="*/ 81 w 100"/>
                  <a:gd name="T7" fmla="*/ 43 h 83"/>
                  <a:gd name="T8" fmla="*/ 75 w 100"/>
                  <a:gd name="T9" fmla="*/ 19 h 83"/>
                  <a:gd name="T10" fmla="*/ 58 w 100"/>
                  <a:gd name="T11" fmla="*/ 5 h 83"/>
                  <a:gd name="T12" fmla="*/ 41 w 100"/>
                  <a:gd name="T13" fmla="*/ 0 h 83"/>
                  <a:gd name="T14" fmla="*/ 29 w 100"/>
                  <a:gd name="T15" fmla="*/ 0 h 83"/>
                  <a:gd name="T16" fmla="*/ 23 w 100"/>
                  <a:gd name="T17" fmla="*/ 5 h 83"/>
                  <a:gd name="T18" fmla="*/ 23 w 100"/>
                  <a:gd name="T19" fmla="*/ 9 h 83"/>
                  <a:gd name="T20" fmla="*/ 11 w 100"/>
                  <a:gd name="T21" fmla="*/ 19 h 83"/>
                  <a:gd name="T22" fmla="*/ 6 w 100"/>
                  <a:gd name="T23" fmla="*/ 19 h 83"/>
                  <a:gd name="T24" fmla="*/ 0 w 100"/>
                  <a:gd name="T25" fmla="*/ 29 h 83"/>
                  <a:gd name="T26" fmla="*/ 6 w 100"/>
                  <a:gd name="T27" fmla="*/ 34 h 83"/>
                  <a:gd name="T28" fmla="*/ 23 w 100"/>
                  <a:gd name="T29" fmla="*/ 58 h 83"/>
                  <a:gd name="T30" fmla="*/ 47 w 100"/>
                  <a:gd name="T31" fmla="*/ 68 h 83"/>
                  <a:gd name="T32" fmla="*/ 75 w 100"/>
                  <a:gd name="T33" fmla="*/ 77 h 83"/>
                  <a:gd name="T34" fmla="*/ 81 w 100"/>
                  <a:gd name="T35" fmla="*/ 82 h 83"/>
                  <a:gd name="T36" fmla="*/ 93 w 100"/>
                  <a:gd name="T37"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83">
                    <a:moveTo>
                      <a:pt x="93" y="77"/>
                    </a:moveTo>
                    <a:lnTo>
                      <a:pt x="99" y="73"/>
                    </a:lnTo>
                    <a:lnTo>
                      <a:pt x="99" y="62"/>
                    </a:lnTo>
                    <a:lnTo>
                      <a:pt x="81" y="43"/>
                    </a:lnTo>
                    <a:lnTo>
                      <a:pt x="75" y="19"/>
                    </a:lnTo>
                    <a:lnTo>
                      <a:pt x="58" y="5"/>
                    </a:lnTo>
                    <a:lnTo>
                      <a:pt x="41" y="0"/>
                    </a:lnTo>
                    <a:lnTo>
                      <a:pt x="29" y="0"/>
                    </a:lnTo>
                    <a:lnTo>
                      <a:pt x="23" y="5"/>
                    </a:lnTo>
                    <a:lnTo>
                      <a:pt x="23" y="9"/>
                    </a:lnTo>
                    <a:lnTo>
                      <a:pt x="11" y="19"/>
                    </a:lnTo>
                    <a:lnTo>
                      <a:pt x="6" y="19"/>
                    </a:lnTo>
                    <a:lnTo>
                      <a:pt x="0" y="29"/>
                    </a:lnTo>
                    <a:lnTo>
                      <a:pt x="6" y="34"/>
                    </a:lnTo>
                    <a:lnTo>
                      <a:pt x="23" y="58"/>
                    </a:lnTo>
                    <a:lnTo>
                      <a:pt x="47" y="68"/>
                    </a:lnTo>
                    <a:lnTo>
                      <a:pt x="75" y="77"/>
                    </a:lnTo>
                    <a:lnTo>
                      <a:pt x="81" y="82"/>
                    </a:lnTo>
                    <a:lnTo>
                      <a:pt x="93" y="77"/>
                    </a:lnTo>
                  </a:path>
                </a:pathLst>
              </a:custGeom>
              <a:solidFill>
                <a:srgbClr val="FFD3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1" name="Freeform 277"/>
              <p:cNvSpPr>
                <a:spLocks/>
              </p:cNvSpPr>
              <p:nvPr/>
            </p:nvSpPr>
            <p:spPr bwMode="auto">
              <a:xfrm>
                <a:off x="2942" y="2528"/>
                <a:ext cx="87" cy="74"/>
              </a:xfrm>
              <a:custGeom>
                <a:avLst/>
                <a:gdLst>
                  <a:gd name="T0" fmla="*/ 80 w 87"/>
                  <a:gd name="T1" fmla="*/ 68 h 74"/>
                  <a:gd name="T2" fmla="*/ 86 w 87"/>
                  <a:gd name="T3" fmla="*/ 63 h 74"/>
                  <a:gd name="T4" fmla="*/ 86 w 87"/>
                  <a:gd name="T5" fmla="*/ 53 h 74"/>
                  <a:gd name="T6" fmla="*/ 69 w 87"/>
                  <a:gd name="T7" fmla="*/ 39 h 74"/>
                  <a:gd name="T8" fmla="*/ 63 w 87"/>
                  <a:gd name="T9" fmla="*/ 19 h 74"/>
                  <a:gd name="T10" fmla="*/ 52 w 87"/>
                  <a:gd name="T11" fmla="*/ 5 h 74"/>
                  <a:gd name="T12" fmla="*/ 35 w 87"/>
                  <a:gd name="T13" fmla="*/ 0 h 74"/>
                  <a:gd name="T14" fmla="*/ 23 w 87"/>
                  <a:gd name="T15" fmla="*/ 0 h 74"/>
                  <a:gd name="T16" fmla="*/ 23 w 87"/>
                  <a:gd name="T17" fmla="*/ 5 h 74"/>
                  <a:gd name="T18" fmla="*/ 23 w 87"/>
                  <a:gd name="T19" fmla="*/ 10 h 74"/>
                  <a:gd name="T20" fmla="*/ 11 w 87"/>
                  <a:gd name="T21" fmla="*/ 19 h 74"/>
                  <a:gd name="T22" fmla="*/ 6 w 87"/>
                  <a:gd name="T23" fmla="*/ 19 h 74"/>
                  <a:gd name="T24" fmla="*/ 0 w 87"/>
                  <a:gd name="T25" fmla="*/ 24 h 74"/>
                  <a:gd name="T26" fmla="*/ 6 w 87"/>
                  <a:gd name="T27" fmla="*/ 29 h 74"/>
                  <a:gd name="T28" fmla="*/ 23 w 87"/>
                  <a:gd name="T29" fmla="*/ 53 h 74"/>
                  <a:gd name="T30" fmla="*/ 41 w 87"/>
                  <a:gd name="T31" fmla="*/ 58 h 74"/>
                  <a:gd name="T32" fmla="*/ 63 w 87"/>
                  <a:gd name="T33" fmla="*/ 68 h 74"/>
                  <a:gd name="T34" fmla="*/ 69 w 87"/>
                  <a:gd name="T35" fmla="*/ 73 h 74"/>
                  <a:gd name="T36" fmla="*/ 80 w 87"/>
                  <a:gd name="T37"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74">
                    <a:moveTo>
                      <a:pt x="80" y="68"/>
                    </a:moveTo>
                    <a:lnTo>
                      <a:pt x="86" y="63"/>
                    </a:lnTo>
                    <a:lnTo>
                      <a:pt x="86" y="53"/>
                    </a:lnTo>
                    <a:lnTo>
                      <a:pt x="69" y="39"/>
                    </a:lnTo>
                    <a:lnTo>
                      <a:pt x="63" y="19"/>
                    </a:lnTo>
                    <a:lnTo>
                      <a:pt x="52" y="5"/>
                    </a:lnTo>
                    <a:lnTo>
                      <a:pt x="35" y="0"/>
                    </a:lnTo>
                    <a:lnTo>
                      <a:pt x="23" y="0"/>
                    </a:lnTo>
                    <a:lnTo>
                      <a:pt x="23" y="5"/>
                    </a:lnTo>
                    <a:lnTo>
                      <a:pt x="23" y="10"/>
                    </a:lnTo>
                    <a:lnTo>
                      <a:pt x="11" y="19"/>
                    </a:lnTo>
                    <a:lnTo>
                      <a:pt x="6" y="19"/>
                    </a:lnTo>
                    <a:lnTo>
                      <a:pt x="0" y="24"/>
                    </a:lnTo>
                    <a:lnTo>
                      <a:pt x="6" y="29"/>
                    </a:lnTo>
                    <a:lnTo>
                      <a:pt x="23" y="53"/>
                    </a:lnTo>
                    <a:lnTo>
                      <a:pt x="41" y="58"/>
                    </a:lnTo>
                    <a:lnTo>
                      <a:pt x="63" y="68"/>
                    </a:lnTo>
                    <a:lnTo>
                      <a:pt x="69" y="73"/>
                    </a:lnTo>
                    <a:lnTo>
                      <a:pt x="80" y="68"/>
                    </a:lnTo>
                  </a:path>
                </a:pathLst>
              </a:custGeom>
              <a:solidFill>
                <a:srgbClr val="FFE3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2" name="Freeform 278"/>
              <p:cNvSpPr>
                <a:spLocks/>
              </p:cNvSpPr>
              <p:nvPr/>
            </p:nvSpPr>
            <p:spPr bwMode="auto">
              <a:xfrm>
                <a:off x="2947" y="2533"/>
                <a:ext cx="77" cy="63"/>
              </a:xfrm>
              <a:custGeom>
                <a:avLst/>
                <a:gdLst>
                  <a:gd name="T0" fmla="*/ 70 w 77"/>
                  <a:gd name="T1" fmla="*/ 57 h 63"/>
                  <a:gd name="T2" fmla="*/ 76 w 77"/>
                  <a:gd name="T3" fmla="*/ 52 h 63"/>
                  <a:gd name="T4" fmla="*/ 76 w 77"/>
                  <a:gd name="T5" fmla="*/ 47 h 63"/>
                  <a:gd name="T6" fmla="*/ 59 w 77"/>
                  <a:gd name="T7" fmla="*/ 33 h 63"/>
                  <a:gd name="T8" fmla="*/ 59 w 77"/>
                  <a:gd name="T9" fmla="*/ 14 h 63"/>
                  <a:gd name="T10" fmla="*/ 47 w 77"/>
                  <a:gd name="T11" fmla="*/ 5 h 63"/>
                  <a:gd name="T12" fmla="*/ 30 w 77"/>
                  <a:gd name="T13" fmla="*/ 0 h 63"/>
                  <a:gd name="T14" fmla="*/ 17 w 77"/>
                  <a:gd name="T15" fmla="*/ 0 h 63"/>
                  <a:gd name="T16" fmla="*/ 17 w 77"/>
                  <a:gd name="T17" fmla="*/ 5 h 63"/>
                  <a:gd name="T18" fmla="*/ 17 w 77"/>
                  <a:gd name="T19" fmla="*/ 9 h 63"/>
                  <a:gd name="T20" fmla="*/ 12 w 77"/>
                  <a:gd name="T21" fmla="*/ 14 h 63"/>
                  <a:gd name="T22" fmla="*/ 6 w 77"/>
                  <a:gd name="T23" fmla="*/ 14 h 63"/>
                  <a:gd name="T24" fmla="*/ 0 w 77"/>
                  <a:gd name="T25" fmla="*/ 19 h 63"/>
                  <a:gd name="T26" fmla="*/ 6 w 77"/>
                  <a:gd name="T27" fmla="*/ 24 h 63"/>
                  <a:gd name="T28" fmla="*/ 17 w 77"/>
                  <a:gd name="T29" fmla="*/ 47 h 63"/>
                  <a:gd name="T30" fmla="*/ 36 w 77"/>
                  <a:gd name="T31" fmla="*/ 47 h 63"/>
                  <a:gd name="T32" fmla="*/ 59 w 77"/>
                  <a:gd name="T33" fmla="*/ 57 h 63"/>
                  <a:gd name="T34" fmla="*/ 59 w 77"/>
                  <a:gd name="T35" fmla="*/ 62 h 63"/>
                  <a:gd name="T36" fmla="*/ 70 w 77"/>
                  <a:gd name="T37"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3">
                    <a:moveTo>
                      <a:pt x="70" y="57"/>
                    </a:moveTo>
                    <a:lnTo>
                      <a:pt x="76" y="52"/>
                    </a:lnTo>
                    <a:lnTo>
                      <a:pt x="76" y="47"/>
                    </a:lnTo>
                    <a:lnTo>
                      <a:pt x="59" y="33"/>
                    </a:lnTo>
                    <a:lnTo>
                      <a:pt x="59" y="14"/>
                    </a:lnTo>
                    <a:lnTo>
                      <a:pt x="47" y="5"/>
                    </a:lnTo>
                    <a:lnTo>
                      <a:pt x="30" y="0"/>
                    </a:lnTo>
                    <a:lnTo>
                      <a:pt x="17" y="0"/>
                    </a:lnTo>
                    <a:lnTo>
                      <a:pt x="17" y="5"/>
                    </a:lnTo>
                    <a:lnTo>
                      <a:pt x="17" y="9"/>
                    </a:lnTo>
                    <a:lnTo>
                      <a:pt x="12" y="14"/>
                    </a:lnTo>
                    <a:lnTo>
                      <a:pt x="6" y="14"/>
                    </a:lnTo>
                    <a:lnTo>
                      <a:pt x="0" y="19"/>
                    </a:lnTo>
                    <a:lnTo>
                      <a:pt x="6" y="24"/>
                    </a:lnTo>
                    <a:lnTo>
                      <a:pt x="17" y="47"/>
                    </a:lnTo>
                    <a:lnTo>
                      <a:pt x="36" y="47"/>
                    </a:lnTo>
                    <a:lnTo>
                      <a:pt x="59" y="57"/>
                    </a:lnTo>
                    <a:lnTo>
                      <a:pt x="59" y="62"/>
                    </a:lnTo>
                    <a:lnTo>
                      <a:pt x="70" y="57"/>
                    </a:lnTo>
                  </a:path>
                </a:pathLst>
              </a:custGeom>
              <a:solidFill>
                <a:srgbClr val="FFE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3" name="Freeform 279"/>
              <p:cNvSpPr>
                <a:spLocks/>
              </p:cNvSpPr>
              <p:nvPr/>
            </p:nvSpPr>
            <p:spPr bwMode="auto">
              <a:xfrm>
                <a:off x="2955" y="2533"/>
                <a:ext cx="50" cy="52"/>
              </a:xfrm>
              <a:custGeom>
                <a:avLst/>
                <a:gdLst>
                  <a:gd name="T0" fmla="*/ 44 w 50"/>
                  <a:gd name="T1" fmla="*/ 46 h 52"/>
                  <a:gd name="T2" fmla="*/ 49 w 50"/>
                  <a:gd name="T3" fmla="*/ 42 h 52"/>
                  <a:gd name="T4" fmla="*/ 49 w 50"/>
                  <a:gd name="T5" fmla="*/ 37 h 52"/>
                  <a:gd name="T6" fmla="*/ 38 w 50"/>
                  <a:gd name="T7" fmla="*/ 28 h 52"/>
                  <a:gd name="T8" fmla="*/ 38 w 50"/>
                  <a:gd name="T9" fmla="*/ 14 h 52"/>
                  <a:gd name="T10" fmla="*/ 33 w 50"/>
                  <a:gd name="T11" fmla="*/ 5 h 52"/>
                  <a:gd name="T12" fmla="*/ 16 w 50"/>
                  <a:gd name="T13" fmla="*/ 0 h 52"/>
                  <a:gd name="T14" fmla="*/ 11 w 50"/>
                  <a:gd name="T15" fmla="*/ 0 h 52"/>
                  <a:gd name="T16" fmla="*/ 11 w 50"/>
                  <a:gd name="T17" fmla="*/ 5 h 52"/>
                  <a:gd name="T18" fmla="*/ 11 w 50"/>
                  <a:gd name="T19" fmla="*/ 9 h 52"/>
                  <a:gd name="T20" fmla="*/ 5 w 50"/>
                  <a:gd name="T21" fmla="*/ 14 h 52"/>
                  <a:gd name="T22" fmla="*/ 0 w 50"/>
                  <a:gd name="T23" fmla="*/ 14 h 52"/>
                  <a:gd name="T24" fmla="*/ 5 w 50"/>
                  <a:gd name="T25" fmla="*/ 18 h 52"/>
                  <a:gd name="T26" fmla="*/ 11 w 50"/>
                  <a:gd name="T27" fmla="*/ 37 h 52"/>
                  <a:gd name="T28" fmla="*/ 22 w 50"/>
                  <a:gd name="T29" fmla="*/ 37 h 52"/>
                  <a:gd name="T30" fmla="*/ 38 w 50"/>
                  <a:gd name="T31" fmla="*/ 46 h 52"/>
                  <a:gd name="T32" fmla="*/ 38 w 50"/>
                  <a:gd name="T33" fmla="*/ 51 h 52"/>
                  <a:gd name="T34" fmla="*/ 44 w 50"/>
                  <a:gd name="T3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44" y="46"/>
                    </a:moveTo>
                    <a:lnTo>
                      <a:pt x="49" y="42"/>
                    </a:lnTo>
                    <a:lnTo>
                      <a:pt x="49" y="37"/>
                    </a:lnTo>
                    <a:lnTo>
                      <a:pt x="38" y="28"/>
                    </a:lnTo>
                    <a:lnTo>
                      <a:pt x="38" y="14"/>
                    </a:lnTo>
                    <a:lnTo>
                      <a:pt x="33" y="5"/>
                    </a:lnTo>
                    <a:lnTo>
                      <a:pt x="16" y="0"/>
                    </a:lnTo>
                    <a:lnTo>
                      <a:pt x="11" y="0"/>
                    </a:lnTo>
                    <a:lnTo>
                      <a:pt x="11" y="5"/>
                    </a:lnTo>
                    <a:lnTo>
                      <a:pt x="11" y="9"/>
                    </a:lnTo>
                    <a:lnTo>
                      <a:pt x="5" y="14"/>
                    </a:lnTo>
                    <a:lnTo>
                      <a:pt x="0" y="14"/>
                    </a:lnTo>
                    <a:lnTo>
                      <a:pt x="5" y="18"/>
                    </a:lnTo>
                    <a:lnTo>
                      <a:pt x="11" y="37"/>
                    </a:lnTo>
                    <a:lnTo>
                      <a:pt x="22" y="37"/>
                    </a:lnTo>
                    <a:lnTo>
                      <a:pt x="38" y="46"/>
                    </a:lnTo>
                    <a:lnTo>
                      <a:pt x="38" y="51"/>
                    </a:lnTo>
                    <a:lnTo>
                      <a:pt x="44" y="46"/>
                    </a:lnTo>
                  </a:path>
                </a:pathLst>
              </a:custGeom>
              <a:solidFill>
                <a:srgbClr val="FFF8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4" name="Freeform 280"/>
              <p:cNvSpPr>
                <a:spLocks/>
              </p:cNvSpPr>
              <p:nvPr/>
            </p:nvSpPr>
            <p:spPr bwMode="auto">
              <a:xfrm>
                <a:off x="2961" y="2542"/>
                <a:ext cx="37" cy="34"/>
              </a:xfrm>
              <a:custGeom>
                <a:avLst/>
                <a:gdLst>
                  <a:gd name="T0" fmla="*/ 31 w 37"/>
                  <a:gd name="T1" fmla="*/ 28 h 34"/>
                  <a:gd name="T2" fmla="*/ 36 w 37"/>
                  <a:gd name="T3" fmla="*/ 28 h 34"/>
                  <a:gd name="T4" fmla="*/ 36 w 37"/>
                  <a:gd name="T5" fmla="*/ 24 h 34"/>
                  <a:gd name="T6" fmla="*/ 26 w 37"/>
                  <a:gd name="T7" fmla="*/ 19 h 34"/>
                  <a:gd name="T8" fmla="*/ 26 w 37"/>
                  <a:gd name="T9" fmla="*/ 9 h 34"/>
                  <a:gd name="T10" fmla="*/ 26 w 37"/>
                  <a:gd name="T11" fmla="*/ 5 h 34"/>
                  <a:gd name="T12" fmla="*/ 10 w 37"/>
                  <a:gd name="T13" fmla="*/ 0 h 34"/>
                  <a:gd name="T14" fmla="*/ 10 w 37"/>
                  <a:gd name="T15" fmla="*/ 5 h 34"/>
                  <a:gd name="T16" fmla="*/ 5 w 37"/>
                  <a:gd name="T17" fmla="*/ 9 h 34"/>
                  <a:gd name="T18" fmla="*/ 0 w 37"/>
                  <a:gd name="T19" fmla="*/ 9 h 34"/>
                  <a:gd name="T20" fmla="*/ 5 w 37"/>
                  <a:gd name="T21" fmla="*/ 15 h 34"/>
                  <a:gd name="T22" fmla="*/ 10 w 37"/>
                  <a:gd name="T23" fmla="*/ 24 h 34"/>
                  <a:gd name="T24" fmla="*/ 16 w 37"/>
                  <a:gd name="T25" fmla="*/ 24 h 34"/>
                  <a:gd name="T26" fmla="*/ 26 w 37"/>
                  <a:gd name="T27" fmla="*/ 28 h 34"/>
                  <a:gd name="T28" fmla="*/ 26 w 37"/>
                  <a:gd name="T29" fmla="*/ 33 h 34"/>
                  <a:gd name="T30" fmla="*/ 31 w 37"/>
                  <a:gd name="T3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4">
                    <a:moveTo>
                      <a:pt x="31" y="28"/>
                    </a:moveTo>
                    <a:lnTo>
                      <a:pt x="36" y="28"/>
                    </a:lnTo>
                    <a:lnTo>
                      <a:pt x="36" y="24"/>
                    </a:lnTo>
                    <a:lnTo>
                      <a:pt x="26" y="19"/>
                    </a:lnTo>
                    <a:lnTo>
                      <a:pt x="26" y="9"/>
                    </a:lnTo>
                    <a:lnTo>
                      <a:pt x="26" y="5"/>
                    </a:lnTo>
                    <a:lnTo>
                      <a:pt x="10" y="0"/>
                    </a:lnTo>
                    <a:lnTo>
                      <a:pt x="10" y="5"/>
                    </a:lnTo>
                    <a:lnTo>
                      <a:pt x="5" y="9"/>
                    </a:lnTo>
                    <a:lnTo>
                      <a:pt x="0" y="9"/>
                    </a:lnTo>
                    <a:lnTo>
                      <a:pt x="5" y="15"/>
                    </a:lnTo>
                    <a:lnTo>
                      <a:pt x="10" y="24"/>
                    </a:lnTo>
                    <a:lnTo>
                      <a:pt x="16" y="24"/>
                    </a:lnTo>
                    <a:lnTo>
                      <a:pt x="26" y="28"/>
                    </a:lnTo>
                    <a:lnTo>
                      <a:pt x="26" y="33"/>
                    </a:lnTo>
                    <a:lnTo>
                      <a:pt x="31" y="28"/>
                    </a:lnTo>
                  </a:path>
                </a:pathLst>
              </a:custGeom>
              <a:solidFill>
                <a:srgbClr val="FFFE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5" name="Freeform 281"/>
              <p:cNvSpPr>
                <a:spLocks/>
              </p:cNvSpPr>
              <p:nvPr/>
            </p:nvSpPr>
            <p:spPr bwMode="auto">
              <a:xfrm>
                <a:off x="2961" y="2542"/>
                <a:ext cx="37" cy="34"/>
              </a:xfrm>
              <a:custGeom>
                <a:avLst/>
                <a:gdLst>
                  <a:gd name="T0" fmla="*/ 31 w 37"/>
                  <a:gd name="T1" fmla="*/ 28 h 34"/>
                  <a:gd name="T2" fmla="*/ 36 w 37"/>
                  <a:gd name="T3" fmla="*/ 28 h 34"/>
                  <a:gd name="T4" fmla="*/ 36 w 37"/>
                  <a:gd name="T5" fmla="*/ 24 h 34"/>
                  <a:gd name="T6" fmla="*/ 26 w 37"/>
                  <a:gd name="T7" fmla="*/ 19 h 34"/>
                  <a:gd name="T8" fmla="*/ 26 w 37"/>
                  <a:gd name="T9" fmla="*/ 9 h 34"/>
                  <a:gd name="T10" fmla="*/ 26 w 37"/>
                  <a:gd name="T11" fmla="*/ 5 h 34"/>
                  <a:gd name="T12" fmla="*/ 10 w 37"/>
                  <a:gd name="T13" fmla="*/ 0 h 34"/>
                  <a:gd name="T14" fmla="*/ 10 w 37"/>
                  <a:gd name="T15" fmla="*/ 5 h 34"/>
                  <a:gd name="T16" fmla="*/ 5 w 37"/>
                  <a:gd name="T17" fmla="*/ 9 h 34"/>
                  <a:gd name="T18" fmla="*/ 0 w 37"/>
                  <a:gd name="T19" fmla="*/ 9 h 34"/>
                  <a:gd name="T20" fmla="*/ 5 w 37"/>
                  <a:gd name="T21" fmla="*/ 15 h 34"/>
                  <a:gd name="T22" fmla="*/ 10 w 37"/>
                  <a:gd name="T23" fmla="*/ 24 h 34"/>
                  <a:gd name="T24" fmla="*/ 16 w 37"/>
                  <a:gd name="T25" fmla="*/ 24 h 34"/>
                  <a:gd name="T26" fmla="*/ 26 w 37"/>
                  <a:gd name="T27" fmla="*/ 28 h 34"/>
                  <a:gd name="T28" fmla="*/ 26 w 37"/>
                  <a:gd name="T29" fmla="*/ 33 h 34"/>
                  <a:gd name="T30" fmla="*/ 31 w 37"/>
                  <a:gd name="T3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4">
                    <a:moveTo>
                      <a:pt x="31" y="28"/>
                    </a:moveTo>
                    <a:lnTo>
                      <a:pt x="36" y="28"/>
                    </a:lnTo>
                    <a:lnTo>
                      <a:pt x="36" y="24"/>
                    </a:lnTo>
                    <a:lnTo>
                      <a:pt x="26" y="19"/>
                    </a:lnTo>
                    <a:lnTo>
                      <a:pt x="26" y="9"/>
                    </a:lnTo>
                    <a:lnTo>
                      <a:pt x="26" y="5"/>
                    </a:lnTo>
                    <a:lnTo>
                      <a:pt x="10" y="0"/>
                    </a:lnTo>
                    <a:lnTo>
                      <a:pt x="10" y="5"/>
                    </a:lnTo>
                    <a:lnTo>
                      <a:pt x="5" y="9"/>
                    </a:lnTo>
                    <a:lnTo>
                      <a:pt x="0" y="9"/>
                    </a:lnTo>
                    <a:lnTo>
                      <a:pt x="5" y="15"/>
                    </a:lnTo>
                    <a:lnTo>
                      <a:pt x="10" y="24"/>
                    </a:lnTo>
                    <a:lnTo>
                      <a:pt x="16" y="24"/>
                    </a:lnTo>
                    <a:lnTo>
                      <a:pt x="26" y="28"/>
                    </a:lnTo>
                    <a:lnTo>
                      <a:pt x="26" y="33"/>
                    </a:lnTo>
                    <a:lnTo>
                      <a:pt x="31" y="28"/>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6" name="Freeform 282"/>
              <p:cNvSpPr>
                <a:spLocks/>
              </p:cNvSpPr>
              <p:nvPr/>
            </p:nvSpPr>
            <p:spPr bwMode="auto">
              <a:xfrm>
                <a:off x="2911" y="2497"/>
                <a:ext cx="208" cy="184"/>
              </a:xfrm>
              <a:custGeom>
                <a:avLst/>
                <a:gdLst>
                  <a:gd name="T0" fmla="*/ 201 w 208"/>
                  <a:gd name="T1" fmla="*/ 178 h 184"/>
                  <a:gd name="T2" fmla="*/ 207 w 208"/>
                  <a:gd name="T3" fmla="*/ 168 h 184"/>
                  <a:gd name="T4" fmla="*/ 207 w 208"/>
                  <a:gd name="T5" fmla="*/ 146 h 184"/>
                  <a:gd name="T6" fmla="*/ 189 w 208"/>
                  <a:gd name="T7" fmla="*/ 94 h 184"/>
                  <a:gd name="T8" fmla="*/ 151 w 208"/>
                  <a:gd name="T9" fmla="*/ 37 h 184"/>
                  <a:gd name="T10" fmla="*/ 113 w 208"/>
                  <a:gd name="T11" fmla="*/ 5 h 184"/>
                  <a:gd name="T12" fmla="*/ 94 w 208"/>
                  <a:gd name="T13" fmla="*/ 0 h 184"/>
                  <a:gd name="T14" fmla="*/ 76 w 208"/>
                  <a:gd name="T15" fmla="*/ 0 h 184"/>
                  <a:gd name="T16" fmla="*/ 56 w 208"/>
                  <a:gd name="T17" fmla="*/ 5 h 184"/>
                  <a:gd name="T18" fmla="*/ 32 w 208"/>
                  <a:gd name="T19" fmla="*/ 16 h 184"/>
                  <a:gd name="T20" fmla="*/ 13 w 208"/>
                  <a:gd name="T21" fmla="*/ 32 h 184"/>
                  <a:gd name="T22" fmla="*/ 6 w 208"/>
                  <a:gd name="T23" fmla="*/ 47 h 184"/>
                  <a:gd name="T24" fmla="*/ 0 w 208"/>
                  <a:gd name="T25" fmla="*/ 68 h 184"/>
                  <a:gd name="T26" fmla="*/ 6 w 208"/>
                  <a:gd name="T27" fmla="*/ 84 h 184"/>
                  <a:gd name="T28" fmla="*/ 38 w 208"/>
                  <a:gd name="T29" fmla="*/ 121 h 184"/>
                  <a:gd name="T30" fmla="*/ 100 w 208"/>
                  <a:gd name="T31" fmla="*/ 157 h 184"/>
                  <a:gd name="T32" fmla="*/ 169 w 208"/>
                  <a:gd name="T33" fmla="*/ 178 h 184"/>
                  <a:gd name="T34" fmla="*/ 189 w 208"/>
                  <a:gd name="T35" fmla="*/ 183 h 184"/>
                  <a:gd name="T36" fmla="*/ 201 w 208"/>
                  <a:gd name="T37" fmla="*/ 1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 h="184">
                    <a:moveTo>
                      <a:pt x="201" y="178"/>
                    </a:moveTo>
                    <a:lnTo>
                      <a:pt x="207" y="168"/>
                    </a:lnTo>
                    <a:lnTo>
                      <a:pt x="207" y="146"/>
                    </a:lnTo>
                    <a:lnTo>
                      <a:pt x="189" y="94"/>
                    </a:lnTo>
                    <a:lnTo>
                      <a:pt x="151" y="37"/>
                    </a:lnTo>
                    <a:lnTo>
                      <a:pt x="113" y="5"/>
                    </a:lnTo>
                    <a:lnTo>
                      <a:pt x="94" y="0"/>
                    </a:lnTo>
                    <a:lnTo>
                      <a:pt x="76" y="0"/>
                    </a:lnTo>
                    <a:lnTo>
                      <a:pt x="56" y="5"/>
                    </a:lnTo>
                    <a:lnTo>
                      <a:pt x="32" y="16"/>
                    </a:lnTo>
                    <a:lnTo>
                      <a:pt x="13" y="32"/>
                    </a:lnTo>
                    <a:lnTo>
                      <a:pt x="6" y="47"/>
                    </a:lnTo>
                    <a:lnTo>
                      <a:pt x="0" y="68"/>
                    </a:lnTo>
                    <a:lnTo>
                      <a:pt x="6" y="84"/>
                    </a:lnTo>
                    <a:lnTo>
                      <a:pt x="38" y="121"/>
                    </a:lnTo>
                    <a:lnTo>
                      <a:pt x="100" y="157"/>
                    </a:lnTo>
                    <a:lnTo>
                      <a:pt x="169" y="178"/>
                    </a:lnTo>
                    <a:lnTo>
                      <a:pt x="189" y="183"/>
                    </a:lnTo>
                    <a:lnTo>
                      <a:pt x="201" y="178"/>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387" name="Group 283"/>
            <p:cNvGrpSpPr>
              <a:grpSpLocks/>
            </p:cNvGrpSpPr>
            <p:nvPr/>
          </p:nvGrpSpPr>
          <p:grpSpPr bwMode="auto">
            <a:xfrm>
              <a:off x="1960" y="2627"/>
              <a:ext cx="181" cy="152"/>
              <a:chOff x="1960" y="2627"/>
              <a:chExt cx="181" cy="152"/>
            </a:xfrm>
          </p:grpSpPr>
          <p:sp>
            <p:nvSpPr>
              <p:cNvPr id="175388" name="Oval 284"/>
              <p:cNvSpPr>
                <a:spLocks noChangeArrowheads="1"/>
              </p:cNvSpPr>
              <p:nvPr/>
            </p:nvSpPr>
            <p:spPr bwMode="auto">
              <a:xfrm>
                <a:off x="1960" y="2627"/>
                <a:ext cx="181" cy="152"/>
              </a:xfrm>
              <a:prstGeom prst="ellipse">
                <a:avLst/>
              </a:prstGeom>
              <a:solidFill>
                <a:srgbClr val="FF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89" name="Oval 285"/>
              <p:cNvSpPr>
                <a:spLocks noChangeArrowheads="1"/>
              </p:cNvSpPr>
              <p:nvPr/>
            </p:nvSpPr>
            <p:spPr bwMode="auto">
              <a:xfrm>
                <a:off x="1960" y="2627"/>
                <a:ext cx="168" cy="141"/>
              </a:xfrm>
              <a:prstGeom prst="ellipse">
                <a:avLst/>
              </a:prstGeom>
              <a:solidFill>
                <a:srgbClr val="FF2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90" name="Oval 286"/>
              <p:cNvSpPr>
                <a:spLocks noChangeArrowheads="1"/>
              </p:cNvSpPr>
              <p:nvPr/>
            </p:nvSpPr>
            <p:spPr bwMode="auto">
              <a:xfrm>
                <a:off x="1960" y="2627"/>
                <a:ext cx="155" cy="131"/>
              </a:xfrm>
              <a:prstGeom prst="ellipse">
                <a:avLst/>
              </a:prstGeom>
              <a:solidFill>
                <a:srgbClr val="FF3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91" name="Oval 287"/>
              <p:cNvSpPr>
                <a:spLocks noChangeArrowheads="1"/>
              </p:cNvSpPr>
              <p:nvPr/>
            </p:nvSpPr>
            <p:spPr bwMode="auto">
              <a:xfrm>
                <a:off x="1966" y="2633"/>
                <a:ext cx="144" cy="119"/>
              </a:xfrm>
              <a:prstGeom prst="ellipse">
                <a:avLst/>
              </a:prstGeom>
              <a:solidFill>
                <a:srgbClr val="FF5C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92" name="Oval 288"/>
              <p:cNvSpPr>
                <a:spLocks noChangeArrowheads="1"/>
              </p:cNvSpPr>
              <p:nvPr/>
            </p:nvSpPr>
            <p:spPr bwMode="auto">
              <a:xfrm>
                <a:off x="1966" y="2633"/>
                <a:ext cx="144" cy="119"/>
              </a:xfrm>
              <a:prstGeom prst="ellipse">
                <a:avLst/>
              </a:prstGeom>
              <a:solidFill>
                <a:srgbClr val="FF7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93" name="Oval 289"/>
              <p:cNvSpPr>
                <a:spLocks noChangeArrowheads="1"/>
              </p:cNvSpPr>
              <p:nvPr/>
            </p:nvSpPr>
            <p:spPr bwMode="auto">
              <a:xfrm>
                <a:off x="1966" y="2633"/>
                <a:ext cx="130" cy="109"/>
              </a:xfrm>
              <a:prstGeom prst="ellipse">
                <a:avLst/>
              </a:prstGeom>
              <a:solidFill>
                <a:srgbClr val="FF8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94" name="Oval 290"/>
              <p:cNvSpPr>
                <a:spLocks noChangeArrowheads="1"/>
              </p:cNvSpPr>
              <p:nvPr/>
            </p:nvSpPr>
            <p:spPr bwMode="auto">
              <a:xfrm>
                <a:off x="1966" y="2633"/>
                <a:ext cx="118" cy="99"/>
              </a:xfrm>
              <a:prstGeom prst="ellipse">
                <a:avLst/>
              </a:prstGeom>
              <a:solidFill>
                <a:srgbClr val="FFA3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95" name="Oval 291"/>
              <p:cNvSpPr>
                <a:spLocks noChangeArrowheads="1"/>
              </p:cNvSpPr>
              <p:nvPr/>
            </p:nvSpPr>
            <p:spPr bwMode="auto">
              <a:xfrm>
                <a:off x="1972" y="2637"/>
                <a:ext cx="106" cy="89"/>
              </a:xfrm>
              <a:prstGeom prst="ellipse">
                <a:avLst/>
              </a:prstGeom>
              <a:solidFill>
                <a:srgbClr val="FFB7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96" name="Oval 292"/>
              <p:cNvSpPr>
                <a:spLocks noChangeArrowheads="1"/>
              </p:cNvSpPr>
              <p:nvPr/>
            </p:nvSpPr>
            <p:spPr bwMode="auto">
              <a:xfrm>
                <a:off x="1978" y="2642"/>
                <a:ext cx="93" cy="78"/>
              </a:xfrm>
              <a:prstGeom prst="ellipse">
                <a:avLst/>
              </a:prstGeom>
              <a:solidFill>
                <a:srgbClr val="FFC8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97" name="Oval 293"/>
              <p:cNvSpPr>
                <a:spLocks noChangeArrowheads="1"/>
              </p:cNvSpPr>
              <p:nvPr/>
            </p:nvSpPr>
            <p:spPr bwMode="auto">
              <a:xfrm>
                <a:off x="1978" y="2642"/>
                <a:ext cx="81" cy="68"/>
              </a:xfrm>
              <a:prstGeom prst="ellipse">
                <a:avLst/>
              </a:prstGeom>
              <a:solidFill>
                <a:srgbClr val="FFD7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98" name="Oval 294"/>
              <p:cNvSpPr>
                <a:spLocks noChangeArrowheads="1"/>
              </p:cNvSpPr>
              <p:nvPr/>
            </p:nvSpPr>
            <p:spPr bwMode="auto">
              <a:xfrm>
                <a:off x="1978" y="2642"/>
                <a:ext cx="68" cy="57"/>
              </a:xfrm>
              <a:prstGeom prst="ellipse">
                <a:avLst/>
              </a:prstGeom>
              <a:solidFill>
                <a:srgbClr val="FFE3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99" name="Oval 295"/>
              <p:cNvSpPr>
                <a:spLocks noChangeArrowheads="1"/>
              </p:cNvSpPr>
              <p:nvPr/>
            </p:nvSpPr>
            <p:spPr bwMode="auto">
              <a:xfrm>
                <a:off x="1978" y="2642"/>
                <a:ext cx="68" cy="57"/>
              </a:xfrm>
              <a:prstGeom prst="ellipse">
                <a:avLst/>
              </a:prstGeom>
              <a:solidFill>
                <a:srgbClr val="FFED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00" name="Oval 296"/>
              <p:cNvSpPr>
                <a:spLocks noChangeArrowheads="1"/>
              </p:cNvSpPr>
              <p:nvPr/>
            </p:nvSpPr>
            <p:spPr bwMode="auto">
              <a:xfrm>
                <a:off x="1984" y="2649"/>
                <a:ext cx="56" cy="46"/>
              </a:xfrm>
              <a:prstGeom prst="ellipse">
                <a:avLst/>
              </a:prstGeom>
              <a:solidFill>
                <a:srgbClr val="FFF5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01" name="Oval 297"/>
              <p:cNvSpPr>
                <a:spLocks noChangeArrowheads="1"/>
              </p:cNvSpPr>
              <p:nvPr/>
            </p:nvSpPr>
            <p:spPr bwMode="auto">
              <a:xfrm>
                <a:off x="1984" y="2649"/>
                <a:ext cx="44" cy="34"/>
              </a:xfrm>
              <a:prstGeom prst="ellipse">
                <a:avLst/>
              </a:prstGeom>
              <a:solidFill>
                <a:srgbClr val="FFF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02" name="Oval 298"/>
              <p:cNvSpPr>
                <a:spLocks noChangeArrowheads="1"/>
              </p:cNvSpPr>
              <p:nvPr/>
            </p:nvSpPr>
            <p:spPr bwMode="auto">
              <a:xfrm>
                <a:off x="1984" y="2649"/>
                <a:ext cx="32" cy="24"/>
              </a:xfrm>
              <a:prstGeom prst="ellipse">
                <a:avLst/>
              </a:prstGeom>
              <a:solidFill>
                <a:srgbClr val="FFF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03" name="Oval 299"/>
              <p:cNvSpPr>
                <a:spLocks noChangeArrowheads="1"/>
              </p:cNvSpPr>
              <p:nvPr/>
            </p:nvSpPr>
            <p:spPr bwMode="auto">
              <a:xfrm>
                <a:off x="1964" y="2631"/>
                <a:ext cx="173" cy="144"/>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404" name="Group 300"/>
            <p:cNvGrpSpPr>
              <a:grpSpLocks/>
            </p:cNvGrpSpPr>
            <p:nvPr/>
          </p:nvGrpSpPr>
          <p:grpSpPr bwMode="auto">
            <a:xfrm>
              <a:off x="1960" y="2637"/>
              <a:ext cx="232" cy="137"/>
              <a:chOff x="1960" y="2637"/>
              <a:chExt cx="232" cy="137"/>
            </a:xfrm>
          </p:grpSpPr>
          <p:sp>
            <p:nvSpPr>
              <p:cNvPr id="175405" name="Freeform 301"/>
              <p:cNvSpPr>
                <a:spLocks/>
              </p:cNvSpPr>
              <p:nvPr/>
            </p:nvSpPr>
            <p:spPr bwMode="auto">
              <a:xfrm>
                <a:off x="1960" y="2637"/>
                <a:ext cx="224" cy="132"/>
              </a:xfrm>
              <a:custGeom>
                <a:avLst/>
                <a:gdLst>
                  <a:gd name="T0" fmla="*/ 223 w 224"/>
                  <a:gd name="T1" fmla="*/ 16 h 132"/>
                  <a:gd name="T2" fmla="*/ 211 w 224"/>
                  <a:gd name="T3" fmla="*/ 5 h 132"/>
                  <a:gd name="T4" fmla="*/ 193 w 224"/>
                  <a:gd name="T5" fmla="*/ 0 h 132"/>
                  <a:gd name="T6" fmla="*/ 133 w 224"/>
                  <a:gd name="T7" fmla="*/ 0 h 132"/>
                  <a:gd name="T8" fmla="*/ 60 w 224"/>
                  <a:gd name="T9" fmla="*/ 11 h 132"/>
                  <a:gd name="T10" fmla="*/ 18 w 224"/>
                  <a:gd name="T11" fmla="*/ 30 h 132"/>
                  <a:gd name="T12" fmla="*/ 6 w 224"/>
                  <a:gd name="T13" fmla="*/ 40 h 132"/>
                  <a:gd name="T14" fmla="*/ 0 w 224"/>
                  <a:gd name="T15" fmla="*/ 56 h 132"/>
                  <a:gd name="T16" fmla="*/ 0 w 224"/>
                  <a:gd name="T17" fmla="*/ 71 h 132"/>
                  <a:gd name="T18" fmla="*/ 6 w 224"/>
                  <a:gd name="T19" fmla="*/ 91 h 132"/>
                  <a:gd name="T20" fmla="*/ 18 w 224"/>
                  <a:gd name="T21" fmla="*/ 106 h 132"/>
                  <a:gd name="T22" fmla="*/ 30 w 224"/>
                  <a:gd name="T23" fmla="*/ 121 h 132"/>
                  <a:gd name="T24" fmla="*/ 48 w 224"/>
                  <a:gd name="T25" fmla="*/ 126 h 132"/>
                  <a:gd name="T26" fmla="*/ 66 w 224"/>
                  <a:gd name="T27" fmla="*/ 131 h 132"/>
                  <a:gd name="T28" fmla="*/ 115 w 224"/>
                  <a:gd name="T29" fmla="*/ 116 h 132"/>
                  <a:gd name="T30" fmla="*/ 169 w 224"/>
                  <a:gd name="T31" fmla="*/ 81 h 132"/>
                  <a:gd name="T32" fmla="*/ 217 w 224"/>
                  <a:gd name="T33" fmla="*/ 40 h 132"/>
                  <a:gd name="T34" fmla="*/ 223 w 224"/>
                  <a:gd name="T35" fmla="*/ 25 h 132"/>
                  <a:gd name="T36" fmla="*/ 223 w 224"/>
                  <a:gd name="T37" fmla="*/ 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 h="132">
                    <a:moveTo>
                      <a:pt x="223" y="16"/>
                    </a:moveTo>
                    <a:lnTo>
                      <a:pt x="211" y="5"/>
                    </a:lnTo>
                    <a:lnTo>
                      <a:pt x="193" y="0"/>
                    </a:lnTo>
                    <a:lnTo>
                      <a:pt x="133" y="0"/>
                    </a:lnTo>
                    <a:lnTo>
                      <a:pt x="60" y="11"/>
                    </a:lnTo>
                    <a:lnTo>
                      <a:pt x="18" y="30"/>
                    </a:lnTo>
                    <a:lnTo>
                      <a:pt x="6" y="40"/>
                    </a:lnTo>
                    <a:lnTo>
                      <a:pt x="0" y="56"/>
                    </a:lnTo>
                    <a:lnTo>
                      <a:pt x="0" y="71"/>
                    </a:lnTo>
                    <a:lnTo>
                      <a:pt x="6" y="91"/>
                    </a:lnTo>
                    <a:lnTo>
                      <a:pt x="18" y="106"/>
                    </a:lnTo>
                    <a:lnTo>
                      <a:pt x="30" y="121"/>
                    </a:lnTo>
                    <a:lnTo>
                      <a:pt x="48" y="126"/>
                    </a:lnTo>
                    <a:lnTo>
                      <a:pt x="66" y="131"/>
                    </a:lnTo>
                    <a:lnTo>
                      <a:pt x="115" y="116"/>
                    </a:lnTo>
                    <a:lnTo>
                      <a:pt x="169" y="81"/>
                    </a:lnTo>
                    <a:lnTo>
                      <a:pt x="217" y="40"/>
                    </a:lnTo>
                    <a:lnTo>
                      <a:pt x="223" y="25"/>
                    </a:lnTo>
                    <a:lnTo>
                      <a:pt x="223" y="16"/>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06" name="Freeform 302"/>
              <p:cNvSpPr>
                <a:spLocks/>
              </p:cNvSpPr>
              <p:nvPr/>
            </p:nvSpPr>
            <p:spPr bwMode="auto">
              <a:xfrm>
                <a:off x="1960" y="2637"/>
                <a:ext cx="224" cy="132"/>
              </a:xfrm>
              <a:custGeom>
                <a:avLst/>
                <a:gdLst>
                  <a:gd name="T0" fmla="*/ 223 w 224"/>
                  <a:gd name="T1" fmla="*/ 16 h 132"/>
                  <a:gd name="T2" fmla="*/ 211 w 224"/>
                  <a:gd name="T3" fmla="*/ 5 h 132"/>
                  <a:gd name="T4" fmla="*/ 193 w 224"/>
                  <a:gd name="T5" fmla="*/ 0 h 132"/>
                  <a:gd name="T6" fmla="*/ 133 w 224"/>
                  <a:gd name="T7" fmla="*/ 0 h 132"/>
                  <a:gd name="T8" fmla="*/ 60 w 224"/>
                  <a:gd name="T9" fmla="*/ 11 h 132"/>
                  <a:gd name="T10" fmla="*/ 18 w 224"/>
                  <a:gd name="T11" fmla="*/ 30 h 132"/>
                  <a:gd name="T12" fmla="*/ 6 w 224"/>
                  <a:gd name="T13" fmla="*/ 40 h 132"/>
                  <a:gd name="T14" fmla="*/ 0 w 224"/>
                  <a:gd name="T15" fmla="*/ 56 h 132"/>
                  <a:gd name="T16" fmla="*/ 0 w 224"/>
                  <a:gd name="T17" fmla="*/ 71 h 132"/>
                  <a:gd name="T18" fmla="*/ 6 w 224"/>
                  <a:gd name="T19" fmla="*/ 91 h 132"/>
                  <a:gd name="T20" fmla="*/ 18 w 224"/>
                  <a:gd name="T21" fmla="*/ 106 h 132"/>
                  <a:gd name="T22" fmla="*/ 30 w 224"/>
                  <a:gd name="T23" fmla="*/ 121 h 132"/>
                  <a:gd name="T24" fmla="*/ 48 w 224"/>
                  <a:gd name="T25" fmla="*/ 126 h 132"/>
                  <a:gd name="T26" fmla="*/ 66 w 224"/>
                  <a:gd name="T27" fmla="*/ 131 h 132"/>
                  <a:gd name="T28" fmla="*/ 115 w 224"/>
                  <a:gd name="T29" fmla="*/ 116 h 132"/>
                  <a:gd name="T30" fmla="*/ 169 w 224"/>
                  <a:gd name="T31" fmla="*/ 81 h 132"/>
                  <a:gd name="T32" fmla="*/ 217 w 224"/>
                  <a:gd name="T33" fmla="*/ 40 h 132"/>
                  <a:gd name="T34" fmla="*/ 223 w 224"/>
                  <a:gd name="T35" fmla="*/ 25 h 132"/>
                  <a:gd name="T36" fmla="*/ 223 w 224"/>
                  <a:gd name="T37" fmla="*/ 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 h="132">
                    <a:moveTo>
                      <a:pt x="223" y="16"/>
                    </a:moveTo>
                    <a:lnTo>
                      <a:pt x="211" y="5"/>
                    </a:lnTo>
                    <a:lnTo>
                      <a:pt x="193" y="0"/>
                    </a:lnTo>
                    <a:lnTo>
                      <a:pt x="133" y="0"/>
                    </a:lnTo>
                    <a:lnTo>
                      <a:pt x="60" y="11"/>
                    </a:lnTo>
                    <a:lnTo>
                      <a:pt x="18" y="30"/>
                    </a:lnTo>
                    <a:lnTo>
                      <a:pt x="6" y="40"/>
                    </a:lnTo>
                    <a:lnTo>
                      <a:pt x="0" y="56"/>
                    </a:lnTo>
                    <a:lnTo>
                      <a:pt x="0" y="71"/>
                    </a:lnTo>
                    <a:lnTo>
                      <a:pt x="6" y="91"/>
                    </a:lnTo>
                    <a:lnTo>
                      <a:pt x="18" y="106"/>
                    </a:lnTo>
                    <a:lnTo>
                      <a:pt x="30" y="121"/>
                    </a:lnTo>
                    <a:lnTo>
                      <a:pt x="48" y="126"/>
                    </a:lnTo>
                    <a:lnTo>
                      <a:pt x="66" y="131"/>
                    </a:lnTo>
                    <a:lnTo>
                      <a:pt x="115" y="116"/>
                    </a:lnTo>
                    <a:lnTo>
                      <a:pt x="169" y="81"/>
                    </a:lnTo>
                    <a:lnTo>
                      <a:pt x="217" y="40"/>
                    </a:lnTo>
                    <a:lnTo>
                      <a:pt x="223" y="25"/>
                    </a:lnTo>
                    <a:lnTo>
                      <a:pt x="223" y="16"/>
                    </a:lnTo>
                  </a:path>
                </a:pathLst>
              </a:custGeom>
              <a:solidFill>
                <a:srgbClr val="FF0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07" name="Freeform 303"/>
              <p:cNvSpPr>
                <a:spLocks/>
              </p:cNvSpPr>
              <p:nvPr/>
            </p:nvSpPr>
            <p:spPr bwMode="auto">
              <a:xfrm>
                <a:off x="1966" y="2642"/>
                <a:ext cx="212" cy="121"/>
              </a:xfrm>
              <a:custGeom>
                <a:avLst/>
                <a:gdLst>
                  <a:gd name="T0" fmla="*/ 211 w 212"/>
                  <a:gd name="T1" fmla="*/ 15 h 121"/>
                  <a:gd name="T2" fmla="*/ 199 w 212"/>
                  <a:gd name="T3" fmla="*/ 6 h 121"/>
                  <a:gd name="T4" fmla="*/ 181 w 212"/>
                  <a:gd name="T5" fmla="*/ 0 h 121"/>
                  <a:gd name="T6" fmla="*/ 127 w 212"/>
                  <a:gd name="T7" fmla="*/ 0 h 121"/>
                  <a:gd name="T8" fmla="*/ 54 w 212"/>
                  <a:gd name="T9" fmla="*/ 11 h 121"/>
                  <a:gd name="T10" fmla="*/ 18 w 212"/>
                  <a:gd name="T11" fmla="*/ 30 h 121"/>
                  <a:gd name="T12" fmla="*/ 6 w 212"/>
                  <a:gd name="T13" fmla="*/ 35 h 121"/>
                  <a:gd name="T14" fmla="*/ 0 w 212"/>
                  <a:gd name="T15" fmla="*/ 51 h 121"/>
                  <a:gd name="T16" fmla="*/ 0 w 212"/>
                  <a:gd name="T17" fmla="*/ 65 h 121"/>
                  <a:gd name="T18" fmla="*/ 6 w 212"/>
                  <a:gd name="T19" fmla="*/ 85 h 121"/>
                  <a:gd name="T20" fmla="*/ 18 w 212"/>
                  <a:gd name="T21" fmla="*/ 95 h 121"/>
                  <a:gd name="T22" fmla="*/ 30 w 212"/>
                  <a:gd name="T23" fmla="*/ 110 h 121"/>
                  <a:gd name="T24" fmla="*/ 48 w 212"/>
                  <a:gd name="T25" fmla="*/ 115 h 121"/>
                  <a:gd name="T26" fmla="*/ 60 w 212"/>
                  <a:gd name="T27" fmla="*/ 120 h 121"/>
                  <a:gd name="T28" fmla="*/ 109 w 212"/>
                  <a:gd name="T29" fmla="*/ 105 h 121"/>
                  <a:gd name="T30" fmla="*/ 157 w 212"/>
                  <a:gd name="T31" fmla="*/ 75 h 121"/>
                  <a:gd name="T32" fmla="*/ 205 w 212"/>
                  <a:gd name="T33" fmla="*/ 35 h 121"/>
                  <a:gd name="T34" fmla="*/ 211 w 212"/>
                  <a:gd name="T35" fmla="*/ 25 h 121"/>
                  <a:gd name="T36" fmla="*/ 211 w 212"/>
                  <a:gd name="T37"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121">
                    <a:moveTo>
                      <a:pt x="211" y="15"/>
                    </a:moveTo>
                    <a:lnTo>
                      <a:pt x="199" y="6"/>
                    </a:lnTo>
                    <a:lnTo>
                      <a:pt x="181" y="0"/>
                    </a:lnTo>
                    <a:lnTo>
                      <a:pt x="127" y="0"/>
                    </a:lnTo>
                    <a:lnTo>
                      <a:pt x="54" y="11"/>
                    </a:lnTo>
                    <a:lnTo>
                      <a:pt x="18" y="30"/>
                    </a:lnTo>
                    <a:lnTo>
                      <a:pt x="6" y="35"/>
                    </a:lnTo>
                    <a:lnTo>
                      <a:pt x="0" y="51"/>
                    </a:lnTo>
                    <a:lnTo>
                      <a:pt x="0" y="65"/>
                    </a:lnTo>
                    <a:lnTo>
                      <a:pt x="6" y="85"/>
                    </a:lnTo>
                    <a:lnTo>
                      <a:pt x="18" y="95"/>
                    </a:lnTo>
                    <a:lnTo>
                      <a:pt x="30" y="110"/>
                    </a:lnTo>
                    <a:lnTo>
                      <a:pt x="48" y="115"/>
                    </a:lnTo>
                    <a:lnTo>
                      <a:pt x="60" y="120"/>
                    </a:lnTo>
                    <a:lnTo>
                      <a:pt x="109" y="105"/>
                    </a:lnTo>
                    <a:lnTo>
                      <a:pt x="157" y="75"/>
                    </a:lnTo>
                    <a:lnTo>
                      <a:pt x="205" y="35"/>
                    </a:lnTo>
                    <a:lnTo>
                      <a:pt x="211" y="25"/>
                    </a:lnTo>
                    <a:lnTo>
                      <a:pt x="211" y="15"/>
                    </a:lnTo>
                  </a:path>
                </a:pathLst>
              </a:custGeom>
              <a:solidFill>
                <a:srgbClr val="FF2C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08" name="Freeform 304"/>
              <p:cNvSpPr>
                <a:spLocks/>
              </p:cNvSpPr>
              <p:nvPr/>
            </p:nvSpPr>
            <p:spPr bwMode="auto">
              <a:xfrm>
                <a:off x="1972" y="2642"/>
                <a:ext cx="188" cy="111"/>
              </a:xfrm>
              <a:custGeom>
                <a:avLst/>
                <a:gdLst>
                  <a:gd name="T0" fmla="*/ 187 w 188"/>
                  <a:gd name="T1" fmla="*/ 15 h 111"/>
                  <a:gd name="T2" fmla="*/ 175 w 188"/>
                  <a:gd name="T3" fmla="*/ 6 h 111"/>
                  <a:gd name="T4" fmla="*/ 163 w 188"/>
                  <a:gd name="T5" fmla="*/ 0 h 111"/>
                  <a:gd name="T6" fmla="*/ 115 w 188"/>
                  <a:gd name="T7" fmla="*/ 0 h 111"/>
                  <a:gd name="T8" fmla="*/ 48 w 188"/>
                  <a:gd name="T9" fmla="*/ 11 h 111"/>
                  <a:gd name="T10" fmla="*/ 18 w 188"/>
                  <a:gd name="T11" fmla="*/ 30 h 111"/>
                  <a:gd name="T12" fmla="*/ 6 w 188"/>
                  <a:gd name="T13" fmla="*/ 30 h 111"/>
                  <a:gd name="T14" fmla="*/ 0 w 188"/>
                  <a:gd name="T15" fmla="*/ 45 h 111"/>
                  <a:gd name="T16" fmla="*/ 0 w 188"/>
                  <a:gd name="T17" fmla="*/ 60 h 111"/>
                  <a:gd name="T18" fmla="*/ 6 w 188"/>
                  <a:gd name="T19" fmla="*/ 80 h 111"/>
                  <a:gd name="T20" fmla="*/ 18 w 188"/>
                  <a:gd name="T21" fmla="*/ 85 h 111"/>
                  <a:gd name="T22" fmla="*/ 24 w 188"/>
                  <a:gd name="T23" fmla="*/ 100 h 111"/>
                  <a:gd name="T24" fmla="*/ 43 w 188"/>
                  <a:gd name="T25" fmla="*/ 105 h 111"/>
                  <a:gd name="T26" fmla="*/ 54 w 188"/>
                  <a:gd name="T27" fmla="*/ 110 h 111"/>
                  <a:gd name="T28" fmla="*/ 96 w 188"/>
                  <a:gd name="T29" fmla="*/ 95 h 111"/>
                  <a:gd name="T30" fmla="*/ 139 w 188"/>
                  <a:gd name="T31" fmla="*/ 70 h 111"/>
                  <a:gd name="T32" fmla="*/ 181 w 188"/>
                  <a:gd name="T33" fmla="*/ 30 h 111"/>
                  <a:gd name="T34" fmla="*/ 187 w 188"/>
                  <a:gd name="T35" fmla="*/ 25 h 111"/>
                  <a:gd name="T36" fmla="*/ 187 w 188"/>
                  <a:gd name="T37" fmla="*/ 1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111">
                    <a:moveTo>
                      <a:pt x="187" y="15"/>
                    </a:moveTo>
                    <a:lnTo>
                      <a:pt x="175" y="6"/>
                    </a:lnTo>
                    <a:lnTo>
                      <a:pt x="163" y="0"/>
                    </a:lnTo>
                    <a:lnTo>
                      <a:pt x="115" y="0"/>
                    </a:lnTo>
                    <a:lnTo>
                      <a:pt x="48" y="11"/>
                    </a:lnTo>
                    <a:lnTo>
                      <a:pt x="18" y="30"/>
                    </a:lnTo>
                    <a:lnTo>
                      <a:pt x="6" y="30"/>
                    </a:lnTo>
                    <a:lnTo>
                      <a:pt x="0" y="45"/>
                    </a:lnTo>
                    <a:lnTo>
                      <a:pt x="0" y="60"/>
                    </a:lnTo>
                    <a:lnTo>
                      <a:pt x="6" y="80"/>
                    </a:lnTo>
                    <a:lnTo>
                      <a:pt x="18" y="85"/>
                    </a:lnTo>
                    <a:lnTo>
                      <a:pt x="24" y="100"/>
                    </a:lnTo>
                    <a:lnTo>
                      <a:pt x="43" y="105"/>
                    </a:lnTo>
                    <a:lnTo>
                      <a:pt x="54" y="110"/>
                    </a:lnTo>
                    <a:lnTo>
                      <a:pt x="96" y="95"/>
                    </a:lnTo>
                    <a:lnTo>
                      <a:pt x="139" y="70"/>
                    </a:lnTo>
                    <a:lnTo>
                      <a:pt x="181" y="30"/>
                    </a:lnTo>
                    <a:lnTo>
                      <a:pt x="187" y="25"/>
                    </a:lnTo>
                    <a:lnTo>
                      <a:pt x="187" y="15"/>
                    </a:lnTo>
                  </a:path>
                </a:pathLst>
              </a:custGeom>
              <a:solidFill>
                <a:srgbClr val="FF54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09" name="Freeform 305"/>
              <p:cNvSpPr>
                <a:spLocks/>
              </p:cNvSpPr>
              <p:nvPr/>
            </p:nvSpPr>
            <p:spPr bwMode="auto">
              <a:xfrm>
                <a:off x="1978" y="2649"/>
                <a:ext cx="176" cy="98"/>
              </a:xfrm>
              <a:custGeom>
                <a:avLst/>
                <a:gdLst>
                  <a:gd name="T0" fmla="*/ 175 w 176"/>
                  <a:gd name="T1" fmla="*/ 14 h 98"/>
                  <a:gd name="T2" fmla="*/ 163 w 176"/>
                  <a:gd name="T3" fmla="*/ 5 h 98"/>
                  <a:gd name="T4" fmla="*/ 151 w 176"/>
                  <a:gd name="T5" fmla="*/ 0 h 98"/>
                  <a:gd name="T6" fmla="*/ 109 w 176"/>
                  <a:gd name="T7" fmla="*/ 0 h 98"/>
                  <a:gd name="T8" fmla="*/ 42 w 176"/>
                  <a:gd name="T9" fmla="*/ 10 h 98"/>
                  <a:gd name="T10" fmla="*/ 18 w 176"/>
                  <a:gd name="T11" fmla="*/ 24 h 98"/>
                  <a:gd name="T12" fmla="*/ 6 w 176"/>
                  <a:gd name="T13" fmla="*/ 24 h 98"/>
                  <a:gd name="T14" fmla="*/ 0 w 176"/>
                  <a:gd name="T15" fmla="*/ 38 h 98"/>
                  <a:gd name="T16" fmla="*/ 0 w 176"/>
                  <a:gd name="T17" fmla="*/ 53 h 98"/>
                  <a:gd name="T18" fmla="*/ 6 w 176"/>
                  <a:gd name="T19" fmla="*/ 72 h 98"/>
                  <a:gd name="T20" fmla="*/ 18 w 176"/>
                  <a:gd name="T21" fmla="*/ 72 h 98"/>
                  <a:gd name="T22" fmla="*/ 24 w 176"/>
                  <a:gd name="T23" fmla="*/ 87 h 98"/>
                  <a:gd name="T24" fmla="*/ 42 w 176"/>
                  <a:gd name="T25" fmla="*/ 92 h 98"/>
                  <a:gd name="T26" fmla="*/ 48 w 176"/>
                  <a:gd name="T27" fmla="*/ 97 h 98"/>
                  <a:gd name="T28" fmla="*/ 90 w 176"/>
                  <a:gd name="T29" fmla="*/ 83 h 98"/>
                  <a:gd name="T30" fmla="*/ 133 w 176"/>
                  <a:gd name="T31" fmla="*/ 63 h 98"/>
                  <a:gd name="T32" fmla="*/ 169 w 176"/>
                  <a:gd name="T33" fmla="*/ 24 h 98"/>
                  <a:gd name="T34" fmla="*/ 175 w 176"/>
                  <a:gd name="T35" fmla="*/ 24 h 98"/>
                  <a:gd name="T36" fmla="*/ 175 w 176"/>
                  <a:gd name="T37"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98">
                    <a:moveTo>
                      <a:pt x="175" y="14"/>
                    </a:moveTo>
                    <a:lnTo>
                      <a:pt x="163" y="5"/>
                    </a:lnTo>
                    <a:lnTo>
                      <a:pt x="151" y="0"/>
                    </a:lnTo>
                    <a:lnTo>
                      <a:pt x="109" y="0"/>
                    </a:lnTo>
                    <a:lnTo>
                      <a:pt x="42" y="10"/>
                    </a:lnTo>
                    <a:lnTo>
                      <a:pt x="18" y="24"/>
                    </a:lnTo>
                    <a:lnTo>
                      <a:pt x="6" y="24"/>
                    </a:lnTo>
                    <a:lnTo>
                      <a:pt x="0" y="38"/>
                    </a:lnTo>
                    <a:lnTo>
                      <a:pt x="0" y="53"/>
                    </a:lnTo>
                    <a:lnTo>
                      <a:pt x="6" y="72"/>
                    </a:lnTo>
                    <a:lnTo>
                      <a:pt x="18" y="72"/>
                    </a:lnTo>
                    <a:lnTo>
                      <a:pt x="24" y="87"/>
                    </a:lnTo>
                    <a:lnTo>
                      <a:pt x="42" y="92"/>
                    </a:lnTo>
                    <a:lnTo>
                      <a:pt x="48" y="97"/>
                    </a:lnTo>
                    <a:lnTo>
                      <a:pt x="90" y="83"/>
                    </a:lnTo>
                    <a:lnTo>
                      <a:pt x="133" y="63"/>
                    </a:lnTo>
                    <a:lnTo>
                      <a:pt x="169" y="24"/>
                    </a:lnTo>
                    <a:lnTo>
                      <a:pt x="175" y="24"/>
                    </a:lnTo>
                    <a:lnTo>
                      <a:pt x="175" y="14"/>
                    </a:lnTo>
                  </a:path>
                </a:pathLst>
              </a:custGeom>
              <a:solidFill>
                <a:srgbClr val="FF78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0" name="Freeform 306"/>
              <p:cNvSpPr>
                <a:spLocks/>
              </p:cNvSpPr>
              <p:nvPr/>
            </p:nvSpPr>
            <p:spPr bwMode="auto">
              <a:xfrm>
                <a:off x="1984" y="2649"/>
                <a:ext cx="151" cy="89"/>
              </a:xfrm>
              <a:custGeom>
                <a:avLst/>
                <a:gdLst>
                  <a:gd name="T0" fmla="*/ 150 w 151"/>
                  <a:gd name="T1" fmla="*/ 14 h 89"/>
                  <a:gd name="T2" fmla="*/ 137 w 151"/>
                  <a:gd name="T3" fmla="*/ 5 h 89"/>
                  <a:gd name="T4" fmla="*/ 131 w 151"/>
                  <a:gd name="T5" fmla="*/ 0 h 89"/>
                  <a:gd name="T6" fmla="*/ 96 w 151"/>
                  <a:gd name="T7" fmla="*/ 0 h 89"/>
                  <a:gd name="T8" fmla="*/ 36 w 151"/>
                  <a:gd name="T9" fmla="*/ 10 h 89"/>
                  <a:gd name="T10" fmla="*/ 18 w 151"/>
                  <a:gd name="T11" fmla="*/ 24 h 89"/>
                  <a:gd name="T12" fmla="*/ 6 w 151"/>
                  <a:gd name="T13" fmla="*/ 24 h 89"/>
                  <a:gd name="T14" fmla="*/ 0 w 151"/>
                  <a:gd name="T15" fmla="*/ 34 h 89"/>
                  <a:gd name="T16" fmla="*/ 0 w 151"/>
                  <a:gd name="T17" fmla="*/ 49 h 89"/>
                  <a:gd name="T18" fmla="*/ 6 w 151"/>
                  <a:gd name="T19" fmla="*/ 68 h 89"/>
                  <a:gd name="T20" fmla="*/ 18 w 151"/>
                  <a:gd name="T21" fmla="*/ 68 h 89"/>
                  <a:gd name="T22" fmla="*/ 18 w 151"/>
                  <a:gd name="T23" fmla="*/ 78 h 89"/>
                  <a:gd name="T24" fmla="*/ 36 w 151"/>
                  <a:gd name="T25" fmla="*/ 83 h 89"/>
                  <a:gd name="T26" fmla="*/ 42 w 151"/>
                  <a:gd name="T27" fmla="*/ 88 h 89"/>
                  <a:gd name="T28" fmla="*/ 78 w 151"/>
                  <a:gd name="T29" fmla="*/ 73 h 89"/>
                  <a:gd name="T30" fmla="*/ 114 w 151"/>
                  <a:gd name="T31" fmla="*/ 58 h 89"/>
                  <a:gd name="T32" fmla="*/ 144 w 151"/>
                  <a:gd name="T33" fmla="*/ 24 h 89"/>
                  <a:gd name="T34" fmla="*/ 150 w 151"/>
                  <a:gd name="T35" fmla="*/ 24 h 89"/>
                  <a:gd name="T36" fmla="*/ 150 w 151"/>
                  <a:gd name="T37" fmla="*/ 1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89">
                    <a:moveTo>
                      <a:pt x="150" y="14"/>
                    </a:moveTo>
                    <a:lnTo>
                      <a:pt x="137" y="5"/>
                    </a:lnTo>
                    <a:lnTo>
                      <a:pt x="131" y="0"/>
                    </a:lnTo>
                    <a:lnTo>
                      <a:pt x="96" y="0"/>
                    </a:lnTo>
                    <a:lnTo>
                      <a:pt x="36" y="10"/>
                    </a:lnTo>
                    <a:lnTo>
                      <a:pt x="18" y="24"/>
                    </a:lnTo>
                    <a:lnTo>
                      <a:pt x="6" y="24"/>
                    </a:lnTo>
                    <a:lnTo>
                      <a:pt x="0" y="34"/>
                    </a:lnTo>
                    <a:lnTo>
                      <a:pt x="0" y="49"/>
                    </a:lnTo>
                    <a:lnTo>
                      <a:pt x="6" y="68"/>
                    </a:lnTo>
                    <a:lnTo>
                      <a:pt x="18" y="68"/>
                    </a:lnTo>
                    <a:lnTo>
                      <a:pt x="18" y="78"/>
                    </a:lnTo>
                    <a:lnTo>
                      <a:pt x="36" y="83"/>
                    </a:lnTo>
                    <a:lnTo>
                      <a:pt x="42" y="88"/>
                    </a:lnTo>
                    <a:lnTo>
                      <a:pt x="78" y="73"/>
                    </a:lnTo>
                    <a:lnTo>
                      <a:pt x="114" y="58"/>
                    </a:lnTo>
                    <a:lnTo>
                      <a:pt x="144" y="24"/>
                    </a:lnTo>
                    <a:lnTo>
                      <a:pt x="150" y="24"/>
                    </a:lnTo>
                    <a:lnTo>
                      <a:pt x="150" y="14"/>
                    </a:lnTo>
                  </a:path>
                </a:pathLst>
              </a:custGeom>
              <a:solidFill>
                <a:srgbClr val="FF98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1" name="Freeform 307"/>
              <p:cNvSpPr>
                <a:spLocks/>
              </p:cNvSpPr>
              <p:nvPr/>
            </p:nvSpPr>
            <p:spPr bwMode="auto">
              <a:xfrm>
                <a:off x="1992" y="2653"/>
                <a:ext cx="137" cy="80"/>
              </a:xfrm>
              <a:custGeom>
                <a:avLst/>
                <a:gdLst>
                  <a:gd name="T0" fmla="*/ 136 w 137"/>
                  <a:gd name="T1" fmla="*/ 15 h 80"/>
                  <a:gd name="T2" fmla="*/ 124 w 137"/>
                  <a:gd name="T3" fmla="*/ 5 h 80"/>
                  <a:gd name="T4" fmla="*/ 118 w 137"/>
                  <a:gd name="T5" fmla="*/ 0 h 80"/>
                  <a:gd name="T6" fmla="*/ 89 w 137"/>
                  <a:gd name="T7" fmla="*/ 0 h 80"/>
                  <a:gd name="T8" fmla="*/ 36 w 137"/>
                  <a:gd name="T9" fmla="*/ 10 h 80"/>
                  <a:gd name="T10" fmla="*/ 17 w 137"/>
                  <a:gd name="T11" fmla="*/ 19 h 80"/>
                  <a:gd name="T12" fmla="*/ 6 w 137"/>
                  <a:gd name="T13" fmla="*/ 19 h 80"/>
                  <a:gd name="T14" fmla="*/ 0 w 137"/>
                  <a:gd name="T15" fmla="*/ 29 h 80"/>
                  <a:gd name="T16" fmla="*/ 0 w 137"/>
                  <a:gd name="T17" fmla="*/ 44 h 80"/>
                  <a:gd name="T18" fmla="*/ 6 w 137"/>
                  <a:gd name="T19" fmla="*/ 59 h 80"/>
                  <a:gd name="T20" fmla="*/ 17 w 137"/>
                  <a:gd name="T21" fmla="*/ 59 h 80"/>
                  <a:gd name="T22" fmla="*/ 17 w 137"/>
                  <a:gd name="T23" fmla="*/ 69 h 80"/>
                  <a:gd name="T24" fmla="*/ 36 w 137"/>
                  <a:gd name="T25" fmla="*/ 73 h 80"/>
                  <a:gd name="T26" fmla="*/ 36 w 137"/>
                  <a:gd name="T27" fmla="*/ 79 h 80"/>
                  <a:gd name="T28" fmla="*/ 70 w 137"/>
                  <a:gd name="T29" fmla="*/ 64 h 80"/>
                  <a:gd name="T30" fmla="*/ 100 w 137"/>
                  <a:gd name="T31" fmla="*/ 54 h 80"/>
                  <a:gd name="T32" fmla="*/ 129 w 137"/>
                  <a:gd name="T33" fmla="*/ 19 h 80"/>
                  <a:gd name="T34" fmla="*/ 136 w 137"/>
                  <a:gd name="T35" fmla="*/ 19 h 80"/>
                  <a:gd name="T36" fmla="*/ 136 w 137"/>
                  <a:gd name="T3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80">
                    <a:moveTo>
                      <a:pt x="136" y="15"/>
                    </a:moveTo>
                    <a:lnTo>
                      <a:pt x="124" y="5"/>
                    </a:lnTo>
                    <a:lnTo>
                      <a:pt x="118" y="0"/>
                    </a:lnTo>
                    <a:lnTo>
                      <a:pt x="89" y="0"/>
                    </a:lnTo>
                    <a:lnTo>
                      <a:pt x="36" y="10"/>
                    </a:lnTo>
                    <a:lnTo>
                      <a:pt x="17" y="19"/>
                    </a:lnTo>
                    <a:lnTo>
                      <a:pt x="6" y="19"/>
                    </a:lnTo>
                    <a:lnTo>
                      <a:pt x="0" y="29"/>
                    </a:lnTo>
                    <a:lnTo>
                      <a:pt x="0" y="44"/>
                    </a:lnTo>
                    <a:lnTo>
                      <a:pt x="6" y="59"/>
                    </a:lnTo>
                    <a:lnTo>
                      <a:pt x="17" y="59"/>
                    </a:lnTo>
                    <a:lnTo>
                      <a:pt x="17" y="69"/>
                    </a:lnTo>
                    <a:lnTo>
                      <a:pt x="36" y="73"/>
                    </a:lnTo>
                    <a:lnTo>
                      <a:pt x="36" y="79"/>
                    </a:lnTo>
                    <a:lnTo>
                      <a:pt x="70" y="64"/>
                    </a:lnTo>
                    <a:lnTo>
                      <a:pt x="100" y="54"/>
                    </a:lnTo>
                    <a:lnTo>
                      <a:pt x="129" y="19"/>
                    </a:lnTo>
                    <a:lnTo>
                      <a:pt x="136" y="19"/>
                    </a:lnTo>
                    <a:lnTo>
                      <a:pt x="136" y="15"/>
                    </a:lnTo>
                  </a:path>
                </a:pathLst>
              </a:custGeom>
              <a:solidFill>
                <a:srgbClr val="FFB3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2" name="Freeform 308"/>
              <p:cNvSpPr>
                <a:spLocks/>
              </p:cNvSpPr>
              <p:nvPr/>
            </p:nvSpPr>
            <p:spPr bwMode="auto">
              <a:xfrm>
                <a:off x="1997" y="2653"/>
                <a:ext cx="114" cy="68"/>
              </a:xfrm>
              <a:custGeom>
                <a:avLst/>
                <a:gdLst>
                  <a:gd name="T0" fmla="*/ 113 w 114"/>
                  <a:gd name="T1" fmla="*/ 14 h 68"/>
                  <a:gd name="T2" fmla="*/ 101 w 114"/>
                  <a:gd name="T3" fmla="*/ 5 h 68"/>
                  <a:gd name="T4" fmla="*/ 101 w 114"/>
                  <a:gd name="T5" fmla="*/ 0 h 68"/>
                  <a:gd name="T6" fmla="*/ 71 w 114"/>
                  <a:gd name="T7" fmla="*/ 0 h 68"/>
                  <a:gd name="T8" fmla="*/ 30 w 114"/>
                  <a:gd name="T9" fmla="*/ 9 h 68"/>
                  <a:gd name="T10" fmla="*/ 12 w 114"/>
                  <a:gd name="T11" fmla="*/ 19 h 68"/>
                  <a:gd name="T12" fmla="*/ 6 w 114"/>
                  <a:gd name="T13" fmla="*/ 19 h 68"/>
                  <a:gd name="T14" fmla="*/ 0 w 114"/>
                  <a:gd name="T15" fmla="*/ 24 h 68"/>
                  <a:gd name="T16" fmla="*/ 0 w 114"/>
                  <a:gd name="T17" fmla="*/ 39 h 68"/>
                  <a:gd name="T18" fmla="*/ 6 w 114"/>
                  <a:gd name="T19" fmla="*/ 53 h 68"/>
                  <a:gd name="T20" fmla="*/ 12 w 114"/>
                  <a:gd name="T21" fmla="*/ 53 h 68"/>
                  <a:gd name="T22" fmla="*/ 12 w 114"/>
                  <a:gd name="T23" fmla="*/ 58 h 68"/>
                  <a:gd name="T24" fmla="*/ 30 w 114"/>
                  <a:gd name="T25" fmla="*/ 62 h 68"/>
                  <a:gd name="T26" fmla="*/ 30 w 114"/>
                  <a:gd name="T27" fmla="*/ 67 h 68"/>
                  <a:gd name="T28" fmla="*/ 59 w 114"/>
                  <a:gd name="T29" fmla="*/ 53 h 68"/>
                  <a:gd name="T30" fmla="*/ 84 w 114"/>
                  <a:gd name="T31" fmla="*/ 48 h 68"/>
                  <a:gd name="T32" fmla="*/ 107 w 114"/>
                  <a:gd name="T33" fmla="*/ 19 h 68"/>
                  <a:gd name="T34" fmla="*/ 113 w 114"/>
                  <a:gd name="T35" fmla="*/ 19 h 68"/>
                  <a:gd name="T36" fmla="*/ 113 w 114"/>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68">
                    <a:moveTo>
                      <a:pt x="113" y="14"/>
                    </a:moveTo>
                    <a:lnTo>
                      <a:pt x="101" y="5"/>
                    </a:lnTo>
                    <a:lnTo>
                      <a:pt x="101" y="0"/>
                    </a:lnTo>
                    <a:lnTo>
                      <a:pt x="71" y="0"/>
                    </a:lnTo>
                    <a:lnTo>
                      <a:pt x="30" y="9"/>
                    </a:lnTo>
                    <a:lnTo>
                      <a:pt x="12" y="19"/>
                    </a:lnTo>
                    <a:lnTo>
                      <a:pt x="6" y="19"/>
                    </a:lnTo>
                    <a:lnTo>
                      <a:pt x="0" y="24"/>
                    </a:lnTo>
                    <a:lnTo>
                      <a:pt x="0" y="39"/>
                    </a:lnTo>
                    <a:lnTo>
                      <a:pt x="6" y="53"/>
                    </a:lnTo>
                    <a:lnTo>
                      <a:pt x="12" y="53"/>
                    </a:lnTo>
                    <a:lnTo>
                      <a:pt x="12" y="58"/>
                    </a:lnTo>
                    <a:lnTo>
                      <a:pt x="30" y="62"/>
                    </a:lnTo>
                    <a:lnTo>
                      <a:pt x="30" y="67"/>
                    </a:lnTo>
                    <a:lnTo>
                      <a:pt x="59" y="53"/>
                    </a:lnTo>
                    <a:lnTo>
                      <a:pt x="84" y="48"/>
                    </a:lnTo>
                    <a:lnTo>
                      <a:pt x="107" y="19"/>
                    </a:lnTo>
                    <a:lnTo>
                      <a:pt x="113" y="19"/>
                    </a:lnTo>
                    <a:lnTo>
                      <a:pt x="113" y="14"/>
                    </a:lnTo>
                  </a:path>
                </a:pathLst>
              </a:custGeom>
              <a:solidFill>
                <a:srgbClr val="FFCB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3" name="Freeform 309"/>
              <p:cNvSpPr>
                <a:spLocks/>
              </p:cNvSpPr>
              <p:nvPr/>
            </p:nvSpPr>
            <p:spPr bwMode="auto">
              <a:xfrm>
                <a:off x="2003" y="2658"/>
                <a:ext cx="101" cy="58"/>
              </a:xfrm>
              <a:custGeom>
                <a:avLst/>
                <a:gdLst>
                  <a:gd name="T0" fmla="*/ 100 w 101"/>
                  <a:gd name="T1" fmla="*/ 14 h 58"/>
                  <a:gd name="T2" fmla="*/ 88 w 101"/>
                  <a:gd name="T3" fmla="*/ 5 h 58"/>
                  <a:gd name="T4" fmla="*/ 88 w 101"/>
                  <a:gd name="T5" fmla="*/ 0 h 58"/>
                  <a:gd name="T6" fmla="*/ 64 w 101"/>
                  <a:gd name="T7" fmla="*/ 0 h 58"/>
                  <a:gd name="T8" fmla="*/ 24 w 101"/>
                  <a:gd name="T9" fmla="*/ 9 h 58"/>
                  <a:gd name="T10" fmla="*/ 12 w 101"/>
                  <a:gd name="T11" fmla="*/ 14 h 58"/>
                  <a:gd name="T12" fmla="*/ 6 w 101"/>
                  <a:gd name="T13" fmla="*/ 14 h 58"/>
                  <a:gd name="T14" fmla="*/ 0 w 101"/>
                  <a:gd name="T15" fmla="*/ 19 h 58"/>
                  <a:gd name="T16" fmla="*/ 0 w 101"/>
                  <a:gd name="T17" fmla="*/ 34 h 58"/>
                  <a:gd name="T18" fmla="*/ 6 w 101"/>
                  <a:gd name="T19" fmla="*/ 43 h 58"/>
                  <a:gd name="T20" fmla="*/ 12 w 101"/>
                  <a:gd name="T21" fmla="*/ 43 h 58"/>
                  <a:gd name="T22" fmla="*/ 12 w 101"/>
                  <a:gd name="T23" fmla="*/ 48 h 58"/>
                  <a:gd name="T24" fmla="*/ 24 w 101"/>
                  <a:gd name="T25" fmla="*/ 52 h 58"/>
                  <a:gd name="T26" fmla="*/ 24 w 101"/>
                  <a:gd name="T27" fmla="*/ 57 h 58"/>
                  <a:gd name="T28" fmla="*/ 53 w 101"/>
                  <a:gd name="T29" fmla="*/ 43 h 58"/>
                  <a:gd name="T30" fmla="*/ 77 w 101"/>
                  <a:gd name="T31" fmla="*/ 43 h 58"/>
                  <a:gd name="T32" fmla="*/ 94 w 101"/>
                  <a:gd name="T33" fmla="*/ 14 h 58"/>
                  <a:gd name="T34" fmla="*/ 100 w 101"/>
                  <a:gd name="T35"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58">
                    <a:moveTo>
                      <a:pt x="100" y="14"/>
                    </a:moveTo>
                    <a:lnTo>
                      <a:pt x="88" y="5"/>
                    </a:lnTo>
                    <a:lnTo>
                      <a:pt x="88" y="0"/>
                    </a:lnTo>
                    <a:lnTo>
                      <a:pt x="64" y="0"/>
                    </a:lnTo>
                    <a:lnTo>
                      <a:pt x="24" y="9"/>
                    </a:lnTo>
                    <a:lnTo>
                      <a:pt x="12" y="14"/>
                    </a:lnTo>
                    <a:lnTo>
                      <a:pt x="6" y="14"/>
                    </a:lnTo>
                    <a:lnTo>
                      <a:pt x="0" y="19"/>
                    </a:lnTo>
                    <a:lnTo>
                      <a:pt x="0" y="34"/>
                    </a:lnTo>
                    <a:lnTo>
                      <a:pt x="6" y="43"/>
                    </a:lnTo>
                    <a:lnTo>
                      <a:pt x="12" y="43"/>
                    </a:lnTo>
                    <a:lnTo>
                      <a:pt x="12" y="48"/>
                    </a:lnTo>
                    <a:lnTo>
                      <a:pt x="24" y="52"/>
                    </a:lnTo>
                    <a:lnTo>
                      <a:pt x="24" y="57"/>
                    </a:lnTo>
                    <a:lnTo>
                      <a:pt x="53" y="43"/>
                    </a:lnTo>
                    <a:lnTo>
                      <a:pt x="77" y="43"/>
                    </a:lnTo>
                    <a:lnTo>
                      <a:pt x="94" y="14"/>
                    </a:lnTo>
                    <a:lnTo>
                      <a:pt x="100" y="14"/>
                    </a:lnTo>
                  </a:path>
                </a:pathLst>
              </a:custGeom>
              <a:solidFill>
                <a:srgbClr val="FFDE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4" name="Freeform 310"/>
              <p:cNvSpPr>
                <a:spLocks/>
              </p:cNvSpPr>
              <p:nvPr/>
            </p:nvSpPr>
            <p:spPr bwMode="auto">
              <a:xfrm>
                <a:off x="2003" y="2658"/>
                <a:ext cx="89" cy="49"/>
              </a:xfrm>
              <a:custGeom>
                <a:avLst/>
                <a:gdLst>
                  <a:gd name="T0" fmla="*/ 88 w 89"/>
                  <a:gd name="T1" fmla="*/ 14 h 49"/>
                  <a:gd name="T2" fmla="*/ 76 w 89"/>
                  <a:gd name="T3" fmla="*/ 5 h 49"/>
                  <a:gd name="T4" fmla="*/ 76 w 89"/>
                  <a:gd name="T5" fmla="*/ 0 h 49"/>
                  <a:gd name="T6" fmla="*/ 58 w 89"/>
                  <a:gd name="T7" fmla="*/ 0 h 49"/>
                  <a:gd name="T8" fmla="*/ 24 w 89"/>
                  <a:gd name="T9" fmla="*/ 9 h 49"/>
                  <a:gd name="T10" fmla="*/ 12 w 89"/>
                  <a:gd name="T11" fmla="*/ 14 h 49"/>
                  <a:gd name="T12" fmla="*/ 6 w 89"/>
                  <a:gd name="T13" fmla="*/ 14 h 49"/>
                  <a:gd name="T14" fmla="*/ 0 w 89"/>
                  <a:gd name="T15" fmla="*/ 14 h 49"/>
                  <a:gd name="T16" fmla="*/ 0 w 89"/>
                  <a:gd name="T17" fmla="*/ 28 h 49"/>
                  <a:gd name="T18" fmla="*/ 6 w 89"/>
                  <a:gd name="T19" fmla="*/ 39 h 49"/>
                  <a:gd name="T20" fmla="*/ 12 w 89"/>
                  <a:gd name="T21" fmla="*/ 39 h 49"/>
                  <a:gd name="T22" fmla="*/ 24 w 89"/>
                  <a:gd name="T23" fmla="*/ 43 h 49"/>
                  <a:gd name="T24" fmla="*/ 24 w 89"/>
                  <a:gd name="T25" fmla="*/ 48 h 49"/>
                  <a:gd name="T26" fmla="*/ 47 w 89"/>
                  <a:gd name="T27" fmla="*/ 39 h 49"/>
                  <a:gd name="T28" fmla="*/ 64 w 89"/>
                  <a:gd name="T29" fmla="*/ 39 h 49"/>
                  <a:gd name="T30" fmla="*/ 82 w 89"/>
                  <a:gd name="T31" fmla="*/ 14 h 49"/>
                  <a:gd name="T32" fmla="*/ 88 w 89"/>
                  <a:gd name="T33"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49">
                    <a:moveTo>
                      <a:pt x="88" y="14"/>
                    </a:moveTo>
                    <a:lnTo>
                      <a:pt x="76" y="5"/>
                    </a:lnTo>
                    <a:lnTo>
                      <a:pt x="76" y="0"/>
                    </a:lnTo>
                    <a:lnTo>
                      <a:pt x="58" y="0"/>
                    </a:lnTo>
                    <a:lnTo>
                      <a:pt x="24" y="9"/>
                    </a:lnTo>
                    <a:lnTo>
                      <a:pt x="12" y="14"/>
                    </a:lnTo>
                    <a:lnTo>
                      <a:pt x="6" y="14"/>
                    </a:lnTo>
                    <a:lnTo>
                      <a:pt x="0" y="14"/>
                    </a:lnTo>
                    <a:lnTo>
                      <a:pt x="0" y="28"/>
                    </a:lnTo>
                    <a:lnTo>
                      <a:pt x="6" y="39"/>
                    </a:lnTo>
                    <a:lnTo>
                      <a:pt x="12" y="39"/>
                    </a:lnTo>
                    <a:lnTo>
                      <a:pt x="24" y="43"/>
                    </a:lnTo>
                    <a:lnTo>
                      <a:pt x="24" y="48"/>
                    </a:lnTo>
                    <a:lnTo>
                      <a:pt x="47" y="39"/>
                    </a:lnTo>
                    <a:lnTo>
                      <a:pt x="64" y="39"/>
                    </a:lnTo>
                    <a:lnTo>
                      <a:pt x="82" y="14"/>
                    </a:lnTo>
                    <a:lnTo>
                      <a:pt x="88" y="14"/>
                    </a:lnTo>
                  </a:path>
                </a:pathLst>
              </a:custGeom>
              <a:solidFill>
                <a:srgbClr val="FFEC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5" name="Freeform 311"/>
              <p:cNvSpPr>
                <a:spLocks/>
              </p:cNvSpPr>
              <p:nvPr/>
            </p:nvSpPr>
            <p:spPr bwMode="auto">
              <a:xfrm>
                <a:off x="2017" y="2663"/>
                <a:ext cx="62" cy="37"/>
              </a:xfrm>
              <a:custGeom>
                <a:avLst/>
                <a:gdLst>
                  <a:gd name="T0" fmla="*/ 61 w 62"/>
                  <a:gd name="T1" fmla="*/ 9 h 37"/>
                  <a:gd name="T2" fmla="*/ 56 w 62"/>
                  <a:gd name="T3" fmla="*/ 4 h 37"/>
                  <a:gd name="T4" fmla="*/ 56 w 62"/>
                  <a:gd name="T5" fmla="*/ 0 h 37"/>
                  <a:gd name="T6" fmla="*/ 38 w 62"/>
                  <a:gd name="T7" fmla="*/ 0 h 37"/>
                  <a:gd name="T8" fmla="*/ 16 w 62"/>
                  <a:gd name="T9" fmla="*/ 9 h 37"/>
                  <a:gd name="T10" fmla="*/ 5 w 62"/>
                  <a:gd name="T11" fmla="*/ 9 h 37"/>
                  <a:gd name="T12" fmla="*/ 0 w 62"/>
                  <a:gd name="T13" fmla="*/ 9 h 37"/>
                  <a:gd name="T14" fmla="*/ 0 w 62"/>
                  <a:gd name="T15" fmla="*/ 22 h 37"/>
                  <a:gd name="T16" fmla="*/ 5 w 62"/>
                  <a:gd name="T17" fmla="*/ 27 h 37"/>
                  <a:gd name="T18" fmla="*/ 16 w 62"/>
                  <a:gd name="T19" fmla="*/ 32 h 37"/>
                  <a:gd name="T20" fmla="*/ 16 w 62"/>
                  <a:gd name="T21" fmla="*/ 36 h 37"/>
                  <a:gd name="T22" fmla="*/ 33 w 62"/>
                  <a:gd name="T23" fmla="*/ 27 h 37"/>
                  <a:gd name="T24" fmla="*/ 44 w 62"/>
                  <a:gd name="T25" fmla="*/ 27 h 37"/>
                  <a:gd name="T26" fmla="*/ 56 w 62"/>
                  <a:gd name="T27" fmla="*/ 9 h 37"/>
                  <a:gd name="T28" fmla="*/ 61 w 62"/>
                  <a:gd name="T29"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37">
                    <a:moveTo>
                      <a:pt x="61" y="9"/>
                    </a:moveTo>
                    <a:lnTo>
                      <a:pt x="56" y="4"/>
                    </a:lnTo>
                    <a:lnTo>
                      <a:pt x="56" y="0"/>
                    </a:lnTo>
                    <a:lnTo>
                      <a:pt x="38" y="0"/>
                    </a:lnTo>
                    <a:lnTo>
                      <a:pt x="16" y="9"/>
                    </a:lnTo>
                    <a:lnTo>
                      <a:pt x="5" y="9"/>
                    </a:lnTo>
                    <a:lnTo>
                      <a:pt x="0" y="9"/>
                    </a:lnTo>
                    <a:lnTo>
                      <a:pt x="0" y="22"/>
                    </a:lnTo>
                    <a:lnTo>
                      <a:pt x="5" y="27"/>
                    </a:lnTo>
                    <a:lnTo>
                      <a:pt x="16" y="32"/>
                    </a:lnTo>
                    <a:lnTo>
                      <a:pt x="16" y="36"/>
                    </a:lnTo>
                    <a:lnTo>
                      <a:pt x="33" y="27"/>
                    </a:lnTo>
                    <a:lnTo>
                      <a:pt x="44" y="27"/>
                    </a:lnTo>
                    <a:lnTo>
                      <a:pt x="56" y="9"/>
                    </a:lnTo>
                    <a:lnTo>
                      <a:pt x="61" y="9"/>
                    </a:lnTo>
                  </a:path>
                </a:pathLst>
              </a:custGeom>
              <a:solidFill>
                <a:srgbClr val="FFF7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6" name="Freeform 312"/>
              <p:cNvSpPr>
                <a:spLocks/>
              </p:cNvSpPr>
              <p:nvPr/>
            </p:nvSpPr>
            <p:spPr bwMode="auto">
              <a:xfrm>
                <a:off x="2017" y="2663"/>
                <a:ext cx="48" cy="27"/>
              </a:xfrm>
              <a:custGeom>
                <a:avLst/>
                <a:gdLst>
                  <a:gd name="T0" fmla="*/ 47 w 48"/>
                  <a:gd name="T1" fmla="*/ 8 h 27"/>
                  <a:gd name="T2" fmla="*/ 42 w 48"/>
                  <a:gd name="T3" fmla="*/ 4 h 27"/>
                  <a:gd name="T4" fmla="*/ 42 w 48"/>
                  <a:gd name="T5" fmla="*/ 0 h 27"/>
                  <a:gd name="T6" fmla="*/ 31 w 48"/>
                  <a:gd name="T7" fmla="*/ 0 h 27"/>
                  <a:gd name="T8" fmla="*/ 10 w 48"/>
                  <a:gd name="T9" fmla="*/ 8 h 27"/>
                  <a:gd name="T10" fmla="*/ 5 w 48"/>
                  <a:gd name="T11" fmla="*/ 8 h 27"/>
                  <a:gd name="T12" fmla="*/ 0 w 48"/>
                  <a:gd name="T13" fmla="*/ 8 h 27"/>
                  <a:gd name="T14" fmla="*/ 0 w 48"/>
                  <a:gd name="T15" fmla="*/ 17 h 27"/>
                  <a:gd name="T16" fmla="*/ 5 w 48"/>
                  <a:gd name="T17" fmla="*/ 21 h 27"/>
                  <a:gd name="T18" fmla="*/ 10 w 48"/>
                  <a:gd name="T19" fmla="*/ 21 h 27"/>
                  <a:gd name="T20" fmla="*/ 10 w 48"/>
                  <a:gd name="T21" fmla="*/ 26 h 27"/>
                  <a:gd name="T22" fmla="*/ 26 w 48"/>
                  <a:gd name="T23" fmla="*/ 21 h 27"/>
                  <a:gd name="T24" fmla="*/ 37 w 48"/>
                  <a:gd name="T25" fmla="*/ 21 h 27"/>
                  <a:gd name="T26" fmla="*/ 42 w 48"/>
                  <a:gd name="T27" fmla="*/ 8 h 27"/>
                  <a:gd name="T28" fmla="*/ 47 w 48"/>
                  <a:gd name="T2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7">
                    <a:moveTo>
                      <a:pt x="47" y="8"/>
                    </a:moveTo>
                    <a:lnTo>
                      <a:pt x="42" y="4"/>
                    </a:lnTo>
                    <a:lnTo>
                      <a:pt x="42" y="0"/>
                    </a:lnTo>
                    <a:lnTo>
                      <a:pt x="31" y="0"/>
                    </a:lnTo>
                    <a:lnTo>
                      <a:pt x="10" y="8"/>
                    </a:lnTo>
                    <a:lnTo>
                      <a:pt x="5" y="8"/>
                    </a:lnTo>
                    <a:lnTo>
                      <a:pt x="0" y="8"/>
                    </a:lnTo>
                    <a:lnTo>
                      <a:pt x="0" y="17"/>
                    </a:lnTo>
                    <a:lnTo>
                      <a:pt x="5" y="21"/>
                    </a:lnTo>
                    <a:lnTo>
                      <a:pt x="10" y="21"/>
                    </a:lnTo>
                    <a:lnTo>
                      <a:pt x="10" y="26"/>
                    </a:lnTo>
                    <a:lnTo>
                      <a:pt x="26" y="21"/>
                    </a:lnTo>
                    <a:lnTo>
                      <a:pt x="37" y="21"/>
                    </a:lnTo>
                    <a:lnTo>
                      <a:pt x="42" y="8"/>
                    </a:lnTo>
                    <a:lnTo>
                      <a:pt x="47" y="8"/>
                    </a:lnTo>
                  </a:path>
                </a:pathLst>
              </a:custGeom>
              <a:solidFill>
                <a:srgbClr val="FFFD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7" name="Freeform 313"/>
              <p:cNvSpPr>
                <a:spLocks/>
              </p:cNvSpPr>
              <p:nvPr/>
            </p:nvSpPr>
            <p:spPr bwMode="auto">
              <a:xfrm>
                <a:off x="2017" y="2663"/>
                <a:ext cx="48" cy="27"/>
              </a:xfrm>
              <a:custGeom>
                <a:avLst/>
                <a:gdLst>
                  <a:gd name="T0" fmla="*/ 47 w 48"/>
                  <a:gd name="T1" fmla="*/ 8 h 27"/>
                  <a:gd name="T2" fmla="*/ 42 w 48"/>
                  <a:gd name="T3" fmla="*/ 4 h 27"/>
                  <a:gd name="T4" fmla="*/ 42 w 48"/>
                  <a:gd name="T5" fmla="*/ 0 h 27"/>
                  <a:gd name="T6" fmla="*/ 31 w 48"/>
                  <a:gd name="T7" fmla="*/ 0 h 27"/>
                  <a:gd name="T8" fmla="*/ 10 w 48"/>
                  <a:gd name="T9" fmla="*/ 8 h 27"/>
                  <a:gd name="T10" fmla="*/ 5 w 48"/>
                  <a:gd name="T11" fmla="*/ 8 h 27"/>
                  <a:gd name="T12" fmla="*/ 0 w 48"/>
                  <a:gd name="T13" fmla="*/ 8 h 27"/>
                  <a:gd name="T14" fmla="*/ 0 w 48"/>
                  <a:gd name="T15" fmla="*/ 17 h 27"/>
                  <a:gd name="T16" fmla="*/ 5 w 48"/>
                  <a:gd name="T17" fmla="*/ 21 h 27"/>
                  <a:gd name="T18" fmla="*/ 10 w 48"/>
                  <a:gd name="T19" fmla="*/ 21 h 27"/>
                  <a:gd name="T20" fmla="*/ 10 w 48"/>
                  <a:gd name="T21" fmla="*/ 26 h 27"/>
                  <a:gd name="T22" fmla="*/ 26 w 48"/>
                  <a:gd name="T23" fmla="*/ 21 h 27"/>
                  <a:gd name="T24" fmla="*/ 37 w 48"/>
                  <a:gd name="T25" fmla="*/ 21 h 27"/>
                  <a:gd name="T26" fmla="*/ 42 w 48"/>
                  <a:gd name="T27" fmla="*/ 8 h 27"/>
                  <a:gd name="T28" fmla="*/ 47 w 48"/>
                  <a:gd name="T2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7">
                    <a:moveTo>
                      <a:pt x="47" y="8"/>
                    </a:moveTo>
                    <a:lnTo>
                      <a:pt x="42" y="4"/>
                    </a:lnTo>
                    <a:lnTo>
                      <a:pt x="42" y="0"/>
                    </a:lnTo>
                    <a:lnTo>
                      <a:pt x="31" y="0"/>
                    </a:lnTo>
                    <a:lnTo>
                      <a:pt x="10" y="8"/>
                    </a:lnTo>
                    <a:lnTo>
                      <a:pt x="5" y="8"/>
                    </a:lnTo>
                    <a:lnTo>
                      <a:pt x="0" y="8"/>
                    </a:lnTo>
                    <a:lnTo>
                      <a:pt x="0" y="17"/>
                    </a:lnTo>
                    <a:lnTo>
                      <a:pt x="5" y="21"/>
                    </a:lnTo>
                    <a:lnTo>
                      <a:pt x="10" y="21"/>
                    </a:lnTo>
                    <a:lnTo>
                      <a:pt x="10" y="26"/>
                    </a:lnTo>
                    <a:lnTo>
                      <a:pt x="26" y="21"/>
                    </a:lnTo>
                    <a:lnTo>
                      <a:pt x="37" y="21"/>
                    </a:lnTo>
                    <a:lnTo>
                      <a:pt x="42" y="8"/>
                    </a:lnTo>
                    <a:lnTo>
                      <a:pt x="47" y="8"/>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8" name="Freeform 314"/>
              <p:cNvSpPr>
                <a:spLocks/>
              </p:cNvSpPr>
              <p:nvPr/>
            </p:nvSpPr>
            <p:spPr bwMode="auto">
              <a:xfrm>
                <a:off x="1960" y="2637"/>
                <a:ext cx="232" cy="137"/>
              </a:xfrm>
              <a:custGeom>
                <a:avLst/>
                <a:gdLst>
                  <a:gd name="T0" fmla="*/ 231 w 232"/>
                  <a:gd name="T1" fmla="*/ 16 h 137"/>
                  <a:gd name="T2" fmla="*/ 219 w 232"/>
                  <a:gd name="T3" fmla="*/ 5 h 137"/>
                  <a:gd name="T4" fmla="*/ 200 w 232"/>
                  <a:gd name="T5" fmla="*/ 0 h 137"/>
                  <a:gd name="T6" fmla="*/ 138 w 232"/>
                  <a:gd name="T7" fmla="*/ 0 h 137"/>
                  <a:gd name="T8" fmla="*/ 63 w 232"/>
                  <a:gd name="T9" fmla="*/ 11 h 137"/>
                  <a:gd name="T10" fmla="*/ 19 w 232"/>
                  <a:gd name="T11" fmla="*/ 32 h 137"/>
                  <a:gd name="T12" fmla="*/ 6 w 232"/>
                  <a:gd name="T13" fmla="*/ 42 h 137"/>
                  <a:gd name="T14" fmla="*/ 0 w 232"/>
                  <a:gd name="T15" fmla="*/ 58 h 137"/>
                  <a:gd name="T16" fmla="*/ 0 w 232"/>
                  <a:gd name="T17" fmla="*/ 74 h 137"/>
                  <a:gd name="T18" fmla="*/ 6 w 232"/>
                  <a:gd name="T19" fmla="*/ 94 h 137"/>
                  <a:gd name="T20" fmla="*/ 19 w 232"/>
                  <a:gd name="T21" fmla="*/ 110 h 137"/>
                  <a:gd name="T22" fmla="*/ 31 w 232"/>
                  <a:gd name="T23" fmla="*/ 126 h 137"/>
                  <a:gd name="T24" fmla="*/ 49 w 232"/>
                  <a:gd name="T25" fmla="*/ 131 h 137"/>
                  <a:gd name="T26" fmla="*/ 69 w 232"/>
                  <a:gd name="T27" fmla="*/ 136 h 137"/>
                  <a:gd name="T28" fmla="*/ 119 w 232"/>
                  <a:gd name="T29" fmla="*/ 121 h 137"/>
                  <a:gd name="T30" fmla="*/ 175 w 232"/>
                  <a:gd name="T31" fmla="*/ 84 h 137"/>
                  <a:gd name="T32" fmla="*/ 225 w 232"/>
                  <a:gd name="T33" fmla="*/ 42 h 137"/>
                  <a:gd name="T34" fmla="*/ 231 w 232"/>
                  <a:gd name="T35" fmla="*/ 26 h 137"/>
                  <a:gd name="T36" fmla="*/ 231 w 232"/>
                  <a:gd name="T37" fmla="*/ 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137">
                    <a:moveTo>
                      <a:pt x="231" y="16"/>
                    </a:moveTo>
                    <a:lnTo>
                      <a:pt x="219" y="5"/>
                    </a:lnTo>
                    <a:lnTo>
                      <a:pt x="200" y="0"/>
                    </a:lnTo>
                    <a:lnTo>
                      <a:pt x="138" y="0"/>
                    </a:lnTo>
                    <a:lnTo>
                      <a:pt x="63" y="11"/>
                    </a:lnTo>
                    <a:lnTo>
                      <a:pt x="19" y="32"/>
                    </a:lnTo>
                    <a:lnTo>
                      <a:pt x="6" y="42"/>
                    </a:lnTo>
                    <a:lnTo>
                      <a:pt x="0" y="58"/>
                    </a:lnTo>
                    <a:lnTo>
                      <a:pt x="0" y="74"/>
                    </a:lnTo>
                    <a:lnTo>
                      <a:pt x="6" y="94"/>
                    </a:lnTo>
                    <a:lnTo>
                      <a:pt x="19" y="110"/>
                    </a:lnTo>
                    <a:lnTo>
                      <a:pt x="31" y="126"/>
                    </a:lnTo>
                    <a:lnTo>
                      <a:pt x="49" y="131"/>
                    </a:lnTo>
                    <a:lnTo>
                      <a:pt x="69" y="136"/>
                    </a:lnTo>
                    <a:lnTo>
                      <a:pt x="119" y="121"/>
                    </a:lnTo>
                    <a:lnTo>
                      <a:pt x="175" y="84"/>
                    </a:lnTo>
                    <a:lnTo>
                      <a:pt x="225" y="42"/>
                    </a:lnTo>
                    <a:lnTo>
                      <a:pt x="231" y="26"/>
                    </a:lnTo>
                    <a:lnTo>
                      <a:pt x="231" y="16"/>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19" name="Group 315"/>
            <p:cNvGrpSpPr>
              <a:grpSpLocks/>
            </p:cNvGrpSpPr>
            <p:nvPr/>
          </p:nvGrpSpPr>
          <p:grpSpPr bwMode="auto">
            <a:xfrm>
              <a:off x="2223" y="2537"/>
              <a:ext cx="161" cy="136"/>
              <a:chOff x="2223" y="2537"/>
              <a:chExt cx="161" cy="136"/>
            </a:xfrm>
          </p:grpSpPr>
          <p:sp>
            <p:nvSpPr>
              <p:cNvPr id="175420" name="Oval 316"/>
              <p:cNvSpPr>
                <a:spLocks noChangeArrowheads="1"/>
              </p:cNvSpPr>
              <p:nvPr/>
            </p:nvSpPr>
            <p:spPr bwMode="auto">
              <a:xfrm>
                <a:off x="2228" y="2542"/>
                <a:ext cx="156" cy="131"/>
              </a:xfrm>
              <a:prstGeom prst="ellipse">
                <a:avLst/>
              </a:prstGeom>
              <a:solidFill>
                <a:srgbClr val="FF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21" name="Oval 317"/>
              <p:cNvSpPr>
                <a:spLocks noChangeArrowheads="1"/>
              </p:cNvSpPr>
              <p:nvPr/>
            </p:nvSpPr>
            <p:spPr bwMode="auto">
              <a:xfrm>
                <a:off x="2223" y="2537"/>
                <a:ext cx="155" cy="131"/>
              </a:xfrm>
              <a:prstGeom prst="ellipse">
                <a:avLst/>
              </a:prstGeom>
              <a:solidFill>
                <a:srgbClr val="FF25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22" name="Oval 318"/>
              <p:cNvSpPr>
                <a:spLocks noChangeArrowheads="1"/>
              </p:cNvSpPr>
              <p:nvPr/>
            </p:nvSpPr>
            <p:spPr bwMode="auto">
              <a:xfrm>
                <a:off x="2223" y="2537"/>
                <a:ext cx="142" cy="121"/>
              </a:xfrm>
              <a:prstGeom prst="ellipse">
                <a:avLst/>
              </a:prstGeom>
              <a:solidFill>
                <a:srgbClr val="FF48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23" name="Oval 319"/>
              <p:cNvSpPr>
                <a:spLocks noChangeArrowheads="1"/>
              </p:cNvSpPr>
              <p:nvPr/>
            </p:nvSpPr>
            <p:spPr bwMode="auto">
              <a:xfrm>
                <a:off x="2228" y="2542"/>
                <a:ext cx="131" cy="110"/>
              </a:xfrm>
              <a:prstGeom prst="ellipse">
                <a:avLst/>
              </a:prstGeom>
              <a:solidFill>
                <a:srgbClr val="FF68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24" name="Oval 320"/>
              <p:cNvSpPr>
                <a:spLocks noChangeArrowheads="1"/>
              </p:cNvSpPr>
              <p:nvPr/>
            </p:nvSpPr>
            <p:spPr bwMode="auto">
              <a:xfrm>
                <a:off x="2236" y="2549"/>
                <a:ext cx="117" cy="100"/>
              </a:xfrm>
              <a:prstGeom prst="ellipse">
                <a:avLst/>
              </a:prstGeom>
              <a:solidFill>
                <a:srgbClr val="FF85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25" name="Oval 321"/>
              <p:cNvSpPr>
                <a:spLocks noChangeArrowheads="1"/>
              </p:cNvSpPr>
              <p:nvPr/>
            </p:nvSpPr>
            <p:spPr bwMode="auto">
              <a:xfrm>
                <a:off x="2236" y="2549"/>
                <a:ext cx="104" cy="87"/>
              </a:xfrm>
              <a:prstGeom prst="ellipse">
                <a:avLst/>
              </a:prstGeom>
              <a:solidFill>
                <a:srgbClr val="FF9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26" name="Oval 322"/>
              <p:cNvSpPr>
                <a:spLocks noChangeArrowheads="1"/>
              </p:cNvSpPr>
              <p:nvPr/>
            </p:nvSpPr>
            <p:spPr bwMode="auto">
              <a:xfrm>
                <a:off x="2236" y="2549"/>
                <a:ext cx="93" cy="78"/>
              </a:xfrm>
              <a:prstGeom prst="ellipse">
                <a:avLst/>
              </a:prstGeom>
              <a:solidFill>
                <a:srgbClr val="FFB5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27" name="Oval 323"/>
              <p:cNvSpPr>
                <a:spLocks noChangeArrowheads="1"/>
              </p:cNvSpPr>
              <p:nvPr/>
            </p:nvSpPr>
            <p:spPr bwMode="auto">
              <a:xfrm>
                <a:off x="2241" y="2553"/>
                <a:ext cx="81" cy="67"/>
              </a:xfrm>
              <a:prstGeom prst="ellipse">
                <a:avLst/>
              </a:prstGeom>
              <a:solidFill>
                <a:srgbClr val="FFC9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28" name="Oval 324"/>
              <p:cNvSpPr>
                <a:spLocks noChangeArrowheads="1"/>
              </p:cNvSpPr>
              <p:nvPr/>
            </p:nvSpPr>
            <p:spPr bwMode="auto">
              <a:xfrm>
                <a:off x="2247" y="2559"/>
                <a:ext cx="69" cy="57"/>
              </a:xfrm>
              <a:prstGeom prst="ellipse">
                <a:avLst/>
              </a:prstGeom>
              <a:solidFill>
                <a:srgbClr val="FFDA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29" name="Oval 325"/>
              <p:cNvSpPr>
                <a:spLocks noChangeArrowheads="1"/>
              </p:cNvSpPr>
              <p:nvPr/>
            </p:nvSpPr>
            <p:spPr bwMode="auto">
              <a:xfrm>
                <a:off x="2241" y="2553"/>
                <a:ext cx="68" cy="57"/>
              </a:xfrm>
              <a:prstGeom prst="ellipse">
                <a:avLst/>
              </a:prstGeom>
              <a:solidFill>
                <a:srgbClr val="FFE7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30" name="Oval 326"/>
              <p:cNvSpPr>
                <a:spLocks noChangeArrowheads="1"/>
              </p:cNvSpPr>
              <p:nvPr/>
            </p:nvSpPr>
            <p:spPr bwMode="auto">
              <a:xfrm>
                <a:off x="2247" y="2559"/>
                <a:ext cx="57" cy="47"/>
              </a:xfrm>
              <a:prstGeom prst="ellipse">
                <a:avLst/>
              </a:prstGeom>
              <a:solidFill>
                <a:srgbClr val="FFF2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31" name="Oval 327"/>
              <p:cNvSpPr>
                <a:spLocks noChangeArrowheads="1"/>
              </p:cNvSpPr>
              <p:nvPr/>
            </p:nvSpPr>
            <p:spPr bwMode="auto">
              <a:xfrm>
                <a:off x="2247" y="2559"/>
                <a:ext cx="43" cy="36"/>
              </a:xfrm>
              <a:prstGeom prst="ellipse">
                <a:avLst/>
              </a:prstGeom>
              <a:solidFill>
                <a:srgbClr val="FFF9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32" name="Oval 328"/>
              <p:cNvSpPr>
                <a:spLocks noChangeArrowheads="1"/>
              </p:cNvSpPr>
              <p:nvPr/>
            </p:nvSpPr>
            <p:spPr bwMode="auto">
              <a:xfrm>
                <a:off x="2253" y="2565"/>
                <a:ext cx="31" cy="24"/>
              </a:xfrm>
              <a:prstGeom prst="ellipse">
                <a:avLst/>
              </a:prstGeom>
              <a:solidFill>
                <a:srgbClr val="FFF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33" name="Oval 329"/>
              <p:cNvSpPr>
                <a:spLocks noChangeArrowheads="1"/>
              </p:cNvSpPr>
              <p:nvPr/>
            </p:nvSpPr>
            <p:spPr bwMode="auto">
              <a:xfrm>
                <a:off x="2232" y="2546"/>
                <a:ext cx="148" cy="123"/>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434" name="Group 330"/>
            <p:cNvGrpSpPr>
              <a:grpSpLocks/>
            </p:cNvGrpSpPr>
            <p:nvPr/>
          </p:nvGrpSpPr>
          <p:grpSpPr bwMode="auto">
            <a:xfrm>
              <a:off x="2191" y="2549"/>
              <a:ext cx="189" cy="115"/>
              <a:chOff x="2191" y="2549"/>
              <a:chExt cx="189" cy="115"/>
            </a:xfrm>
          </p:grpSpPr>
          <p:sp>
            <p:nvSpPr>
              <p:cNvPr id="175435" name="Freeform 331"/>
              <p:cNvSpPr>
                <a:spLocks/>
              </p:cNvSpPr>
              <p:nvPr/>
            </p:nvSpPr>
            <p:spPr bwMode="auto">
              <a:xfrm>
                <a:off x="2191" y="2549"/>
                <a:ext cx="182" cy="110"/>
              </a:xfrm>
              <a:custGeom>
                <a:avLst/>
                <a:gdLst>
                  <a:gd name="T0" fmla="*/ 0 w 182"/>
                  <a:gd name="T1" fmla="*/ 99 h 110"/>
                  <a:gd name="T2" fmla="*/ 7 w 182"/>
                  <a:gd name="T3" fmla="*/ 104 h 110"/>
                  <a:gd name="T4" fmla="*/ 25 w 182"/>
                  <a:gd name="T5" fmla="*/ 109 h 110"/>
                  <a:gd name="T6" fmla="*/ 79 w 182"/>
                  <a:gd name="T7" fmla="*/ 109 h 110"/>
                  <a:gd name="T8" fmla="*/ 133 w 182"/>
                  <a:gd name="T9" fmla="*/ 99 h 110"/>
                  <a:gd name="T10" fmla="*/ 168 w 182"/>
                  <a:gd name="T11" fmla="*/ 79 h 110"/>
                  <a:gd name="T12" fmla="*/ 181 w 182"/>
                  <a:gd name="T13" fmla="*/ 69 h 110"/>
                  <a:gd name="T14" fmla="*/ 181 w 182"/>
                  <a:gd name="T15" fmla="*/ 60 h 110"/>
                  <a:gd name="T16" fmla="*/ 181 w 182"/>
                  <a:gd name="T17" fmla="*/ 44 h 110"/>
                  <a:gd name="T18" fmla="*/ 174 w 182"/>
                  <a:gd name="T19" fmla="*/ 30 h 110"/>
                  <a:gd name="T20" fmla="*/ 162 w 182"/>
                  <a:gd name="T21" fmla="*/ 15 h 110"/>
                  <a:gd name="T22" fmla="*/ 151 w 182"/>
                  <a:gd name="T23" fmla="*/ 5 h 110"/>
                  <a:gd name="T24" fmla="*/ 139 w 182"/>
                  <a:gd name="T25" fmla="*/ 0 h 110"/>
                  <a:gd name="T26" fmla="*/ 121 w 182"/>
                  <a:gd name="T27" fmla="*/ 0 h 110"/>
                  <a:gd name="T28" fmla="*/ 85 w 182"/>
                  <a:gd name="T29" fmla="*/ 15 h 110"/>
                  <a:gd name="T30" fmla="*/ 42 w 182"/>
                  <a:gd name="T31" fmla="*/ 44 h 110"/>
                  <a:gd name="T32" fmla="*/ 7 w 182"/>
                  <a:gd name="T33" fmla="*/ 79 h 110"/>
                  <a:gd name="T34" fmla="*/ 0 w 182"/>
                  <a:gd name="T35" fmla="*/ 89 h 110"/>
                  <a:gd name="T36" fmla="*/ 0 w 182"/>
                  <a:gd name="T37" fmla="*/ 9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10">
                    <a:moveTo>
                      <a:pt x="0" y="99"/>
                    </a:moveTo>
                    <a:lnTo>
                      <a:pt x="7" y="104"/>
                    </a:lnTo>
                    <a:lnTo>
                      <a:pt x="25" y="109"/>
                    </a:lnTo>
                    <a:lnTo>
                      <a:pt x="79" y="109"/>
                    </a:lnTo>
                    <a:lnTo>
                      <a:pt x="133" y="99"/>
                    </a:lnTo>
                    <a:lnTo>
                      <a:pt x="168" y="79"/>
                    </a:lnTo>
                    <a:lnTo>
                      <a:pt x="181" y="69"/>
                    </a:lnTo>
                    <a:lnTo>
                      <a:pt x="181" y="60"/>
                    </a:lnTo>
                    <a:lnTo>
                      <a:pt x="181" y="44"/>
                    </a:lnTo>
                    <a:lnTo>
                      <a:pt x="174" y="30"/>
                    </a:lnTo>
                    <a:lnTo>
                      <a:pt x="162" y="15"/>
                    </a:lnTo>
                    <a:lnTo>
                      <a:pt x="151" y="5"/>
                    </a:lnTo>
                    <a:lnTo>
                      <a:pt x="139" y="0"/>
                    </a:lnTo>
                    <a:lnTo>
                      <a:pt x="121" y="0"/>
                    </a:lnTo>
                    <a:lnTo>
                      <a:pt x="85" y="15"/>
                    </a:lnTo>
                    <a:lnTo>
                      <a:pt x="42" y="44"/>
                    </a:lnTo>
                    <a:lnTo>
                      <a:pt x="7" y="79"/>
                    </a:lnTo>
                    <a:lnTo>
                      <a:pt x="0" y="89"/>
                    </a:lnTo>
                    <a:lnTo>
                      <a:pt x="0" y="99"/>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36" name="Freeform 332"/>
              <p:cNvSpPr>
                <a:spLocks/>
              </p:cNvSpPr>
              <p:nvPr/>
            </p:nvSpPr>
            <p:spPr bwMode="auto">
              <a:xfrm>
                <a:off x="2191" y="2549"/>
                <a:ext cx="182" cy="110"/>
              </a:xfrm>
              <a:custGeom>
                <a:avLst/>
                <a:gdLst>
                  <a:gd name="T0" fmla="*/ 0 w 182"/>
                  <a:gd name="T1" fmla="*/ 99 h 110"/>
                  <a:gd name="T2" fmla="*/ 7 w 182"/>
                  <a:gd name="T3" fmla="*/ 104 h 110"/>
                  <a:gd name="T4" fmla="*/ 25 w 182"/>
                  <a:gd name="T5" fmla="*/ 109 h 110"/>
                  <a:gd name="T6" fmla="*/ 79 w 182"/>
                  <a:gd name="T7" fmla="*/ 109 h 110"/>
                  <a:gd name="T8" fmla="*/ 133 w 182"/>
                  <a:gd name="T9" fmla="*/ 99 h 110"/>
                  <a:gd name="T10" fmla="*/ 168 w 182"/>
                  <a:gd name="T11" fmla="*/ 79 h 110"/>
                  <a:gd name="T12" fmla="*/ 181 w 182"/>
                  <a:gd name="T13" fmla="*/ 69 h 110"/>
                  <a:gd name="T14" fmla="*/ 181 w 182"/>
                  <a:gd name="T15" fmla="*/ 60 h 110"/>
                  <a:gd name="T16" fmla="*/ 181 w 182"/>
                  <a:gd name="T17" fmla="*/ 44 h 110"/>
                  <a:gd name="T18" fmla="*/ 174 w 182"/>
                  <a:gd name="T19" fmla="*/ 30 h 110"/>
                  <a:gd name="T20" fmla="*/ 162 w 182"/>
                  <a:gd name="T21" fmla="*/ 15 h 110"/>
                  <a:gd name="T22" fmla="*/ 151 w 182"/>
                  <a:gd name="T23" fmla="*/ 5 h 110"/>
                  <a:gd name="T24" fmla="*/ 139 w 182"/>
                  <a:gd name="T25" fmla="*/ 0 h 110"/>
                  <a:gd name="T26" fmla="*/ 121 w 182"/>
                  <a:gd name="T27" fmla="*/ 0 h 110"/>
                  <a:gd name="T28" fmla="*/ 85 w 182"/>
                  <a:gd name="T29" fmla="*/ 15 h 110"/>
                  <a:gd name="T30" fmla="*/ 42 w 182"/>
                  <a:gd name="T31" fmla="*/ 44 h 110"/>
                  <a:gd name="T32" fmla="*/ 7 w 182"/>
                  <a:gd name="T33" fmla="*/ 79 h 110"/>
                  <a:gd name="T34" fmla="*/ 0 w 182"/>
                  <a:gd name="T35" fmla="*/ 89 h 110"/>
                  <a:gd name="T36" fmla="*/ 0 w 182"/>
                  <a:gd name="T37" fmla="*/ 9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10">
                    <a:moveTo>
                      <a:pt x="0" y="99"/>
                    </a:moveTo>
                    <a:lnTo>
                      <a:pt x="7" y="104"/>
                    </a:lnTo>
                    <a:lnTo>
                      <a:pt x="25" y="109"/>
                    </a:lnTo>
                    <a:lnTo>
                      <a:pt x="79" y="109"/>
                    </a:lnTo>
                    <a:lnTo>
                      <a:pt x="133" y="99"/>
                    </a:lnTo>
                    <a:lnTo>
                      <a:pt x="168" y="79"/>
                    </a:lnTo>
                    <a:lnTo>
                      <a:pt x="181" y="69"/>
                    </a:lnTo>
                    <a:lnTo>
                      <a:pt x="181" y="60"/>
                    </a:lnTo>
                    <a:lnTo>
                      <a:pt x="181" y="44"/>
                    </a:lnTo>
                    <a:lnTo>
                      <a:pt x="174" y="30"/>
                    </a:lnTo>
                    <a:lnTo>
                      <a:pt x="162" y="15"/>
                    </a:lnTo>
                    <a:lnTo>
                      <a:pt x="151" y="5"/>
                    </a:lnTo>
                    <a:lnTo>
                      <a:pt x="139" y="0"/>
                    </a:lnTo>
                    <a:lnTo>
                      <a:pt x="121" y="0"/>
                    </a:lnTo>
                    <a:lnTo>
                      <a:pt x="85" y="15"/>
                    </a:lnTo>
                    <a:lnTo>
                      <a:pt x="42" y="44"/>
                    </a:lnTo>
                    <a:lnTo>
                      <a:pt x="7" y="79"/>
                    </a:lnTo>
                    <a:lnTo>
                      <a:pt x="0" y="89"/>
                    </a:lnTo>
                    <a:lnTo>
                      <a:pt x="0" y="99"/>
                    </a:lnTo>
                  </a:path>
                </a:pathLst>
              </a:custGeom>
              <a:solidFill>
                <a:srgbClr val="FF0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37" name="Freeform 333"/>
              <p:cNvSpPr>
                <a:spLocks/>
              </p:cNvSpPr>
              <p:nvPr/>
            </p:nvSpPr>
            <p:spPr bwMode="auto">
              <a:xfrm>
                <a:off x="2197" y="2553"/>
                <a:ext cx="169" cy="100"/>
              </a:xfrm>
              <a:custGeom>
                <a:avLst/>
                <a:gdLst>
                  <a:gd name="T0" fmla="*/ 0 w 169"/>
                  <a:gd name="T1" fmla="*/ 89 h 100"/>
                  <a:gd name="T2" fmla="*/ 6 w 169"/>
                  <a:gd name="T3" fmla="*/ 94 h 100"/>
                  <a:gd name="T4" fmla="*/ 24 w 169"/>
                  <a:gd name="T5" fmla="*/ 99 h 100"/>
                  <a:gd name="T6" fmla="*/ 72 w 169"/>
                  <a:gd name="T7" fmla="*/ 99 h 100"/>
                  <a:gd name="T8" fmla="*/ 126 w 169"/>
                  <a:gd name="T9" fmla="*/ 89 h 100"/>
                  <a:gd name="T10" fmla="*/ 156 w 169"/>
                  <a:gd name="T11" fmla="*/ 74 h 100"/>
                  <a:gd name="T12" fmla="*/ 168 w 169"/>
                  <a:gd name="T13" fmla="*/ 64 h 100"/>
                  <a:gd name="T14" fmla="*/ 168 w 169"/>
                  <a:gd name="T15" fmla="*/ 55 h 100"/>
                  <a:gd name="T16" fmla="*/ 168 w 169"/>
                  <a:gd name="T17" fmla="*/ 39 h 100"/>
                  <a:gd name="T18" fmla="*/ 162 w 169"/>
                  <a:gd name="T19" fmla="*/ 25 h 100"/>
                  <a:gd name="T20" fmla="*/ 150 w 169"/>
                  <a:gd name="T21" fmla="*/ 15 h 100"/>
                  <a:gd name="T22" fmla="*/ 138 w 169"/>
                  <a:gd name="T23" fmla="*/ 6 h 100"/>
                  <a:gd name="T24" fmla="*/ 126 w 169"/>
                  <a:gd name="T25" fmla="*/ 0 h 100"/>
                  <a:gd name="T26" fmla="*/ 115 w 169"/>
                  <a:gd name="T27" fmla="*/ 0 h 100"/>
                  <a:gd name="T28" fmla="*/ 78 w 169"/>
                  <a:gd name="T29" fmla="*/ 15 h 100"/>
                  <a:gd name="T30" fmla="*/ 42 w 169"/>
                  <a:gd name="T31" fmla="*/ 39 h 100"/>
                  <a:gd name="T32" fmla="*/ 6 w 169"/>
                  <a:gd name="T33" fmla="*/ 74 h 100"/>
                  <a:gd name="T34" fmla="*/ 0 w 169"/>
                  <a:gd name="T35" fmla="*/ 79 h 100"/>
                  <a:gd name="T36" fmla="*/ 0 w 169"/>
                  <a:gd name="T3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00">
                    <a:moveTo>
                      <a:pt x="0" y="89"/>
                    </a:moveTo>
                    <a:lnTo>
                      <a:pt x="6" y="94"/>
                    </a:lnTo>
                    <a:lnTo>
                      <a:pt x="24" y="99"/>
                    </a:lnTo>
                    <a:lnTo>
                      <a:pt x="72" y="99"/>
                    </a:lnTo>
                    <a:lnTo>
                      <a:pt x="126" y="89"/>
                    </a:lnTo>
                    <a:lnTo>
                      <a:pt x="156" y="74"/>
                    </a:lnTo>
                    <a:lnTo>
                      <a:pt x="168" y="64"/>
                    </a:lnTo>
                    <a:lnTo>
                      <a:pt x="168" y="55"/>
                    </a:lnTo>
                    <a:lnTo>
                      <a:pt x="168" y="39"/>
                    </a:lnTo>
                    <a:lnTo>
                      <a:pt x="162" y="25"/>
                    </a:lnTo>
                    <a:lnTo>
                      <a:pt x="150" y="15"/>
                    </a:lnTo>
                    <a:lnTo>
                      <a:pt x="138" y="6"/>
                    </a:lnTo>
                    <a:lnTo>
                      <a:pt x="126" y="0"/>
                    </a:lnTo>
                    <a:lnTo>
                      <a:pt x="115" y="0"/>
                    </a:lnTo>
                    <a:lnTo>
                      <a:pt x="78" y="15"/>
                    </a:lnTo>
                    <a:lnTo>
                      <a:pt x="42" y="39"/>
                    </a:lnTo>
                    <a:lnTo>
                      <a:pt x="6" y="74"/>
                    </a:lnTo>
                    <a:lnTo>
                      <a:pt x="0" y="79"/>
                    </a:lnTo>
                    <a:lnTo>
                      <a:pt x="0" y="89"/>
                    </a:lnTo>
                  </a:path>
                </a:pathLst>
              </a:custGeom>
              <a:solidFill>
                <a:srgbClr val="FF35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38" name="Freeform 334"/>
              <p:cNvSpPr>
                <a:spLocks/>
              </p:cNvSpPr>
              <p:nvPr/>
            </p:nvSpPr>
            <p:spPr bwMode="auto">
              <a:xfrm>
                <a:off x="2204" y="2553"/>
                <a:ext cx="144" cy="90"/>
              </a:xfrm>
              <a:custGeom>
                <a:avLst/>
                <a:gdLst>
                  <a:gd name="T0" fmla="*/ 0 w 144"/>
                  <a:gd name="T1" fmla="*/ 79 h 90"/>
                  <a:gd name="T2" fmla="*/ 6 w 144"/>
                  <a:gd name="T3" fmla="*/ 83 h 90"/>
                  <a:gd name="T4" fmla="*/ 18 w 144"/>
                  <a:gd name="T5" fmla="*/ 89 h 90"/>
                  <a:gd name="T6" fmla="*/ 60 w 144"/>
                  <a:gd name="T7" fmla="*/ 89 h 90"/>
                  <a:gd name="T8" fmla="*/ 108 w 144"/>
                  <a:gd name="T9" fmla="*/ 79 h 90"/>
                  <a:gd name="T10" fmla="*/ 131 w 144"/>
                  <a:gd name="T11" fmla="*/ 69 h 90"/>
                  <a:gd name="T12" fmla="*/ 143 w 144"/>
                  <a:gd name="T13" fmla="*/ 59 h 90"/>
                  <a:gd name="T14" fmla="*/ 143 w 144"/>
                  <a:gd name="T15" fmla="*/ 50 h 90"/>
                  <a:gd name="T16" fmla="*/ 143 w 144"/>
                  <a:gd name="T17" fmla="*/ 34 h 90"/>
                  <a:gd name="T18" fmla="*/ 137 w 144"/>
                  <a:gd name="T19" fmla="*/ 25 h 90"/>
                  <a:gd name="T20" fmla="*/ 125 w 144"/>
                  <a:gd name="T21" fmla="*/ 15 h 90"/>
                  <a:gd name="T22" fmla="*/ 119 w 144"/>
                  <a:gd name="T23" fmla="*/ 6 h 90"/>
                  <a:gd name="T24" fmla="*/ 108 w 144"/>
                  <a:gd name="T25" fmla="*/ 0 h 90"/>
                  <a:gd name="T26" fmla="*/ 95 w 144"/>
                  <a:gd name="T27" fmla="*/ 0 h 90"/>
                  <a:gd name="T28" fmla="*/ 66 w 144"/>
                  <a:gd name="T29" fmla="*/ 15 h 90"/>
                  <a:gd name="T30" fmla="*/ 35 w 144"/>
                  <a:gd name="T31" fmla="*/ 34 h 90"/>
                  <a:gd name="T32" fmla="*/ 6 w 144"/>
                  <a:gd name="T33" fmla="*/ 69 h 90"/>
                  <a:gd name="T34" fmla="*/ 0 w 144"/>
                  <a:gd name="T35" fmla="*/ 69 h 90"/>
                  <a:gd name="T36" fmla="*/ 0 w 144"/>
                  <a:gd name="T37" fmla="*/ 7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90">
                    <a:moveTo>
                      <a:pt x="0" y="79"/>
                    </a:moveTo>
                    <a:lnTo>
                      <a:pt x="6" y="83"/>
                    </a:lnTo>
                    <a:lnTo>
                      <a:pt x="18" y="89"/>
                    </a:lnTo>
                    <a:lnTo>
                      <a:pt x="60" y="89"/>
                    </a:lnTo>
                    <a:lnTo>
                      <a:pt x="108" y="79"/>
                    </a:lnTo>
                    <a:lnTo>
                      <a:pt x="131" y="69"/>
                    </a:lnTo>
                    <a:lnTo>
                      <a:pt x="143" y="59"/>
                    </a:lnTo>
                    <a:lnTo>
                      <a:pt x="143" y="50"/>
                    </a:lnTo>
                    <a:lnTo>
                      <a:pt x="143" y="34"/>
                    </a:lnTo>
                    <a:lnTo>
                      <a:pt x="137" y="25"/>
                    </a:lnTo>
                    <a:lnTo>
                      <a:pt x="125" y="15"/>
                    </a:lnTo>
                    <a:lnTo>
                      <a:pt x="119" y="6"/>
                    </a:lnTo>
                    <a:lnTo>
                      <a:pt x="108" y="0"/>
                    </a:lnTo>
                    <a:lnTo>
                      <a:pt x="95" y="0"/>
                    </a:lnTo>
                    <a:lnTo>
                      <a:pt x="66" y="15"/>
                    </a:lnTo>
                    <a:lnTo>
                      <a:pt x="35" y="34"/>
                    </a:lnTo>
                    <a:lnTo>
                      <a:pt x="6" y="69"/>
                    </a:lnTo>
                    <a:lnTo>
                      <a:pt x="0" y="69"/>
                    </a:lnTo>
                    <a:lnTo>
                      <a:pt x="0" y="79"/>
                    </a:lnTo>
                  </a:path>
                </a:pathLst>
              </a:custGeom>
              <a:solidFill>
                <a:srgbClr val="FF65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39" name="Freeform 335"/>
              <p:cNvSpPr>
                <a:spLocks/>
              </p:cNvSpPr>
              <p:nvPr/>
            </p:nvSpPr>
            <p:spPr bwMode="auto">
              <a:xfrm>
                <a:off x="2209" y="2559"/>
                <a:ext cx="132" cy="78"/>
              </a:xfrm>
              <a:custGeom>
                <a:avLst/>
                <a:gdLst>
                  <a:gd name="T0" fmla="*/ 0 w 132"/>
                  <a:gd name="T1" fmla="*/ 67 h 78"/>
                  <a:gd name="T2" fmla="*/ 6 w 132"/>
                  <a:gd name="T3" fmla="*/ 72 h 78"/>
                  <a:gd name="T4" fmla="*/ 18 w 132"/>
                  <a:gd name="T5" fmla="*/ 77 h 78"/>
                  <a:gd name="T6" fmla="*/ 54 w 132"/>
                  <a:gd name="T7" fmla="*/ 77 h 78"/>
                  <a:gd name="T8" fmla="*/ 102 w 132"/>
                  <a:gd name="T9" fmla="*/ 67 h 78"/>
                  <a:gd name="T10" fmla="*/ 119 w 132"/>
                  <a:gd name="T11" fmla="*/ 58 h 78"/>
                  <a:gd name="T12" fmla="*/ 131 w 132"/>
                  <a:gd name="T13" fmla="*/ 53 h 78"/>
                  <a:gd name="T14" fmla="*/ 131 w 132"/>
                  <a:gd name="T15" fmla="*/ 44 h 78"/>
                  <a:gd name="T16" fmla="*/ 131 w 132"/>
                  <a:gd name="T17" fmla="*/ 29 h 78"/>
                  <a:gd name="T18" fmla="*/ 125 w 132"/>
                  <a:gd name="T19" fmla="*/ 19 h 78"/>
                  <a:gd name="T20" fmla="*/ 113 w 132"/>
                  <a:gd name="T21" fmla="*/ 14 h 78"/>
                  <a:gd name="T22" fmla="*/ 107 w 132"/>
                  <a:gd name="T23" fmla="*/ 5 h 78"/>
                  <a:gd name="T24" fmla="*/ 102 w 132"/>
                  <a:gd name="T25" fmla="*/ 0 h 78"/>
                  <a:gd name="T26" fmla="*/ 89 w 132"/>
                  <a:gd name="T27" fmla="*/ 0 h 78"/>
                  <a:gd name="T28" fmla="*/ 60 w 132"/>
                  <a:gd name="T29" fmla="*/ 14 h 78"/>
                  <a:gd name="T30" fmla="*/ 35 w 132"/>
                  <a:gd name="T31" fmla="*/ 29 h 78"/>
                  <a:gd name="T32" fmla="*/ 6 w 132"/>
                  <a:gd name="T33" fmla="*/ 58 h 78"/>
                  <a:gd name="T34" fmla="*/ 0 w 132"/>
                  <a:gd name="T35" fmla="*/ 58 h 78"/>
                  <a:gd name="T36" fmla="*/ 0 w 132"/>
                  <a:gd name="T37"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78">
                    <a:moveTo>
                      <a:pt x="0" y="67"/>
                    </a:moveTo>
                    <a:lnTo>
                      <a:pt x="6" y="72"/>
                    </a:lnTo>
                    <a:lnTo>
                      <a:pt x="18" y="77"/>
                    </a:lnTo>
                    <a:lnTo>
                      <a:pt x="54" y="77"/>
                    </a:lnTo>
                    <a:lnTo>
                      <a:pt x="102" y="67"/>
                    </a:lnTo>
                    <a:lnTo>
                      <a:pt x="119" y="58"/>
                    </a:lnTo>
                    <a:lnTo>
                      <a:pt x="131" y="53"/>
                    </a:lnTo>
                    <a:lnTo>
                      <a:pt x="131" y="44"/>
                    </a:lnTo>
                    <a:lnTo>
                      <a:pt x="131" y="29"/>
                    </a:lnTo>
                    <a:lnTo>
                      <a:pt x="125" y="19"/>
                    </a:lnTo>
                    <a:lnTo>
                      <a:pt x="113" y="14"/>
                    </a:lnTo>
                    <a:lnTo>
                      <a:pt x="107" y="5"/>
                    </a:lnTo>
                    <a:lnTo>
                      <a:pt x="102" y="0"/>
                    </a:lnTo>
                    <a:lnTo>
                      <a:pt x="89" y="0"/>
                    </a:lnTo>
                    <a:lnTo>
                      <a:pt x="60" y="14"/>
                    </a:lnTo>
                    <a:lnTo>
                      <a:pt x="35" y="29"/>
                    </a:lnTo>
                    <a:lnTo>
                      <a:pt x="6" y="58"/>
                    </a:lnTo>
                    <a:lnTo>
                      <a:pt x="0" y="58"/>
                    </a:lnTo>
                    <a:lnTo>
                      <a:pt x="0" y="67"/>
                    </a:lnTo>
                  </a:path>
                </a:pathLst>
              </a:custGeom>
              <a:solidFill>
                <a:srgbClr val="FF8E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40" name="Freeform 336"/>
              <p:cNvSpPr>
                <a:spLocks/>
              </p:cNvSpPr>
              <p:nvPr/>
            </p:nvSpPr>
            <p:spPr bwMode="auto">
              <a:xfrm>
                <a:off x="2217" y="2559"/>
                <a:ext cx="106" cy="69"/>
              </a:xfrm>
              <a:custGeom>
                <a:avLst/>
                <a:gdLst>
                  <a:gd name="T0" fmla="*/ 0 w 106"/>
                  <a:gd name="T1" fmla="*/ 58 h 69"/>
                  <a:gd name="T2" fmla="*/ 6 w 106"/>
                  <a:gd name="T3" fmla="*/ 63 h 69"/>
                  <a:gd name="T4" fmla="*/ 11 w 106"/>
                  <a:gd name="T5" fmla="*/ 68 h 69"/>
                  <a:gd name="T6" fmla="*/ 41 w 106"/>
                  <a:gd name="T7" fmla="*/ 68 h 69"/>
                  <a:gd name="T8" fmla="*/ 81 w 106"/>
                  <a:gd name="T9" fmla="*/ 58 h 69"/>
                  <a:gd name="T10" fmla="*/ 94 w 106"/>
                  <a:gd name="T11" fmla="*/ 54 h 69"/>
                  <a:gd name="T12" fmla="*/ 105 w 106"/>
                  <a:gd name="T13" fmla="*/ 49 h 69"/>
                  <a:gd name="T14" fmla="*/ 105 w 106"/>
                  <a:gd name="T15" fmla="*/ 39 h 69"/>
                  <a:gd name="T16" fmla="*/ 105 w 106"/>
                  <a:gd name="T17" fmla="*/ 24 h 69"/>
                  <a:gd name="T18" fmla="*/ 99 w 106"/>
                  <a:gd name="T19" fmla="*/ 19 h 69"/>
                  <a:gd name="T20" fmla="*/ 94 w 106"/>
                  <a:gd name="T21" fmla="*/ 14 h 69"/>
                  <a:gd name="T22" fmla="*/ 87 w 106"/>
                  <a:gd name="T23" fmla="*/ 5 h 69"/>
                  <a:gd name="T24" fmla="*/ 81 w 106"/>
                  <a:gd name="T25" fmla="*/ 0 h 69"/>
                  <a:gd name="T26" fmla="*/ 70 w 106"/>
                  <a:gd name="T27" fmla="*/ 0 h 69"/>
                  <a:gd name="T28" fmla="*/ 47 w 106"/>
                  <a:gd name="T29" fmla="*/ 14 h 69"/>
                  <a:gd name="T30" fmla="*/ 29 w 106"/>
                  <a:gd name="T31" fmla="*/ 24 h 69"/>
                  <a:gd name="T32" fmla="*/ 6 w 106"/>
                  <a:gd name="T33" fmla="*/ 54 h 69"/>
                  <a:gd name="T34" fmla="*/ 0 w 106"/>
                  <a:gd name="T35" fmla="*/ 54 h 69"/>
                  <a:gd name="T36" fmla="*/ 0 w 106"/>
                  <a:gd name="T37"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69">
                    <a:moveTo>
                      <a:pt x="0" y="58"/>
                    </a:moveTo>
                    <a:lnTo>
                      <a:pt x="6" y="63"/>
                    </a:lnTo>
                    <a:lnTo>
                      <a:pt x="11" y="68"/>
                    </a:lnTo>
                    <a:lnTo>
                      <a:pt x="41" y="68"/>
                    </a:lnTo>
                    <a:lnTo>
                      <a:pt x="81" y="58"/>
                    </a:lnTo>
                    <a:lnTo>
                      <a:pt x="94" y="54"/>
                    </a:lnTo>
                    <a:lnTo>
                      <a:pt x="105" y="49"/>
                    </a:lnTo>
                    <a:lnTo>
                      <a:pt x="105" y="39"/>
                    </a:lnTo>
                    <a:lnTo>
                      <a:pt x="105" y="24"/>
                    </a:lnTo>
                    <a:lnTo>
                      <a:pt x="99" y="19"/>
                    </a:lnTo>
                    <a:lnTo>
                      <a:pt x="94" y="14"/>
                    </a:lnTo>
                    <a:lnTo>
                      <a:pt x="87" y="5"/>
                    </a:lnTo>
                    <a:lnTo>
                      <a:pt x="81" y="0"/>
                    </a:lnTo>
                    <a:lnTo>
                      <a:pt x="70" y="0"/>
                    </a:lnTo>
                    <a:lnTo>
                      <a:pt x="47" y="14"/>
                    </a:lnTo>
                    <a:lnTo>
                      <a:pt x="29" y="24"/>
                    </a:lnTo>
                    <a:lnTo>
                      <a:pt x="6" y="54"/>
                    </a:lnTo>
                    <a:lnTo>
                      <a:pt x="0" y="54"/>
                    </a:lnTo>
                    <a:lnTo>
                      <a:pt x="0" y="58"/>
                    </a:lnTo>
                  </a:path>
                </a:pathLst>
              </a:custGeom>
              <a:solidFill>
                <a:srgbClr val="FFB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41" name="Freeform 337"/>
              <p:cNvSpPr>
                <a:spLocks/>
              </p:cNvSpPr>
              <p:nvPr/>
            </p:nvSpPr>
            <p:spPr bwMode="auto">
              <a:xfrm>
                <a:off x="2223" y="2565"/>
                <a:ext cx="94" cy="56"/>
              </a:xfrm>
              <a:custGeom>
                <a:avLst/>
                <a:gdLst>
                  <a:gd name="T0" fmla="*/ 0 w 94"/>
                  <a:gd name="T1" fmla="*/ 46 h 56"/>
                  <a:gd name="T2" fmla="*/ 6 w 94"/>
                  <a:gd name="T3" fmla="*/ 50 h 56"/>
                  <a:gd name="T4" fmla="*/ 11 w 94"/>
                  <a:gd name="T5" fmla="*/ 55 h 56"/>
                  <a:gd name="T6" fmla="*/ 35 w 94"/>
                  <a:gd name="T7" fmla="*/ 55 h 56"/>
                  <a:gd name="T8" fmla="*/ 69 w 94"/>
                  <a:gd name="T9" fmla="*/ 46 h 56"/>
                  <a:gd name="T10" fmla="*/ 81 w 94"/>
                  <a:gd name="T11" fmla="*/ 41 h 56"/>
                  <a:gd name="T12" fmla="*/ 93 w 94"/>
                  <a:gd name="T13" fmla="*/ 41 h 56"/>
                  <a:gd name="T14" fmla="*/ 93 w 94"/>
                  <a:gd name="T15" fmla="*/ 32 h 56"/>
                  <a:gd name="T16" fmla="*/ 93 w 94"/>
                  <a:gd name="T17" fmla="*/ 18 h 56"/>
                  <a:gd name="T18" fmla="*/ 87 w 94"/>
                  <a:gd name="T19" fmla="*/ 14 h 56"/>
                  <a:gd name="T20" fmla="*/ 81 w 94"/>
                  <a:gd name="T21" fmla="*/ 14 h 56"/>
                  <a:gd name="T22" fmla="*/ 75 w 94"/>
                  <a:gd name="T23" fmla="*/ 5 h 56"/>
                  <a:gd name="T24" fmla="*/ 69 w 94"/>
                  <a:gd name="T25" fmla="*/ 0 h 56"/>
                  <a:gd name="T26" fmla="*/ 64 w 94"/>
                  <a:gd name="T27" fmla="*/ 0 h 56"/>
                  <a:gd name="T28" fmla="*/ 41 w 94"/>
                  <a:gd name="T29" fmla="*/ 14 h 56"/>
                  <a:gd name="T30" fmla="*/ 23 w 94"/>
                  <a:gd name="T31" fmla="*/ 18 h 56"/>
                  <a:gd name="T32" fmla="*/ 6 w 94"/>
                  <a:gd name="T33" fmla="*/ 41 h 56"/>
                  <a:gd name="T34" fmla="*/ 0 w 94"/>
                  <a:gd name="T35" fmla="*/ 41 h 56"/>
                  <a:gd name="T36" fmla="*/ 0 w 94"/>
                  <a:gd name="T37"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56">
                    <a:moveTo>
                      <a:pt x="0" y="46"/>
                    </a:moveTo>
                    <a:lnTo>
                      <a:pt x="6" y="50"/>
                    </a:lnTo>
                    <a:lnTo>
                      <a:pt x="11" y="55"/>
                    </a:lnTo>
                    <a:lnTo>
                      <a:pt x="35" y="55"/>
                    </a:lnTo>
                    <a:lnTo>
                      <a:pt x="69" y="46"/>
                    </a:lnTo>
                    <a:lnTo>
                      <a:pt x="81" y="41"/>
                    </a:lnTo>
                    <a:lnTo>
                      <a:pt x="93" y="41"/>
                    </a:lnTo>
                    <a:lnTo>
                      <a:pt x="93" y="32"/>
                    </a:lnTo>
                    <a:lnTo>
                      <a:pt x="93" y="18"/>
                    </a:lnTo>
                    <a:lnTo>
                      <a:pt x="87" y="14"/>
                    </a:lnTo>
                    <a:lnTo>
                      <a:pt x="81" y="14"/>
                    </a:lnTo>
                    <a:lnTo>
                      <a:pt x="75" y="5"/>
                    </a:lnTo>
                    <a:lnTo>
                      <a:pt x="69" y="0"/>
                    </a:lnTo>
                    <a:lnTo>
                      <a:pt x="64" y="0"/>
                    </a:lnTo>
                    <a:lnTo>
                      <a:pt x="41" y="14"/>
                    </a:lnTo>
                    <a:lnTo>
                      <a:pt x="23" y="18"/>
                    </a:lnTo>
                    <a:lnTo>
                      <a:pt x="6" y="41"/>
                    </a:lnTo>
                    <a:lnTo>
                      <a:pt x="0" y="41"/>
                    </a:lnTo>
                    <a:lnTo>
                      <a:pt x="0" y="46"/>
                    </a:lnTo>
                  </a:path>
                </a:pathLst>
              </a:custGeom>
              <a:solidFill>
                <a:srgbClr val="FFCD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42" name="Freeform 338"/>
              <p:cNvSpPr>
                <a:spLocks/>
              </p:cNvSpPr>
              <p:nvPr/>
            </p:nvSpPr>
            <p:spPr bwMode="auto">
              <a:xfrm>
                <a:off x="2228" y="2565"/>
                <a:ext cx="69" cy="46"/>
              </a:xfrm>
              <a:custGeom>
                <a:avLst/>
                <a:gdLst>
                  <a:gd name="T0" fmla="*/ 0 w 69"/>
                  <a:gd name="T1" fmla="*/ 36 h 46"/>
                  <a:gd name="T2" fmla="*/ 6 w 69"/>
                  <a:gd name="T3" fmla="*/ 41 h 46"/>
                  <a:gd name="T4" fmla="*/ 11 w 69"/>
                  <a:gd name="T5" fmla="*/ 45 h 46"/>
                  <a:gd name="T6" fmla="*/ 29 w 69"/>
                  <a:gd name="T7" fmla="*/ 45 h 46"/>
                  <a:gd name="T8" fmla="*/ 51 w 69"/>
                  <a:gd name="T9" fmla="*/ 36 h 46"/>
                  <a:gd name="T10" fmla="*/ 62 w 69"/>
                  <a:gd name="T11" fmla="*/ 36 h 46"/>
                  <a:gd name="T12" fmla="*/ 68 w 69"/>
                  <a:gd name="T13" fmla="*/ 36 h 46"/>
                  <a:gd name="T14" fmla="*/ 68 w 69"/>
                  <a:gd name="T15" fmla="*/ 27 h 46"/>
                  <a:gd name="T16" fmla="*/ 68 w 69"/>
                  <a:gd name="T17" fmla="*/ 13 h 46"/>
                  <a:gd name="T18" fmla="*/ 62 w 69"/>
                  <a:gd name="T19" fmla="*/ 13 h 46"/>
                  <a:gd name="T20" fmla="*/ 57 w 69"/>
                  <a:gd name="T21" fmla="*/ 4 h 46"/>
                  <a:gd name="T22" fmla="*/ 51 w 69"/>
                  <a:gd name="T23" fmla="*/ 0 h 46"/>
                  <a:gd name="T24" fmla="*/ 46 w 69"/>
                  <a:gd name="T25" fmla="*/ 0 h 46"/>
                  <a:gd name="T26" fmla="*/ 29 w 69"/>
                  <a:gd name="T27" fmla="*/ 13 h 46"/>
                  <a:gd name="T28" fmla="*/ 17 w 69"/>
                  <a:gd name="T29" fmla="*/ 13 h 46"/>
                  <a:gd name="T30" fmla="*/ 6 w 69"/>
                  <a:gd name="T31" fmla="*/ 36 h 46"/>
                  <a:gd name="T32" fmla="*/ 0 w 69"/>
                  <a:gd name="T3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46">
                    <a:moveTo>
                      <a:pt x="0" y="36"/>
                    </a:moveTo>
                    <a:lnTo>
                      <a:pt x="6" y="41"/>
                    </a:lnTo>
                    <a:lnTo>
                      <a:pt x="11" y="45"/>
                    </a:lnTo>
                    <a:lnTo>
                      <a:pt x="29" y="45"/>
                    </a:lnTo>
                    <a:lnTo>
                      <a:pt x="51" y="36"/>
                    </a:lnTo>
                    <a:lnTo>
                      <a:pt x="62" y="36"/>
                    </a:lnTo>
                    <a:lnTo>
                      <a:pt x="68" y="36"/>
                    </a:lnTo>
                    <a:lnTo>
                      <a:pt x="68" y="27"/>
                    </a:lnTo>
                    <a:lnTo>
                      <a:pt x="68" y="13"/>
                    </a:lnTo>
                    <a:lnTo>
                      <a:pt x="62" y="13"/>
                    </a:lnTo>
                    <a:lnTo>
                      <a:pt x="57" y="4"/>
                    </a:lnTo>
                    <a:lnTo>
                      <a:pt x="51" y="0"/>
                    </a:lnTo>
                    <a:lnTo>
                      <a:pt x="46" y="0"/>
                    </a:lnTo>
                    <a:lnTo>
                      <a:pt x="29" y="13"/>
                    </a:lnTo>
                    <a:lnTo>
                      <a:pt x="17" y="13"/>
                    </a:lnTo>
                    <a:lnTo>
                      <a:pt x="6" y="36"/>
                    </a:lnTo>
                    <a:lnTo>
                      <a:pt x="0" y="36"/>
                    </a:lnTo>
                  </a:path>
                </a:pathLst>
              </a:custGeom>
              <a:solidFill>
                <a:srgbClr val="FFE3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43" name="Freeform 339"/>
              <p:cNvSpPr>
                <a:spLocks/>
              </p:cNvSpPr>
              <p:nvPr/>
            </p:nvSpPr>
            <p:spPr bwMode="auto">
              <a:xfrm>
                <a:off x="2236" y="2568"/>
                <a:ext cx="55" cy="39"/>
              </a:xfrm>
              <a:custGeom>
                <a:avLst/>
                <a:gdLst>
                  <a:gd name="T0" fmla="*/ 0 w 55"/>
                  <a:gd name="T1" fmla="*/ 29 h 39"/>
                  <a:gd name="T2" fmla="*/ 5 w 55"/>
                  <a:gd name="T3" fmla="*/ 33 h 39"/>
                  <a:gd name="T4" fmla="*/ 11 w 55"/>
                  <a:gd name="T5" fmla="*/ 38 h 39"/>
                  <a:gd name="T6" fmla="*/ 22 w 55"/>
                  <a:gd name="T7" fmla="*/ 38 h 39"/>
                  <a:gd name="T8" fmla="*/ 43 w 55"/>
                  <a:gd name="T9" fmla="*/ 29 h 39"/>
                  <a:gd name="T10" fmla="*/ 49 w 55"/>
                  <a:gd name="T11" fmla="*/ 29 h 39"/>
                  <a:gd name="T12" fmla="*/ 54 w 55"/>
                  <a:gd name="T13" fmla="*/ 29 h 39"/>
                  <a:gd name="T14" fmla="*/ 54 w 55"/>
                  <a:gd name="T15" fmla="*/ 23 h 39"/>
                  <a:gd name="T16" fmla="*/ 54 w 55"/>
                  <a:gd name="T17" fmla="*/ 9 h 39"/>
                  <a:gd name="T18" fmla="*/ 49 w 55"/>
                  <a:gd name="T19" fmla="*/ 9 h 39"/>
                  <a:gd name="T20" fmla="*/ 43 w 55"/>
                  <a:gd name="T21" fmla="*/ 5 h 39"/>
                  <a:gd name="T22" fmla="*/ 43 w 55"/>
                  <a:gd name="T23" fmla="*/ 0 h 39"/>
                  <a:gd name="T24" fmla="*/ 38 w 55"/>
                  <a:gd name="T25" fmla="*/ 0 h 39"/>
                  <a:gd name="T26" fmla="*/ 22 w 55"/>
                  <a:gd name="T27" fmla="*/ 9 h 39"/>
                  <a:gd name="T28" fmla="*/ 16 w 55"/>
                  <a:gd name="T29" fmla="*/ 9 h 39"/>
                  <a:gd name="T30" fmla="*/ 5 w 55"/>
                  <a:gd name="T31" fmla="*/ 29 h 39"/>
                  <a:gd name="T32" fmla="*/ 0 w 55"/>
                  <a:gd name="T3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39">
                    <a:moveTo>
                      <a:pt x="0" y="29"/>
                    </a:moveTo>
                    <a:lnTo>
                      <a:pt x="5" y="33"/>
                    </a:lnTo>
                    <a:lnTo>
                      <a:pt x="11" y="38"/>
                    </a:lnTo>
                    <a:lnTo>
                      <a:pt x="22" y="38"/>
                    </a:lnTo>
                    <a:lnTo>
                      <a:pt x="43" y="29"/>
                    </a:lnTo>
                    <a:lnTo>
                      <a:pt x="49" y="29"/>
                    </a:lnTo>
                    <a:lnTo>
                      <a:pt x="54" y="29"/>
                    </a:lnTo>
                    <a:lnTo>
                      <a:pt x="54" y="23"/>
                    </a:lnTo>
                    <a:lnTo>
                      <a:pt x="54" y="9"/>
                    </a:lnTo>
                    <a:lnTo>
                      <a:pt x="49" y="9"/>
                    </a:lnTo>
                    <a:lnTo>
                      <a:pt x="43" y="5"/>
                    </a:lnTo>
                    <a:lnTo>
                      <a:pt x="43" y="0"/>
                    </a:lnTo>
                    <a:lnTo>
                      <a:pt x="38" y="0"/>
                    </a:lnTo>
                    <a:lnTo>
                      <a:pt x="22" y="9"/>
                    </a:lnTo>
                    <a:lnTo>
                      <a:pt x="16" y="9"/>
                    </a:lnTo>
                    <a:lnTo>
                      <a:pt x="5" y="29"/>
                    </a:lnTo>
                    <a:lnTo>
                      <a:pt x="0" y="29"/>
                    </a:lnTo>
                  </a:path>
                </a:pathLst>
              </a:custGeom>
              <a:solidFill>
                <a:srgbClr val="FFF3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44" name="Freeform 340"/>
              <p:cNvSpPr>
                <a:spLocks/>
              </p:cNvSpPr>
              <p:nvPr/>
            </p:nvSpPr>
            <p:spPr bwMode="auto">
              <a:xfrm>
                <a:off x="2241" y="2575"/>
                <a:ext cx="32" cy="15"/>
              </a:xfrm>
              <a:custGeom>
                <a:avLst/>
                <a:gdLst>
                  <a:gd name="T0" fmla="*/ 0 w 32"/>
                  <a:gd name="T1" fmla="*/ 11 h 15"/>
                  <a:gd name="T2" fmla="*/ 5 w 32"/>
                  <a:gd name="T3" fmla="*/ 14 h 15"/>
                  <a:gd name="T4" fmla="*/ 10 w 32"/>
                  <a:gd name="T5" fmla="*/ 14 h 15"/>
                  <a:gd name="T6" fmla="*/ 26 w 32"/>
                  <a:gd name="T7" fmla="*/ 11 h 15"/>
                  <a:gd name="T8" fmla="*/ 31 w 32"/>
                  <a:gd name="T9" fmla="*/ 11 h 15"/>
                  <a:gd name="T10" fmla="*/ 31 w 32"/>
                  <a:gd name="T11" fmla="*/ 4 h 15"/>
                  <a:gd name="T12" fmla="*/ 26 w 32"/>
                  <a:gd name="T13" fmla="*/ 4 h 15"/>
                  <a:gd name="T14" fmla="*/ 26 w 32"/>
                  <a:gd name="T15" fmla="*/ 0 h 15"/>
                  <a:gd name="T16" fmla="*/ 21 w 32"/>
                  <a:gd name="T17" fmla="*/ 0 h 15"/>
                  <a:gd name="T18" fmla="*/ 10 w 32"/>
                  <a:gd name="T19" fmla="*/ 4 h 15"/>
                  <a:gd name="T20" fmla="*/ 5 w 32"/>
                  <a:gd name="T21" fmla="*/ 11 h 15"/>
                  <a:gd name="T22" fmla="*/ 0 w 32"/>
                  <a:gd name="T23"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5">
                    <a:moveTo>
                      <a:pt x="0" y="11"/>
                    </a:moveTo>
                    <a:lnTo>
                      <a:pt x="5" y="14"/>
                    </a:lnTo>
                    <a:lnTo>
                      <a:pt x="10" y="14"/>
                    </a:lnTo>
                    <a:lnTo>
                      <a:pt x="26" y="11"/>
                    </a:lnTo>
                    <a:lnTo>
                      <a:pt x="31" y="11"/>
                    </a:lnTo>
                    <a:lnTo>
                      <a:pt x="31" y="4"/>
                    </a:lnTo>
                    <a:lnTo>
                      <a:pt x="26" y="4"/>
                    </a:lnTo>
                    <a:lnTo>
                      <a:pt x="26" y="0"/>
                    </a:lnTo>
                    <a:lnTo>
                      <a:pt x="21" y="0"/>
                    </a:lnTo>
                    <a:lnTo>
                      <a:pt x="10" y="4"/>
                    </a:lnTo>
                    <a:lnTo>
                      <a:pt x="5" y="11"/>
                    </a:lnTo>
                    <a:lnTo>
                      <a:pt x="0" y="11"/>
                    </a:lnTo>
                  </a:path>
                </a:pathLst>
              </a:custGeom>
              <a:solidFill>
                <a:srgbClr val="FFFC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45" name="Freeform 341"/>
              <p:cNvSpPr>
                <a:spLocks/>
              </p:cNvSpPr>
              <p:nvPr/>
            </p:nvSpPr>
            <p:spPr bwMode="auto">
              <a:xfrm>
                <a:off x="2241" y="2575"/>
                <a:ext cx="32" cy="15"/>
              </a:xfrm>
              <a:custGeom>
                <a:avLst/>
                <a:gdLst>
                  <a:gd name="T0" fmla="*/ 0 w 32"/>
                  <a:gd name="T1" fmla="*/ 11 h 15"/>
                  <a:gd name="T2" fmla="*/ 5 w 32"/>
                  <a:gd name="T3" fmla="*/ 14 h 15"/>
                  <a:gd name="T4" fmla="*/ 10 w 32"/>
                  <a:gd name="T5" fmla="*/ 14 h 15"/>
                  <a:gd name="T6" fmla="*/ 26 w 32"/>
                  <a:gd name="T7" fmla="*/ 11 h 15"/>
                  <a:gd name="T8" fmla="*/ 31 w 32"/>
                  <a:gd name="T9" fmla="*/ 11 h 15"/>
                  <a:gd name="T10" fmla="*/ 31 w 32"/>
                  <a:gd name="T11" fmla="*/ 4 h 15"/>
                  <a:gd name="T12" fmla="*/ 26 w 32"/>
                  <a:gd name="T13" fmla="*/ 4 h 15"/>
                  <a:gd name="T14" fmla="*/ 26 w 32"/>
                  <a:gd name="T15" fmla="*/ 0 h 15"/>
                  <a:gd name="T16" fmla="*/ 21 w 32"/>
                  <a:gd name="T17" fmla="*/ 0 h 15"/>
                  <a:gd name="T18" fmla="*/ 10 w 32"/>
                  <a:gd name="T19" fmla="*/ 4 h 15"/>
                  <a:gd name="T20" fmla="*/ 5 w 32"/>
                  <a:gd name="T21" fmla="*/ 11 h 15"/>
                  <a:gd name="T22" fmla="*/ 0 w 32"/>
                  <a:gd name="T23"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5">
                    <a:moveTo>
                      <a:pt x="0" y="11"/>
                    </a:moveTo>
                    <a:lnTo>
                      <a:pt x="5" y="14"/>
                    </a:lnTo>
                    <a:lnTo>
                      <a:pt x="10" y="14"/>
                    </a:lnTo>
                    <a:lnTo>
                      <a:pt x="26" y="11"/>
                    </a:lnTo>
                    <a:lnTo>
                      <a:pt x="31" y="11"/>
                    </a:lnTo>
                    <a:lnTo>
                      <a:pt x="31" y="4"/>
                    </a:lnTo>
                    <a:lnTo>
                      <a:pt x="26" y="4"/>
                    </a:lnTo>
                    <a:lnTo>
                      <a:pt x="26" y="0"/>
                    </a:lnTo>
                    <a:lnTo>
                      <a:pt x="21" y="0"/>
                    </a:lnTo>
                    <a:lnTo>
                      <a:pt x="10" y="4"/>
                    </a:lnTo>
                    <a:lnTo>
                      <a:pt x="5" y="11"/>
                    </a:lnTo>
                    <a:lnTo>
                      <a:pt x="0" y="11"/>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46" name="Freeform 342"/>
              <p:cNvSpPr>
                <a:spLocks/>
              </p:cNvSpPr>
              <p:nvPr/>
            </p:nvSpPr>
            <p:spPr bwMode="auto">
              <a:xfrm>
                <a:off x="2191" y="2549"/>
                <a:ext cx="189" cy="115"/>
              </a:xfrm>
              <a:custGeom>
                <a:avLst/>
                <a:gdLst>
                  <a:gd name="T0" fmla="*/ 0 w 189"/>
                  <a:gd name="T1" fmla="*/ 104 h 115"/>
                  <a:gd name="T2" fmla="*/ 7 w 189"/>
                  <a:gd name="T3" fmla="*/ 109 h 115"/>
                  <a:gd name="T4" fmla="*/ 25 w 189"/>
                  <a:gd name="T5" fmla="*/ 114 h 115"/>
                  <a:gd name="T6" fmla="*/ 82 w 189"/>
                  <a:gd name="T7" fmla="*/ 114 h 115"/>
                  <a:gd name="T8" fmla="*/ 138 w 189"/>
                  <a:gd name="T9" fmla="*/ 104 h 115"/>
                  <a:gd name="T10" fmla="*/ 175 w 189"/>
                  <a:gd name="T11" fmla="*/ 83 h 115"/>
                  <a:gd name="T12" fmla="*/ 188 w 189"/>
                  <a:gd name="T13" fmla="*/ 73 h 115"/>
                  <a:gd name="T14" fmla="*/ 188 w 189"/>
                  <a:gd name="T15" fmla="*/ 62 h 115"/>
                  <a:gd name="T16" fmla="*/ 188 w 189"/>
                  <a:gd name="T17" fmla="*/ 46 h 115"/>
                  <a:gd name="T18" fmla="*/ 181 w 189"/>
                  <a:gd name="T19" fmla="*/ 31 h 115"/>
                  <a:gd name="T20" fmla="*/ 169 w 189"/>
                  <a:gd name="T21" fmla="*/ 16 h 115"/>
                  <a:gd name="T22" fmla="*/ 156 w 189"/>
                  <a:gd name="T23" fmla="*/ 5 h 115"/>
                  <a:gd name="T24" fmla="*/ 144 w 189"/>
                  <a:gd name="T25" fmla="*/ 0 h 115"/>
                  <a:gd name="T26" fmla="*/ 126 w 189"/>
                  <a:gd name="T27" fmla="*/ 0 h 115"/>
                  <a:gd name="T28" fmla="*/ 88 w 189"/>
                  <a:gd name="T29" fmla="*/ 16 h 115"/>
                  <a:gd name="T30" fmla="*/ 44 w 189"/>
                  <a:gd name="T31" fmla="*/ 46 h 115"/>
                  <a:gd name="T32" fmla="*/ 7 w 189"/>
                  <a:gd name="T33" fmla="*/ 83 h 115"/>
                  <a:gd name="T34" fmla="*/ 0 w 189"/>
                  <a:gd name="T35" fmla="*/ 93 h 115"/>
                  <a:gd name="T36" fmla="*/ 0 w 189"/>
                  <a:gd name="T37" fmla="*/ 10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 h="115">
                    <a:moveTo>
                      <a:pt x="0" y="104"/>
                    </a:moveTo>
                    <a:lnTo>
                      <a:pt x="7" y="109"/>
                    </a:lnTo>
                    <a:lnTo>
                      <a:pt x="25" y="114"/>
                    </a:lnTo>
                    <a:lnTo>
                      <a:pt x="82" y="114"/>
                    </a:lnTo>
                    <a:lnTo>
                      <a:pt x="138" y="104"/>
                    </a:lnTo>
                    <a:lnTo>
                      <a:pt x="175" y="83"/>
                    </a:lnTo>
                    <a:lnTo>
                      <a:pt x="188" y="73"/>
                    </a:lnTo>
                    <a:lnTo>
                      <a:pt x="188" y="62"/>
                    </a:lnTo>
                    <a:lnTo>
                      <a:pt x="188" y="46"/>
                    </a:lnTo>
                    <a:lnTo>
                      <a:pt x="181" y="31"/>
                    </a:lnTo>
                    <a:lnTo>
                      <a:pt x="169" y="16"/>
                    </a:lnTo>
                    <a:lnTo>
                      <a:pt x="156" y="5"/>
                    </a:lnTo>
                    <a:lnTo>
                      <a:pt x="144" y="0"/>
                    </a:lnTo>
                    <a:lnTo>
                      <a:pt x="126" y="0"/>
                    </a:lnTo>
                    <a:lnTo>
                      <a:pt x="88" y="16"/>
                    </a:lnTo>
                    <a:lnTo>
                      <a:pt x="44" y="46"/>
                    </a:lnTo>
                    <a:lnTo>
                      <a:pt x="7" y="83"/>
                    </a:lnTo>
                    <a:lnTo>
                      <a:pt x="0" y="93"/>
                    </a:lnTo>
                    <a:lnTo>
                      <a:pt x="0" y="104"/>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447" name="Oval 343"/>
            <p:cNvSpPr>
              <a:spLocks noChangeArrowheads="1"/>
            </p:cNvSpPr>
            <p:nvPr/>
          </p:nvSpPr>
          <p:spPr bwMode="auto">
            <a:xfrm>
              <a:off x="2146" y="2657"/>
              <a:ext cx="197" cy="165"/>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48" name="Oval 344"/>
            <p:cNvSpPr>
              <a:spLocks noChangeArrowheads="1"/>
            </p:cNvSpPr>
            <p:nvPr/>
          </p:nvSpPr>
          <p:spPr bwMode="auto">
            <a:xfrm>
              <a:off x="2064" y="2515"/>
              <a:ext cx="159" cy="133"/>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449" name="Group 345"/>
            <p:cNvGrpSpPr>
              <a:grpSpLocks/>
            </p:cNvGrpSpPr>
            <p:nvPr/>
          </p:nvGrpSpPr>
          <p:grpSpPr bwMode="auto">
            <a:xfrm>
              <a:off x="1159" y="2475"/>
              <a:ext cx="402" cy="336"/>
              <a:chOff x="1159" y="2475"/>
              <a:chExt cx="402" cy="336"/>
            </a:xfrm>
          </p:grpSpPr>
          <p:sp>
            <p:nvSpPr>
              <p:cNvPr id="175450" name="Freeform 346"/>
              <p:cNvSpPr>
                <a:spLocks/>
              </p:cNvSpPr>
              <p:nvPr/>
            </p:nvSpPr>
            <p:spPr bwMode="auto">
              <a:xfrm>
                <a:off x="1159" y="2475"/>
                <a:ext cx="395" cy="329"/>
              </a:xfrm>
              <a:custGeom>
                <a:avLst/>
                <a:gdLst>
                  <a:gd name="T0" fmla="*/ 203 w 395"/>
                  <a:gd name="T1" fmla="*/ 154 h 329"/>
                  <a:gd name="T2" fmla="*/ 184 w 395"/>
                  <a:gd name="T3" fmla="*/ 87 h 329"/>
                  <a:gd name="T4" fmla="*/ 123 w 395"/>
                  <a:gd name="T5" fmla="*/ 10 h 329"/>
                  <a:gd name="T6" fmla="*/ 87 w 395"/>
                  <a:gd name="T7" fmla="*/ 0 h 329"/>
                  <a:gd name="T8" fmla="*/ 49 w 395"/>
                  <a:gd name="T9" fmla="*/ 15 h 329"/>
                  <a:gd name="T10" fmla="*/ 19 w 395"/>
                  <a:gd name="T11" fmla="*/ 46 h 329"/>
                  <a:gd name="T12" fmla="*/ 25 w 395"/>
                  <a:gd name="T13" fmla="*/ 76 h 329"/>
                  <a:gd name="T14" fmla="*/ 105 w 395"/>
                  <a:gd name="T15" fmla="*/ 143 h 329"/>
                  <a:gd name="T16" fmla="*/ 178 w 395"/>
                  <a:gd name="T17" fmla="*/ 169 h 329"/>
                  <a:gd name="T18" fmla="*/ 184 w 395"/>
                  <a:gd name="T19" fmla="*/ 174 h 329"/>
                  <a:gd name="T20" fmla="*/ 203 w 395"/>
                  <a:gd name="T21" fmla="*/ 241 h 329"/>
                  <a:gd name="T22" fmla="*/ 271 w 395"/>
                  <a:gd name="T23" fmla="*/ 323 h 329"/>
                  <a:gd name="T24" fmla="*/ 301 w 395"/>
                  <a:gd name="T25" fmla="*/ 328 h 329"/>
                  <a:gd name="T26" fmla="*/ 345 w 395"/>
                  <a:gd name="T27" fmla="*/ 313 h 329"/>
                  <a:gd name="T28" fmla="*/ 370 w 395"/>
                  <a:gd name="T29" fmla="*/ 282 h 329"/>
                  <a:gd name="T30" fmla="*/ 370 w 395"/>
                  <a:gd name="T31" fmla="*/ 257 h 329"/>
                  <a:gd name="T32" fmla="*/ 283 w 395"/>
                  <a:gd name="T33" fmla="*/ 185 h 329"/>
                  <a:gd name="T34" fmla="*/ 210 w 395"/>
                  <a:gd name="T35" fmla="*/ 159 h 329"/>
                  <a:gd name="T36" fmla="*/ 184 w 395"/>
                  <a:gd name="T37" fmla="*/ 159 h 329"/>
                  <a:gd name="T38" fmla="*/ 105 w 395"/>
                  <a:gd name="T39" fmla="*/ 174 h 329"/>
                  <a:gd name="T40" fmla="*/ 6 w 395"/>
                  <a:gd name="T41" fmla="*/ 226 h 329"/>
                  <a:gd name="T42" fmla="*/ 0 w 395"/>
                  <a:gd name="T43" fmla="*/ 257 h 329"/>
                  <a:gd name="T44" fmla="*/ 19 w 395"/>
                  <a:gd name="T45" fmla="*/ 287 h 329"/>
                  <a:gd name="T46" fmla="*/ 49 w 395"/>
                  <a:gd name="T47" fmla="*/ 308 h 329"/>
                  <a:gd name="T48" fmla="*/ 87 w 395"/>
                  <a:gd name="T49" fmla="*/ 308 h 329"/>
                  <a:gd name="T50" fmla="*/ 166 w 395"/>
                  <a:gd name="T51" fmla="*/ 241 h 329"/>
                  <a:gd name="T52" fmla="*/ 197 w 395"/>
                  <a:gd name="T53" fmla="*/ 174 h 329"/>
                  <a:gd name="T54" fmla="*/ 210 w 395"/>
                  <a:gd name="T55" fmla="*/ 169 h 329"/>
                  <a:gd name="T56" fmla="*/ 289 w 395"/>
                  <a:gd name="T57" fmla="*/ 159 h 329"/>
                  <a:gd name="T58" fmla="*/ 382 w 395"/>
                  <a:gd name="T59" fmla="*/ 102 h 329"/>
                  <a:gd name="T60" fmla="*/ 394 w 395"/>
                  <a:gd name="T61" fmla="*/ 71 h 329"/>
                  <a:gd name="T62" fmla="*/ 370 w 395"/>
                  <a:gd name="T63" fmla="*/ 41 h 329"/>
                  <a:gd name="T64" fmla="*/ 339 w 395"/>
                  <a:gd name="T65" fmla="*/ 20 h 329"/>
                  <a:gd name="T66" fmla="*/ 301 w 395"/>
                  <a:gd name="T67" fmla="*/ 20 h 329"/>
                  <a:gd name="T68" fmla="*/ 222 w 395"/>
                  <a:gd name="T69" fmla="*/ 92 h 329"/>
                  <a:gd name="T70" fmla="*/ 191 w 395"/>
                  <a:gd name="T71" fmla="*/ 15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5" h="329">
                    <a:moveTo>
                      <a:pt x="197" y="164"/>
                    </a:moveTo>
                    <a:lnTo>
                      <a:pt x="203" y="154"/>
                    </a:lnTo>
                    <a:lnTo>
                      <a:pt x="203" y="138"/>
                    </a:lnTo>
                    <a:lnTo>
                      <a:pt x="184" y="87"/>
                    </a:lnTo>
                    <a:lnTo>
                      <a:pt x="154" y="36"/>
                    </a:lnTo>
                    <a:lnTo>
                      <a:pt x="123" y="10"/>
                    </a:lnTo>
                    <a:lnTo>
                      <a:pt x="105" y="0"/>
                    </a:lnTo>
                    <a:lnTo>
                      <a:pt x="87" y="0"/>
                    </a:lnTo>
                    <a:lnTo>
                      <a:pt x="68" y="5"/>
                    </a:lnTo>
                    <a:lnTo>
                      <a:pt x="49" y="15"/>
                    </a:lnTo>
                    <a:lnTo>
                      <a:pt x="31" y="30"/>
                    </a:lnTo>
                    <a:lnTo>
                      <a:pt x="19" y="46"/>
                    </a:lnTo>
                    <a:lnTo>
                      <a:pt x="19" y="61"/>
                    </a:lnTo>
                    <a:lnTo>
                      <a:pt x="25" y="76"/>
                    </a:lnTo>
                    <a:lnTo>
                      <a:pt x="49" y="107"/>
                    </a:lnTo>
                    <a:lnTo>
                      <a:pt x="105" y="143"/>
                    </a:lnTo>
                    <a:lnTo>
                      <a:pt x="160" y="164"/>
                    </a:lnTo>
                    <a:lnTo>
                      <a:pt x="178" y="169"/>
                    </a:lnTo>
                    <a:lnTo>
                      <a:pt x="197" y="164"/>
                    </a:lnTo>
                    <a:lnTo>
                      <a:pt x="184" y="174"/>
                    </a:lnTo>
                    <a:lnTo>
                      <a:pt x="184" y="190"/>
                    </a:lnTo>
                    <a:lnTo>
                      <a:pt x="203" y="241"/>
                    </a:lnTo>
                    <a:lnTo>
                      <a:pt x="234" y="292"/>
                    </a:lnTo>
                    <a:lnTo>
                      <a:pt x="271" y="323"/>
                    </a:lnTo>
                    <a:lnTo>
                      <a:pt x="283" y="328"/>
                    </a:lnTo>
                    <a:lnTo>
                      <a:pt x="301" y="328"/>
                    </a:lnTo>
                    <a:lnTo>
                      <a:pt x="320" y="323"/>
                    </a:lnTo>
                    <a:lnTo>
                      <a:pt x="345" y="313"/>
                    </a:lnTo>
                    <a:lnTo>
                      <a:pt x="357" y="297"/>
                    </a:lnTo>
                    <a:lnTo>
                      <a:pt x="370" y="282"/>
                    </a:lnTo>
                    <a:lnTo>
                      <a:pt x="370" y="272"/>
                    </a:lnTo>
                    <a:lnTo>
                      <a:pt x="370" y="257"/>
                    </a:lnTo>
                    <a:lnTo>
                      <a:pt x="339" y="221"/>
                    </a:lnTo>
                    <a:lnTo>
                      <a:pt x="283" y="185"/>
                    </a:lnTo>
                    <a:lnTo>
                      <a:pt x="228" y="164"/>
                    </a:lnTo>
                    <a:lnTo>
                      <a:pt x="210" y="159"/>
                    </a:lnTo>
                    <a:lnTo>
                      <a:pt x="197" y="164"/>
                    </a:lnTo>
                    <a:lnTo>
                      <a:pt x="184" y="159"/>
                    </a:lnTo>
                    <a:lnTo>
                      <a:pt x="166" y="159"/>
                    </a:lnTo>
                    <a:lnTo>
                      <a:pt x="105" y="174"/>
                    </a:lnTo>
                    <a:lnTo>
                      <a:pt x="43" y="200"/>
                    </a:lnTo>
                    <a:lnTo>
                      <a:pt x="6" y="226"/>
                    </a:lnTo>
                    <a:lnTo>
                      <a:pt x="0" y="241"/>
                    </a:lnTo>
                    <a:lnTo>
                      <a:pt x="0" y="257"/>
                    </a:lnTo>
                    <a:lnTo>
                      <a:pt x="6" y="272"/>
                    </a:lnTo>
                    <a:lnTo>
                      <a:pt x="19" y="287"/>
                    </a:lnTo>
                    <a:lnTo>
                      <a:pt x="31" y="303"/>
                    </a:lnTo>
                    <a:lnTo>
                      <a:pt x="49" y="308"/>
                    </a:lnTo>
                    <a:lnTo>
                      <a:pt x="68" y="313"/>
                    </a:lnTo>
                    <a:lnTo>
                      <a:pt x="87" y="308"/>
                    </a:lnTo>
                    <a:lnTo>
                      <a:pt x="129" y="287"/>
                    </a:lnTo>
                    <a:lnTo>
                      <a:pt x="166" y="241"/>
                    </a:lnTo>
                    <a:lnTo>
                      <a:pt x="197" y="190"/>
                    </a:lnTo>
                    <a:lnTo>
                      <a:pt x="197" y="174"/>
                    </a:lnTo>
                    <a:lnTo>
                      <a:pt x="197" y="164"/>
                    </a:lnTo>
                    <a:lnTo>
                      <a:pt x="210" y="169"/>
                    </a:lnTo>
                    <a:lnTo>
                      <a:pt x="228" y="169"/>
                    </a:lnTo>
                    <a:lnTo>
                      <a:pt x="289" y="159"/>
                    </a:lnTo>
                    <a:lnTo>
                      <a:pt x="351" y="133"/>
                    </a:lnTo>
                    <a:lnTo>
                      <a:pt x="382" y="102"/>
                    </a:lnTo>
                    <a:lnTo>
                      <a:pt x="388" y="87"/>
                    </a:lnTo>
                    <a:lnTo>
                      <a:pt x="394" y="71"/>
                    </a:lnTo>
                    <a:lnTo>
                      <a:pt x="382" y="56"/>
                    </a:lnTo>
                    <a:lnTo>
                      <a:pt x="370" y="41"/>
                    </a:lnTo>
                    <a:lnTo>
                      <a:pt x="357" y="30"/>
                    </a:lnTo>
                    <a:lnTo>
                      <a:pt x="339" y="20"/>
                    </a:lnTo>
                    <a:lnTo>
                      <a:pt x="320" y="20"/>
                    </a:lnTo>
                    <a:lnTo>
                      <a:pt x="301" y="20"/>
                    </a:lnTo>
                    <a:lnTo>
                      <a:pt x="265" y="46"/>
                    </a:lnTo>
                    <a:lnTo>
                      <a:pt x="222" y="92"/>
                    </a:lnTo>
                    <a:lnTo>
                      <a:pt x="191" y="138"/>
                    </a:lnTo>
                    <a:lnTo>
                      <a:pt x="191" y="154"/>
                    </a:lnTo>
                    <a:lnTo>
                      <a:pt x="197" y="164"/>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51" name="Freeform 347"/>
              <p:cNvSpPr>
                <a:spLocks/>
              </p:cNvSpPr>
              <p:nvPr/>
            </p:nvSpPr>
            <p:spPr bwMode="auto">
              <a:xfrm>
                <a:off x="1178" y="2475"/>
                <a:ext cx="350" cy="329"/>
              </a:xfrm>
              <a:custGeom>
                <a:avLst/>
                <a:gdLst>
                  <a:gd name="T0" fmla="*/ 178 w 350"/>
                  <a:gd name="T1" fmla="*/ 164 h 329"/>
                  <a:gd name="T2" fmla="*/ 184 w 350"/>
                  <a:gd name="T3" fmla="*/ 154 h 329"/>
                  <a:gd name="T4" fmla="*/ 184 w 350"/>
                  <a:gd name="T5" fmla="*/ 138 h 329"/>
                  <a:gd name="T6" fmla="*/ 165 w 350"/>
                  <a:gd name="T7" fmla="*/ 87 h 329"/>
                  <a:gd name="T8" fmla="*/ 134 w 350"/>
                  <a:gd name="T9" fmla="*/ 36 h 329"/>
                  <a:gd name="T10" fmla="*/ 103 w 350"/>
                  <a:gd name="T11" fmla="*/ 10 h 329"/>
                  <a:gd name="T12" fmla="*/ 85 w 350"/>
                  <a:gd name="T13" fmla="*/ 0 h 329"/>
                  <a:gd name="T14" fmla="*/ 67 w 350"/>
                  <a:gd name="T15" fmla="*/ 0 h 329"/>
                  <a:gd name="T16" fmla="*/ 48 w 350"/>
                  <a:gd name="T17" fmla="*/ 5 h 329"/>
                  <a:gd name="T18" fmla="*/ 30 w 350"/>
                  <a:gd name="T19" fmla="*/ 15 h 329"/>
                  <a:gd name="T20" fmla="*/ 12 w 350"/>
                  <a:gd name="T21" fmla="*/ 30 h 329"/>
                  <a:gd name="T22" fmla="*/ 0 w 350"/>
                  <a:gd name="T23" fmla="*/ 46 h 329"/>
                  <a:gd name="T24" fmla="*/ 0 w 350"/>
                  <a:gd name="T25" fmla="*/ 61 h 329"/>
                  <a:gd name="T26" fmla="*/ 6 w 350"/>
                  <a:gd name="T27" fmla="*/ 76 h 329"/>
                  <a:gd name="T28" fmla="*/ 30 w 350"/>
                  <a:gd name="T29" fmla="*/ 107 h 329"/>
                  <a:gd name="T30" fmla="*/ 85 w 350"/>
                  <a:gd name="T31" fmla="*/ 143 h 329"/>
                  <a:gd name="T32" fmla="*/ 140 w 350"/>
                  <a:gd name="T33" fmla="*/ 164 h 329"/>
                  <a:gd name="T34" fmla="*/ 159 w 350"/>
                  <a:gd name="T35" fmla="*/ 169 h 329"/>
                  <a:gd name="T36" fmla="*/ 178 w 350"/>
                  <a:gd name="T37" fmla="*/ 164 h 329"/>
                  <a:gd name="T38" fmla="*/ 165 w 350"/>
                  <a:gd name="T39" fmla="*/ 174 h 329"/>
                  <a:gd name="T40" fmla="*/ 165 w 350"/>
                  <a:gd name="T41" fmla="*/ 190 h 329"/>
                  <a:gd name="T42" fmla="*/ 184 w 350"/>
                  <a:gd name="T43" fmla="*/ 241 h 329"/>
                  <a:gd name="T44" fmla="*/ 214 w 350"/>
                  <a:gd name="T45" fmla="*/ 292 h 329"/>
                  <a:gd name="T46" fmla="*/ 251 w 350"/>
                  <a:gd name="T47" fmla="*/ 323 h 329"/>
                  <a:gd name="T48" fmla="*/ 263 w 350"/>
                  <a:gd name="T49" fmla="*/ 328 h 329"/>
                  <a:gd name="T50" fmla="*/ 281 w 350"/>
                  <a:gd name="T51" fmla="*/ 328 h 329"/>
                  <a:gd name="T52" fmla="*/ 300 w 350"/>
                  <a:gd name="T53" fmla="*/ 323 h 329"/>
                  <a:gd name="T54" fmla="*/ 324 w 350"/>
                  <a:gd name="T55" fmla="*/ 313 h 329"/>
                  <a:gd name="T56" fmla="*/ 336 w 350"/>
                  <a:gd name="T57" fmla="*/ 297 h 329"/>
                  <a:gd name="T58" fmla="*/ 349 w 350"/>
                  <a:gd name="T59" fmla="*/ 282 h 329"/>
                  <a:gd name="T60" fmla="*/ 349 w 350"/>
                  <a:gd name="T61" fmla="*/ 272 h 329"/>
                  <a:gd name="T62" fmla="*/ 349 w 350"/>
                  <a:gd name="T63" fmla="*/ 257 h 329"/>
                  <a:gd name="T64" fmla="*/ 318 w 350"/>
                  <a:gd name="T65" fmla="*/ 221 h 329"/>
                  <a:gd name="T66" fmla="*/ 263 w 350"/>
                  <a:gd name="T67" fmla="*/ 185 h 329"/>
                  <a:gd name="T68" fmla="*/ 208 w 350"/>
                  <a:gd name="T69" fmla="*/ 164 h 329"/>
                  <a:gd name="T70" fmla="*/ 190 w 350"/>
                  <a:gd name="T71" fmla="*/ 159 h 329"/>
                  <a:gd name="T72" fmla="*/ 178 w 350"/>
                  <a:gd name="T73" fmla="*/ 16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 h="329">
                    <a:moveTo>
                      <a:pt x="178" y="164"/>
                    </a:moveTo>
                    <a:lnTo>
                      <a:pt x="184" y="154"/>
                    </a:lnTo>
                    <a:lnTo>
                      <a:pt x="184" y="138"/>
                    </a:lnTo>
                    <a:lnTo>
                      <a:pt x="165" y="87"/>
                    </a:lnTo>
                    <a:lnTo>
                      <a:pt x="134" y="36"/>
                    </a:lnTo>
                    <a:lnTo>
                      <a:pt x="103" y="10"/>
                    </a:lnTo>
                    <a:lnTo>
                      <a:pt x="85" y="0"/>
                    </a:lnTo>
                    <a:lnTo>
                      <a:pt x="67" y="0"/>
                    </a:lnTo>
                    <a:lnTo>
                      <a:pt x="48" y="5"/>
                    </a:lnTo>
                    <a:lnTo>
                      <a:pt x="30" y="15"/>
                    </a:lnTo>
                    <a:lnTo>
                      <a:pt x="12" y="30"/>
                    </a:lnTo>
                    <a:lnTo>
                      <a:pt x="0" y="46"/>
                    </a:lnTo>
                    <a:lnTo>
                      <a:pt x="0" y="61"/>
                    </a:lnTo>
                    <a:lnTo>
                      <a:pt x="6" y="76"/>
                    </a:lnTo>
                    <a:lnTo>
                      <a:pt x="30" y="107"/>
                    </a:lnTo>
                    <a:lnTo>
                      <a:pt x="85" y="143"/>
                    </a:lnTo>
                    <a:lnTo>
                      <a:pt x="140" y="164"/>
                    </a:lnTo>
                    <a:lnTo>
                      <a:pt x="159" y="169"/>
                    </a:lnTo>
                    <a:lnTo>
                      <a:pt x="178" y="164"/>
                    </a:lnTo>
                    <a:lnTo>
                      <a:pt x="165" y="174"/>
                    </a:lnTo>
                    <a:lnTo>
                      <a:pt x="165" y="190"/>
                    </a:lnTo>
                    <a:lnTo>
                      <a:pt x="184" y="241"/>
                    </a:lnTo>
                    <a:lnTo>
                      <a:pt x="214" y="292"/>
                    </a:lnTo>
                    <a:lnTo>
                      <a:pt x="251" y="323"/>
                    </a:lnTo>
                    <a:lnTo>
                      <a:pt x="263" y="328"/>
                    </a:lnTo>
                    <a:lnTo>
                      <a:pt x="281" y="328"/>
                    </a:lnTo>
                    <a:lnTo>
                      <a:pt x="300" y="323"/>
                    </a:lnTo>
                    <a:lnTo>
                      <a:pt x="324" y="313"/>
                    </a:lnTo>
                    <a:lnTo>
                      <a:pt x="336" y="297"/>
                    </a:lnTo>
                    <a:lnTo>
                      <a:pt x="349" y="282"/>
                    </a:lnTo>
                    <a:lnTo>
                      <a:pt x="349" y="272"/>
                    </a:lnTo>
                    <a:lnTo>
                      <a:pt x="349" y="257"/>
                    </a:lnTo>
                    <a:lnTo>
                      <a:pt x="318" y="221"/>
                    </a:lnTo>
                    <a:lnTo>
                      <a:pt x="263" y="185"/>
                    </a:lnTo>
                    <a:lnTo>
                      <a:pt x="208" y="164"/>
                    </a:lnTo>
                    <a:lnTo>
                      <a:pt x="190" y="159"/>
                    </a:lnTo>
                    <a:lnTo>
                      <a:pt x="178" y="164"/>
                    </a:lnTo>
                  </a:path>
                </a:pathLst>
              </a:custGeom>
              <a:solidFill>
                <a:srgbClr val="FF00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52" name="Freeform 348"/>
              <p:cNvSpPr>
                <a:spLocks/>
              </p:cNvSpPr>
              <p:nvPr/>
            </p:nvSpPr>
            <p:spPr bwMode="auto">
              <a:xfrm>
                <a:off x="1190" y="2490"/>
                <a:ext cx="326" cy="300"/>
              </a:xfrm>
              <a:custGeom>
                <a:avLst/>
                <a:gdLst>
                  <a:gd name="T0" fmla="*/ 166 w 326"/>
                  <a:gd name="T1" fmla="*/ 149 h 300"/>
                  <a:gd name="T2" fmla="*/ 172 w 326"/>
                  <a:gd name="T3" fmla="*/ 139 h 300"/>
                  <a:gd name="T4" fmla="*/ 172 w 326"/>
                  <a:gd name="T5" fmla="*/ 124 h 300"/>
                  <a:gd name="T6" fmla="*/ 153 w 326"/>
                  <a:gd name="T7" fmla="*/ 77 h 300"/>
                  <a:gd name="T8" fmla="*/ 123 w 326"/>
                  <a:gd name="T9" fmla="*/ 31 h 300"/>
                  <a:gd name="T10" fmla="*/ 98 w 326"/>
                  <a:gd name="T11" fmla="*/ 10 h 300"/>
                  <a:gd name="T12" fmla="*/ 80 w 326"/>
                  <a:gd name="T13" fmla="*/ 0 h 300"/>
                  <a:gd name="T14" fmla="*/ 61 w 326"/>
                  <a:gd name="T15" fmla="*/ 0 h 300"/>
                  <a:gd name="T16" fmla="*/ 43 w 326"/>
                  <a:gd name="T17" fmla="*/ 5 h 300"/>
                  <a:gd name="T18" fmla="*/ 30 w 326"/>
                  <a:gd name="T19" fmla="*/ 15 h 300"/>
                  <a:gd name="T20" fmla="*/ 12 w 326"/>
                  <a:gd name="T21" fmla="*/ 26 h 300"/>
                  <a:gd name="T22" fmla="*/ 0 w 326"/>
                  <a:gd name="T23" fmla="*/ 41 h 300"/>
                  <a:gd name="T24" fmla="*/ 0 w 326"/>
                  <a:gd name="T25" fmla="*/ 56 h 300"/>
                  <a:gd name="T26" fmla="*/ 6 w 326"/>
                  <a:gd name="T27" fmla="*/ 72 h 300"/>
                  <a:gd name="T28" fmla="*/ 30 w 326"/>
                  <a:gd name="T29" fmla="*/ 98 h 300"/>
                  <a:gd name="T30" fmla="*/ 80 w 326"/>
                  <a:gd name="T31" fmla="*/ 129 h 300"/>
                  <a:gd name="T32" fmla="*/ 129 w 326"/>
                  <a:gd name="T33" fmla="*/ 149 h 300"/>
                  <a:gd name="T34" fmla="*/ 147 w 326"/>
                  <a:gd name="T35" fmla="*/ 155 h 300"/>
                  <a:gd name="T36" fmla="*/ 166 w 326"/>
                  <a:gd name="T37" fmla="*/ 149 h 300"/>
                  <a:gd name="T38" fmla="*/ 153 w 326"/>
                  <a:gd name="T39" fmla="*/ 160 h 300"/>
                  <a:gd name="T40" fmla="*/ 153 w 326"/>
                  <a:gd name="T41" fmla="*/ 175 h 300"/>
                  <a:gd name="T42" fmla="*/ 172 w 326"/>
                  <a:gd name="T43" fmla="*/ 222 h 300"/>
                  <a:gd name="T44" fmla="*/ 202 w 326"/>
                  <a:gd name="T45" fmla="*/ 268 h 300"/>
                  <a:gd name="T46" fmla="*/ 233 w 326"/>
                  <a:gd name="T47" fmla="*/ 294 h 300"/>
                  <a:gd name="T48" fmla="*/ 245 w 326"/>
                  <a:gd name="T49" fmla="*/ 299 h 300"/>
                  <a:gd name="T50" fmla="*/ 264 w 326"/>
                  <a:gd name="T51" fmla="*/ 299 h 300"/>
                  <a:gd name="T52" fmla="*/ 283 w 326"/>
                  <a:gd name="T53" fmla="*/ 294 h 300"/>
                  <a:gd name="T54" fmla="*/ 301 w 326"/>
                  <a:gd name="T55" fmla="*/ 283 h 300"/>
                  <a:gd name="T56" fmla="*/ 313 w 326"/>
                  <a:gd name="T57" fmla="*/ 273 h 300"/>
                  <a:gd name="T58" fmla="*/ 325 w 326"/>
                  <a:gd name="T59" fmla="*/ 258 h 300"/>
                  <a:gd name="T60" fmla="*/ 325 w 326"/>
                  <a:gd name="T61" fmla="*/ 248 h 300"/>
                  <a:gd name="T62" fmla="*/ 325 w 326"/>
                  <a:gd name="T63" fmla="*/ 232 h 300"/>
                  <a:gd name="T64" fmla="*/ 295 w 326"/>
                  <a:gd name="T65" fmla="*/ 201 h 300"/>
                  <a:gd name="T66" fmla="*/ 245 w 326"/>
                  <a:gd name="T67" fmla="*/ 170 h 300"/>
                  <a:gd name="T68" fmla="*/ 196 w 326"/>
                  <a:gd name="T69" fmla="*/ 149 h 300"/>
                  <a:gd name="T70" fmla="*/ 178 w 326"/>
                  <a:gd name="T71" fmla="*/ 144 h 300"/>
                  <a:gd name="T72" fmla="*/ 166 w 326"/>
                  <a:gd name="T73" fmla="*/ 14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6" h="300">
                    <a:moveTo>
                      <a:pt x="166" y="149"/>
                    </a:moveTo>
                    <a:lnTo>
                      <a:pt x="172" y="139"/>
                    </a:lnTo>
                    <a:lnTo>
                      <a:pt x="172" y="124"/>
                    </a:lnTo>
                    <a:lnTo>
                      <a:pt x="153" y="77"/>
                    </a:lnTo>
                    <a:lnTo>
                      <a:pt x="123" y="31"/>
                    </a:lnTo>
                    <a:lnTo>
                      <a:pt x="98" y="10"/>
                    </a:lnTo>
                    <a:lnTo>
                      <a:pt x="80" y="0"/>
                    </a:lnTo>
                    <a:lnTo>
                      <a:pt x="61" y="0"/>
                    </a:lnTo>
                    <a:lnTo>
                      <a:pt x="43" y="5"/>
                    </a:lnTo>
                    <a:lnTo>
                      <a:pt x="30" y="15"/>
                    </a:lnTo>
                    <a:lnTo>
                      <a:pt x="12" y="26"/>
                    </a:lnTo>
                    <a:lnTo>
                      <a:pt x="0" y="41"/>
                    </a:lnTo>
                    <a:lnTo>
                      <a:pt x="0" y="56"/>
                    </a:lnTo>
                    <a:lnTo>
                      <a:pt x="6" y="72"/>
                    </a:lnTo>
                    <a:lnTo>
                      <a:pt x="30" y="98"/>
                    </a:lnTo>
                    <a:lnTo>
                      <a:pt x="80" y="129"/>
                    </a:lnTo>
                    <a:lnTo>
                      <a:pt x="129" y="149"/>
                    </a:lnTo>
                    <a:lnTo>
                      <a:pt x="147" y="155"/>
                    </a:lnTo>
                    <a:lnTo>
                      <a:pt x="166" y="149"/>
                    </a:lnTo>
                    <a:lnTo>
                      <a:pt x="153" y="160"/>
                    </a:lnTo>
                    <a:lnTo>
                      <a:pt x="153" y="175"/>
                    </a:lnTo>
                    <a:lnTo>
                      <a:pt x="172" y="222"/>
                    </a:lnTo>
                    <a:lnTo>
                      <a:pt x="202" y="268"/>
                    </a:lnTo>
                    <a:lnTo>
                      <a:pt x="233" y="294"/>
                    </a:lnTo>
                    <a:lnTo>
                      <a:pt x="245" y="299"/>
                    </a:lnTo>
                    <a:lnTo>
                      <a:pt x="264" y="299"/>
                    </a:lnTo>
                    <a:lnTo>
                      <a:pt x="283" y="294"/>
                    </a:lnTo>
                    <a:lnTo>
                      <a:pt x="301" y="283"/>
                    </a:lnTo>
                    <a:lnTo>
                      <a:pt x="313" y="273"/>
                    </a:lnTo>
                    <a:lnTo>
                      <a:pt x="325" y="258"/>
                    </a:lnTo>
                    <a:lnTo>
                      <a:pt x="325" y="248"/>
                    </a:lnTo>
                    <a:lnTo>
                      <a:pt x="325" y="232"/>
                    </a:lnTo>
                    <a:lnTo>
                      <a:pt x="295" y="201"/>
                    </a:lnTo>
                    <a:lnTo>
                      <a:pt x="245" y="170"/>
                    </a:lnTo>
                    <a:lnTo>
                      <a:pt x="196" y="149"/>
                    </a:lnTo>
                    <a:lnTo>
                      <a:pt x="178" y="144"/>
                    </a:lnTo>
                    <a:lnTo>
                      <a:pt x="166" y="149"/>
                    </a:lnTo>
                  </a:path>
                </a:pathLst>
              </a:custGeom>
              <a:solidFill>
                <a:srgbClr val="FF2C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53" name="Freeform 349"/>
              <p:cNvSpPr>
                <a:spLocks/>
              </p:cNvSpPr>
              <p:nvPr/>
            </p:nvSpPr>
            <p:spPr bwMode="auto">
              <a:xfrm>
                <a:off x="1195" y="2497"/>
                <a:ext cx="302" cy="276"/>
              </a:xfrm>
              <a:custGeom>
                <a:avLst/>
                <a:gdLst>
                  <a:gd name="T0" fmla="*/ 154 w 302"/>
                  <a:gd name="T1" fmla="*/ 138 h 276"/>
                  <a:gd name="T2" fmla="*/ 160 w 302"/>
                  <a:gd name="T3" fmla="*/ 127 h 276"/>
                  <a:gd name="T4" fmla="*/ 160 w 302"/>
                  <a:gd name="T5" fmla="*/ 112 h 276"/>
                  <a:gd name="T6" fmla="*/ 141 w 302"/>
                  <a:gd name="T7" fmla="*/ 72 h 276"/>
                  <a:gd name="T8" fmla="*/ 111 w 302"/>
                  <a:gd name="T9" fmla="*/ 31 h 276"/>
                  <a:gd name="T10" fmla="*/ 92 w 302"/>
                  <a:gd name="T11" fmla="*/ 10 h 276"/>
                  <a:gd name="T12" fmla="*/ 74 w 302"/>
                  <a:gd name="T13" fmla="*/ 0 h 276"/>
                  <a:gd name="T14" fmla="*/ 55 w 302"/>
                  <a:gd name="T15" fmla="*/ 0 h 276"/>
                  <a:gd name="T16" fmla="*/ 37 w 302"/>
                  <a:gd name="T17" fmla="*/ 5 h 276"/>
                  <a:gd name="T18" fmla="*/ 30 w 302"/>
                  <a:gd name="T19" fmla="*/ 16 h 276"/>
                  <a:gd name="T20" fmla="*/ 12 w 302"/>
                  <a:gd name="T21" fmla="*/ 26 h 276"/>
                  <a:gd name="T22" fmla="*/ 0 w 302"/>
                  <a:gd name="T23" fmla="*/ 36 h 276"/>
                  <a:gd name="T24" fmla="*/ 0 w 302"/>
                  <a:gd name="T25" fmla="*/ 51 h 276"/>
                  <a:gd name="T26" fmla="*/ 6 w 302"/>
                  <a:gd name="T27" fmla="*/ 67 h 276"/>
                  <a:gd name="T28" fmla="*/ 30 w 302"/>
                  <a:gd name="T29" fmla="*/ 92 h 276"/>
                  <a:gd name="T30" fmla="*/ 74 w 302"/>
                  <a:gd name="T31" fmla="*/ 117 h 276"/>
                  <a:gd name="T32" fmla="*/ 117 w 302"/>
                  <a:gd name="T33" fmla="*/ 138 h 276"/>
                  <a:gd name="T34" fmla="*/ 135 w 302"/>
                  <a:gd name="T35" fmla="*/ 143 h 276"/>
                  <a:gd name="T36" fmla="*/ 154 w 302"/>
                  <a:gd name="T37" fmla="*/ 138 h 276"/>
                  <a:gd name="T38" fmla="*/ 141 w 302"/>
                  <a:gd name="T39" fmla="*/ 148 h 276"/>
                  <a:gd name="T40" fmla="*/ 141 w 302"/>
                  <a:gd name="T41" fmla="*/ 163 h 276"/>
                  <a:gd name="T42" fmla="*/ 160 w 302"/>
                  <a:gd name="T43" fmla="*/ 204 h 276"/>
                  <a:gd name="T44" fmla="*/ 190 w 302"/>
                  <a:gd name="T45" fmla="*/ 245 h 276"/>
                  <a:gd name="T46" fmla="*/ 215 w 302"/>
                  <a:gd name="T47" fmla="*/ 270 h 276"/>
                  <a:gd name="T48" fmla="*/ 227 w 302"/>
                  <a:gd name="T49" fmla="*/ 275 h 276"/>
                  <a:gd name="T50" fmla="*/ 246 w 302"/>
                  <a:gd name="T51" fmla="*/ 275 h 276"/>
                  <a:gd name="T52" fmla="*/ 264 w 302"/>
                  <a:gd name="T53" fmla="*/ 270 h 276"/>
                  <a:gd name="T54" fmla="*/ 277 w 302"/>
                  <a:gd name="T55" fmla="*/ 260 h 276"/>
                  <a:gd name="T56" fmla="*/ 289 w 302"/>
                  <a:gd name="T57" fmla="*/ 250 h 276"/>
                  <a:gd name="T58" fmla="*/ 301 w 302"/>
                  <a:gd name="T59" fmla="*/ 240 h 276"/>
                  <a:gd name="T60" fmla="*/ 301 w 302"/>
                  <a:gd name="T61" fmla="*/ 229 h 276"/>
                  <a:gd name="T62" fmla="*/ 301 w 302"/>
                  <a:gd name="T63" fmla="*/ 214 h 276"/>
                  <a:gd name="T64" fmla="*/ 271 w 302"/>
                  <a:gd name="T65" fmla="*/ 183 h 276"/>
                  <a:gd name="T66" fmla="*/ 227 w 302"/>
                  <a:gd name="T67" fmla="*/ 158 h 276"/>
                  <a:gd name="T68" fmla="*/ 184 w 302"/>
                  <a:gd name="T69" fmla="*/ 138 h 276"/>
                  <a:gd name="T70" fmla="*/ 166 w 302"/>
                  <a:gd name="T71" fmla="*/ 132 h 276"/>
                  <a:gd name="T72" fmla="*/ 154 w 302"/>
                  <a:gd name="T73" fmla="*/ 13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2" h="276">
                    <a:moveTo>
                      <a:pt x="154" y="138"/>
                    </a:moveTo>
                    <a:lnTo>
                      <a:pt x="160" y="127"/>
                    </a:lnTo>
                    <a:lnTo>
                      <a:pt x="160" y="112"/>
                    </a:lnTo>
                    <a:lnTo>
                      <a:pt x="141" y="72"/>
                    </a:lnTo>
                    <a:lnTo>
                      <a:pt x="111" y="31"/>
                    </a:lnTo>
                    <a:lnTo>
                      <a:pt x="92" y="10"/>
                    </a:lnTo>
                    <a:lnTo>
                      <a:pt x="74" y="0"/>
                    </a:lnTo>
                    <a:lnTo>
                      <a:pt x="55" y="0"/>
                    </a:lnTo>
                    <a:lnTo>
                      <a:pt x="37" y="5"/>
                    </a:lnTo>
                    <a:lnTo>
                      <a:pt x="30" y="16"/>
                    </a:lnTo>
                    <a:lnTo>
                      <a:pt x="12" y="26"/>
                    </a:lnTo>
                    <a:lnTo>
                      <a:pt x="0" y="36"/>
                    </a:lnTo>
                    <a:lnTo>
                      <a:pt x="0" y="51"/>
                    </a:lnTo>
                    <a:lnTo>
                      <a:pt x="6" y="67"/>
                    </a:lnTo>
                    <a:lnTo>
                      <a:pt x="30" y="92"/>
                    </a:lnTo>
                    <a:lnTo>
                      <a:pt x="74" y="117"/>
                    </a:lnTo>
                    <a:lnTo>
                      <a:pt x="117" y="138"/>
                    </a:lnTo>
                    <a:lnTo>
                      <a:pt x="135" y="143"/>
                    </a:lnTo>
                    <a:lnTo>
                      <a:pt x="154" y="138"/>
                    </a:lnTo>
                    <a:lnTo>
                      <a:pt x="141" y="148"/>
                    </a:lnTo>
                    <a:lnTo>
                      <a:pt x="141" y="163"/>
                    </a:lnTo>
                    <a:lnTo>
                      <a:pt x="160" y="204"/>
                    </a:lnTo>
                    <a:lnTo>
                      <a:pt x="190" y="245"/>
                    </a:lnTo>
                    <a:lnTo>
                      <a:pt x="215" y="270"/>
                    </a:lnTo>
                    <a:lnTo>
                      <a:pt x="227" y="275"/>
                    </a:lnTo>
                    <a:lnTo>
                      <a:pt x="246" y="275"/>
                    </a:lnTo>
                    <a:lnTo>
                      <a:pt x="264" y="270"/>
                    </a:lnTo>
                    <a:lnTo>
                      <a:pt x="277" y="260"/>
                    </a:lnTo>
                    <a:lnTo>
                      <a:pt x="289" y="250"/>
                    </a:lnTo>
                    <a:lnTo>
                      <a:pt x="301" y="240"/>
                    </a:lnTo>
                    <a:lnTo>
                      <a:pt x="301" y="229"/>
                    </a:lnTo>
                    <a:lnTo>
                      <a:pt x="301" y="214"/>
                    </a:lnTo>
                    <a:lnTo>
                      <a:pt x="271" y="183"/>
                    </a:lnTo>
                    <a:lnTo>
                      <a:pt x="227" y="158"/>
                    </a:lnTo>
                    <a:lnTo>
                      <a:pt x="184" y="138"/>
                    </a:lnTo>
                    <a:lnTo>
                      <a:pt x="166" y="132"/>
                    </a:lnTo>
                    <a:lnTo>
                      <a:pt x="154" y="138"/>
                    </a:lnTo>
                  </a:path>
                </a:pathLst>
              </a:custGeom>
              <a:solidFill>
                <a:srgbClr val="FF54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54" name="Freeform 350"/>
              <p:cNvSpPr>
                <a:spLocks/>
              </p:cNvSpPr>
              <p:nvPr/>
            </p:nvSpPr>
            <p:spPr bwMode="auto">
              <a:xfrm>
                <a:off x="1215" y="2511"/>
                <a:ext cx="263" cy="248"/>
              </a:xfrm>
              <a:custGeom>
                <a:avLst/>
                <a:gdLst>
                  <a:gd name="T0" fmla="*/ 134 w 263"/>
                  <a:gd name="T1" fmla="*/ 123 h 248"/>
                  <a:gd name="T2" fmla="*/ 140 w 263"/>
                  <a:gd name="T3" fmla="*/ 113 h 248"/>
                  <a:gd name="T4" fmla="*/ 140 w 263"/>
                  <a:gd name="T5" fmla="*/ 103 h 248"/>
                  <a:gd name="T6" fmla="*/ 122 w 263"/>
                  <a:gd name="T7" fmla="*/ 62 h 248"/>
                  <a:gd name="T8" fmla="*/ 98 w 263"/>
                  <a:gd name="T9" fmla="*/ 25 h 248"/>
                  <a:gd name="T10" fmla="*/ 80 w 263"/>
                  <a:gd name="T11" fmla="*/ 10 h 248"/>
                  <a:gd name="T12" fmla="*/ 67 w 263"/>
                  <a:gd name="T13" fmla="*/ 0 h 248"/>
                  <a:gd name="T14" fmla="*/ 49 w 263"/>
                  <a:gd name="T15" fmla="*/ 0 h 248"/>
                  <a:gd name="T16" fmla="*/ 31 w 263"/>
                  <a:gd name="T17" fmla="*/ 5 h 248"/>
                  <a:gd name="T18" fmla="*/ 25 w 263"/>
                  <a:gd name="T19" fmla="*/ 15 h 248"/>
                  <a:gd name="T20" fmla="*/ 12 w 263"/>
                  <a:gd name="T21" fmla="*/ 20 h 248"/>
                  <a:gd name="T22" fmla="*/ 0 w 263"/>
                  <a:gd name="T23" fmla="*/ 30 h 248"/>
                  <a:gd name="T24" fmla="*/ 0 w 263"/>
                  <a:gd name="T25" fmla="*/ 46 h 248"/>
                  <a:gd name="T26" fmla="*/ 6 w 263"/>
                  <a:gd name="T27" fmla="*/ 62 h 248"/>
                  <a:gd name="T28" fmla="*/ 25 w 263"/>
                  <a:gd name="T29" fmla="*/ 82 h 248"/>
                  <a:gd name="T30" fmla="*/ 67 w 263"/>
                  <a:gd name="T31" fmla="*/ 103 h 248"/>
                  <a:gd name="T32" fmla="*/ 104 w 263"/>
                  <a:gd name="T33" fmla="*/ 123 h 248"/>
                  <a:gd name="T34" fmla="*/ 116 w 263"/>
                  <a:gd name="T35" fmla="*/ 128 h 248"/>
                  <a:gd name="T36" fmla="*/ 134 w 263"/>
                  <a:gd name="T37" fmla="*/ 123 h 248"/>
                  <a:gd name="T38" fmla="*/ 122 w 263"/>
                  <a:gd name="T39" fmla="*/ 134 h 248"/>
                  <a:gd name="T40" fmla="*/ 122 w 263"/>
                  <a:gd name="T41" fmla="*/ 144 h 248"/>
                  <a:gd name="T42" fmla="*/ 140 w 263"/>
                  <a:gd name="T43" fmla="*/ 185 h 248"/>
                  <a:gd name="T44" fmla="*/ 164 w 263"/>
                  <a:gd name="T45" fmla="*/ 222 h 248"/>
                  <a:gd name="T46" fmla="*/ 188 w 263"/>
                  <a:gd name="T47" fmla="*/ 242 h 248"/>
                  <a:gd name="T48" fmla="*/ 195 w 263"/>
                  <a:gd name="T49" fmla="*/ 247 h 248"/>
                  <a:gd name="T50" fmla="*/ 213 w 263"/>
                  <a:gd name="T51" fmla="*/ 247 h 248"/>
                  <a:gd name="T52" fmla="*/ 231 w 263"/>
                  <a:gd name="T53" fmla="*/ 242 h 248"/>
                  <a:gd name="T54" fmla="*/ 237 w 263"/>
                  <a:gd name="T55" fmla="*/ 232 h 248"/>
                  <a:gd name="T56" fmla="*/ 250 w 263"/>
                  <a:gd name="T57" fmla="*/ 227 h 248"/>
                  <a:gd name="T58" fmla="*/ 262 w 263"/>
                  <a:gd name="T59" fmla="*/ 216 h 248"/>
                  <a:gd name="T60" fmla="*/ 262 w 263"/>
                  <a:gd name="T61" fmla="*/ 206 h 248"/>
                  <a:gd name="T62" fmla="*/ 262 w 263"/>
                  <a:gd name="T63" fmla="*/ 191 h 248"/>
                  <a:gd name="T64" fmla="*/ 237 w 263"/>
                  <a:gd name="T65" fmla="*/ 164 h 248"/>
                  <a:gd name="T66" fmla="*/ 195 w 263"/>
                  <a:gd name="T67" fmla="*/ 144 h 248"/>
                  <a:gd name="T68" fmla="*/ 158 w 263"/>
                  <a:gd name="T69" fmla="*/ 123 h 248"/>
                  <a:gd name="T70" fmla="*/ 146 w 263"/>
                  <a:gd name="T71" fmla="*/ 118 h 248"/>
                  <a:gd name="T72" fmla="*/ 134 w 263"/>
                  <a:gd name="T73" fmla="*/ 1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248">
                    <a:moveTo>
                      <a:pt x="134" y="123"/>
                    </a:moveTo>
                    <a:lnTo>
                      <a:pt x="140" y="113"/>
                    </a:lnTo>
                    <a:lnTo>
                      <a:pt x="140" y="103"/>
                    </a:lnTo>
                    <a:lnTo>
                      <a:pt x="122" y="62"/>
                    </a:lnTo>
                    <a:lnTo>
                      <a:pt x="98" y="25"/>
                    </a:lnTo>
                    <a:lnTo>
                      <a:pt x="80" y="10"/>
                    </a:lnTo>
                    <a:lnTo>
                      <a:pt x="67" y="0"/>
                    </a:lnTo>
                    <a:lnTo>
                      <a:pt x="49" y="0"/>
                    </a:lnTo>
                    <a:lnTo>
                      <a:pt x="31" y="5"/>
                    </a:lnTo>
                    <a:lnTo>
                      <a:pt x="25" y="15"/>
                    </a:lnTo>
                    <a:lnTo>
                      <a:pt x="12" y="20"/>
                    </a:lnTo>
                    <a:lnTo>
                      <a:pt x="0" y="30"/>
                    </a:lnTo>
                    <a:lnTo>
                      <a:pt x="0" y="46"/>
                    </a:lnTo>
                    <a:lnTo>
                      <a:pt x="6" y="62"/>
                    </a:lnTo>
                    <a:lnTo>
                      <a:pt x="25" y="82"/>
                    </a:lnTo>
                    <a:lnTo>
                      <a:pt x="67" y="103"/>
                    </a:lnTo>
                    <a:lnTo>
                      <a:pt x="104" y="123"/>
                    </a:lnTo>
                    <a:lnTo>
                      <a:pt x="116" y="128"/>
                    </a:lnTo>
                    <a:lnTo>
                      <a:pt x="134" y="123"/>
                    </a:lnTo>
                    <a:lnTo>
                      <a:pt x="122" y="134"/>
                    </a:lnTo>
                    <a:lnTo>
                      <a:pt x="122" y="144"/>
                    </a:lnTo>
                    <a:lnTo>
                      <a:pt x="140" y="185"/>
                    </a:lnTo>
                    <a:lnTo>
                      <a:pt x="164" y="222"/>
                    </a:lnTo>
                    <a:lnTo>
                      <a:pt x="188" y="242"/>
                    </a:lnTo>
                    <a:lnTo>
                      <a:pt x="195" y="247"/>
                    </a:lnTo>
                    <a:lnTo>
                      <a:pt x="213" y="247"/>
                    </a:lnTo>
                    <a:lnTo>
                      <a:pt x="231" y="242"/>
                    </a:lnTo>
                    <a:lnTo>
                      <a:pt x="237" y="232"/>
                    </a:lnTo>
                    <a:lnTo>
                      <a:pt x="250" y="227"/>
                    </a:lnTo>
                    <a:lnTo>
                      <a:pt x="262" y="216"/>
                    </a:lnTo>
                    <a:lnTo>
                      <a:pt x="262" y="206"/>
                    </a:lnTo>
                    <a:lnTo>
                      <a:pt x="262" y="191"/>
                    </a:lnTo>
                    <a:lnTo>
                      <a:pt x="237" y="164"/>
                    </a:lnTo>
                    <a:lnTo>
                      <a:pt x="195" y="144"/>
                    </a:lnTo>
                    <a:lnTo>
                      <a:pt x="158" y="123"/>
                    </a:lnTo>
                    <a:lnTo>
                      <a:pt x="146" y="118"/>
                    </a:lnTo>
                    <a:lnTo>
                      <a:pt x="134" y="123"/>
                    </a:lnTo>
                  </a:path>
                </a:pathLst>
              </a:custGeom>
              <a:solidFill>
                <a:srgbClr val="FF78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55" name="Freeform 351"/>
              <p:cNvSpPr>
                <a:spLocks/>
              </p:cNvSpPr>
              <p:nvPr/>
            </p:nvSpPr>
            <p:spPr bwMode="auto">
              <a:xfrm>
                <a:off x="1222" y="2518"/>
                <a:ext cx="237" cy="225"/>
              </a:xfrm>
              <a:custGeom>
                <a:avLst/>
                <a:gdLst>
                  <a:gd name="T0" fmla="*/ 121 w 237"/>
                  <a:gd name="T1" fmla="*/ 112 h 225"/>
                  <a:gd name="T2" fmla="*/ 128 w 237"/>
                  <a:gd name="T3" fmla="*/ 102 h 225"/>
                  <a:gd name="T4" fmla="*/ 128 w 237"/>
                  <a:gd name="T5" fmla="*/ 92 h 225"/>
                  <a:gd name="T6" fmla="*/ 109 w 237"/>
                  <a:gd name="T7" fmla="*/ 56 h 225"/>
                  <a:gd name="T8" fmla="*/ 91 w 237"/>
                  <a:gd name="T9" fmla="*/ 25 h 225"/>
                  <a:gd name="T10" fmla="*/ 73 w 237"/>
                  <a:gd name="T11" fmla="*/ 10 h 225"/>
                  <a:gd name="T12" fmla="*/ 60 w 237"/>
                  <a:gd name="T13" fmla="*/ 0 h 225"/>
                  <a:gd name="T14" fmla="*/ 43 w 237"/>
                  <a:gd name="T15" fmla="*/ 0 h 225"/>
                  <a:gd name="T16" fmla="*/ 31 w 237"/>
                  <a:gd name="T17" fmla="*/ 5 h 225"/>
                  <a:gd name="T18" fmla="*/ 25 w 237"/>
                  <a:gd name="T19" fmla="*/ 15 h 225"/>
                  <a:gd name="T20" fmla="*/ 13 w 237"/>
                  <a:gd name="T21" fmla="*/ 20 h 225"/>
                  <a:gd name="T22" fmla="*/ 0 w 237"/>
                  <a:gd name="T23" fmla="*/ 30 h 225"/>
                  <a:gd name="T24" fmla="*/ 0 w 237"/>
                  <a:gd name="T25" fmla="*/ 41 h 225"/>
                  <a:gd name="T26" fmla="*/ 6 w 237"/>
                  <a:gd name="T27" fmla="*/ 56 h 225"/>
                  <a:gd name="T28" fmla="*/ 25 w 237"/>
                  <a:gd name="T29" fmla="*/ 76 h 225"/>
                  <a:gd name="T30" fmla="*/ 60 w 237"/>
                  <a:gd name="T31" fmla="*/ 92 h 225"/>
                  <a:gd name="T32" fmla="*/ 91 w 237"/>
                  <a:gd name="T33" fmla="*/ 112 h 225"/>
                  <a:gd name="T34" fmla="*/ 103 w 237"/>
                  <a:gd name="T35" fmla="*/ 117 h 225"/>
                  <a:gd name="T36" fmla="*/ 121 w 237"/>
                  <a:gd name="T37" fmla="*/ 112 h 225"/>
                  <a:gd name="T38" fmla="*/ 109 w 237"/>
                  <a:gd name="T39" fmla="*/ 122 h 225"/>
                  <a:gd name="T40" fmla="*/ 109 w 237"/>
                  <a:gd name="T41" fmla="*/ 132 h 225"/>
                  <a:gd name="T42" fmla="*/ 128 w 237"/>
                  <a:gd name="T43" fmla="*/ 167 h 225"/>
                  <a:gd name="T44" fmla="*/ 146 w 237"/>
                  <a:gd name="T45" fmla="*/ 198 h 225"/>
                  <a:gd name="T46" fmla="*/ 170 w 237"/>
                  <a:gd name="T47" fmla="*/ 219 h 225"/>
                  <a:gd name="T48" fmla="*/ 176 w 237"/>
                  <a:gd name="T49" fmla="*/ 224 h 225"/>
                  <a:gd name="T50" fmla="*/ 194 w 237"/>
                  <a:gd name="T51" fmla="*/ 224 h 225"/>
                  <a:gd name="T52" fmla="*/ 206 w 237"/>
                  <a:gd name="T53" fmla="*/ 219 h 225"/>
                  <a:gd name="T54" fmla="*/ 212 w 237"/>
                  <a:gd name="T55" fmla="*/ 208 h 225"/>
                  <a:gd name="T56" fmla="*/ 224 w 237"/>
                  <a:gd name="T57" fmla="*/ 203 h 225"/>
                  <a:gd name="T58" fmla="*/ 236 w 237"/>
                  <a:gd name="T59" fmla="*/ 198 h 225"/>
                  <a:gd name="T60" fmla="*/ 236 w 237"/>
                  <a:gd name="T61" fmla="*/ 188 h 225"/>
                  <a:gd name="T62" fmla="*/ 236 w 237"/>
                  <a:gd name="T63" fmla="*/ 173 h 225"/>
                  <a:gd name="T64" fmla="*/ 212 w 237"/>
                  <a:gd name="T65" fmla="*/ 147 h 225"/>
                  <a:gd name="T66" fmla="*/ 176 w 237"/>
                  <a:gd name="T67" fmla="*/ 132 h 225"/>
                  <a:gd name="T68" fmla="*/ 146 w 237"/>
                  <a:gd name="T69" fmla="*/ 112 h 225"/>
                  <a:gd name="T70" fmla="*/ 134 w 237"/>
                  <a:gd name="T71" fmla="*/ 107 h 225"/>
                  <a:gd name="T72" fmla="*/ 121 w 237"/>
                  <a:gd name="T73" fmla="*/ 11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7" h="225">
                    <a:moveTo>
                      <a:pt x="121" y="112"/>
                    </a:moveTo>
                    <a:lnTo>
                      <a:pt x="128" y="102"/>
                    </a:lnTo>
                    <a:lnTo>
                      <a:pt x="128" y="92"/>
                    </a:lnTo>
                    <a:lnTo>
                      <a:pt x="109" y="56"/>
                    </a:lnTo>
                    <a:lnTo>
                      <a:pt x="91" y="25"/>
                    </a:lnTo>
                    <a:lnTo>
                      <a:pt x="73" y="10"/>
                    </a:lnTo>
                    <a:lnTo>
                      <a:pt x="60" y="0"/>
                    </a:lnTo>
                    <a:lnTo>
                      <a:pt x="43" y="0"/>
                    </a:lnTo>
                    <a:lnTo>
                      <a:pt x="31" y="5"/>
                    </a:lnTo>
                    <a:lnTo>
                      <a:pt x="25" y="15"/>
                    </a:lnTo>
                    <a:lnTo>
                      <a:pt x="13" y="20"/>
                    </a:lnTo>
                    <a:lnTo>
                      <a:pt x="0" y="30"/>
                    </a:lnTo>
                    <a:lnTo>
                      <a:pt x="0" y="41"/>
                    </a:lnTo>
                    <a:lnTo>
                      <a:pt x="6" y="56"/>
                    </a:lnTo>
                    <a:lnTo>
                      <a:pt x="25" y="76"/>
                    </a:lnTo>
                    <a:lnTo>
                      <a:pt x="60" y="92"/>
                    </a:lnTo>
                    <a:lnTo>
                      <a:pt x="91" y="112"/>
                    </a:lnTo>
                    <a:lnTo>
                      <a:pt x="103" y="117"/>
                    </a:lnTo>
                    <a:lnTo>
                      <a:pt x="121" y="112"/>
                    </a:lnTo>
                    <a:lnTo>
                      <a:pt x="109" y="122"/>
                    </a:lnTo>
                    <a:lnTo>
                      <a:pt x="109" y="132"/>
                    </a:lnTo>
                    <a:lnTo>
                      <a:pt x="128" y="167"/>
                    </a:lnTo>
                    <a:lnTo>
                      <a:pt x="146" y="198"/>
                    </a:lnTo>
                    <a:lnTo>
                      <a:pt x="170" y="219"/>
                    </a:lnTo>
                    <a:lnTo>
                      <a:pt x="176" y="224"/>
                    </a:lnTo>
                    <a:lnTo>
                      <a:pt x="194" y="224"/>
                    </a:lnTo>
                    <a:lnTo>
                      <a:pt x="206" y="219"/>
                    </a:lnTo>
                    <a:lnTo>
                      <a:pt x="212" y="208"/>
                    </a:lnTo>
                    <a:lnTo>
                      <a:pt x="224" y="203"/>
                    </a:lnTo>
                    <a:lnTo>
                      <a:pt x="236" y="198"/>
                    </a:lnTo>
                    <a:lnTo>
                      <a:pt x="236" y="188"/>
                    </a:lnTo>
                    <a:lnTo>
                      <a:pt x="236" y="173"/>
                    </a:lnTo>
                    <a:lnTo>
                      <a:pt x="212" y="147"/>
                    </a:lnTo>
                    <a:lnTo>
                      <a:pt x="176" y="132"/>
                    </a:lnTo>
                    <a:lnTo>
                      <a:pt x="146" y="112"/>
                    </a:lnTo>
                    <a:lnTo>
                      <a:pt x="134" y="107"/>
                    </a:lnTo>
                    <a:lnTo>
                      <a:pt x="121" y="112"/>
                    </a:lnTo>
                  </a:path>
                </a:pathLst>
              </a:custGeom>
              <a:solidFill>
                <a:srgbClr val="FF98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56" name="Freeform 352"/>
              <p:cNvSpPr>
                <a:spLocks/>
              </p:cNvSpPr>
              <p:nvPr/>
            </p:nvSpPr>
            <p:spPr bwMode="auto">
              <a:xfrm>
                <a:off x="1235" y="2533"/>
                <a:ext cx="211" cy="194"/>
              </a:xfrm>
              <a:custGeom>
                <a:avLst/>
                <a:gdLst>
                  <a:gd name="T0" fmla="*/ 108 w 211"/>
                  <a:gd name="T1" fmla="*/ 97 h 194"/>
                  <a:gd name="T2" fmla="*/ 114 w 211"/>
                  <a:gd name="T3" fmla="*/ 86 h 194"/>
                  <a:gd name="T4" fmla="*/ 114 w 211"/>
                  <a:gd name="T5" fmla="*/ 81 h 194"/>
                  <a:gd name="T6" fmla="*/ 96 w 211"/>
                  <a:gd name="T7" fmla="*/ 51 h 194"/>
                  <a:gd name="T8" fmla="*/ 78 w 211"/>
                  <a:gd name="T9" fmla="*/ 20 h 194"/>
                  <a:gd name="T10" fmla="*/ 66 w 211"/>
                  <a:gd name="T11" fmla="*/ 10 h 194"/>
                  <a:gd name="T12" fmla="*/ 53 w 211"/>
                  <a:gd name="T13" fmla="*/ 0 h 194"/>
                  <a:gd name="T14" fmla="*/ 36 w 211"/>
                  <a:gd name="T15" fmla="*/ 0 h 194"/>
                  <a:gd name="T16" fmla="*/ 24 w 211"/>
                  <a:gd name="T17" fmla="*/ 5 h 194"/>
                  <a:gd name="T18" fmla="*/ 24 w 211"/>
                  <a:gd name="T19" fmla="*/ 15 h 194"/>
                  <a:gd name="T20" fmla="*/ 12 w 211"/>
                  <a:gd name="T21" fmla="*/ 15 h 194"/>
                  <a:gd name="T22" fmla="*/ 0 w 211"/>
                  <a:gd name="T23" fmla="*/ 26 h 194"/>
                  <a:gd name="T24" fmla="*/ 0 w 211"/>
                  <a:gd name="T25" fmla="*/ 36 h 194"/>
                  <a:gd name="T26" fmla="*/ 6 w 211"/>
                  <a:gd name="T27" fmla="*/ 51 h 194"/>
                  <a:gd name="T28" fmla="*/ 24 w 211"/>
                  <a:gd name="T29" fmla="*/ 66 h 194"/>
                  <a:gd name="T30" fmla="*/ 53 w 211"/>
                  <a:gd name="T31" fmla="*/ 81 h 194"/>
                  <a:gd name="T32" fmla="*/ 78 w 211"/>
                  <a:gd name="T33" fmla="*/ 97 h 194"/>
                  <a:gd name="T34" fmla="*/ 90 w 211"/>
                  <a:gd name="T35" fmla="*/ 102 h 194"/>
                  <a:gd name="T36" fmla="*/ 108 w 211"/>
                  <a:gd name="T37" fmla="*/ 97 h 194"/>
                  <a:gd name="T38" fmla="*/ 96 w 211"/>
                  <a:gd name="T39" fmla="*/ 107 h 194"/>
                  <a:gd name="T40" fmla="*/ 96 w 211"/>
                  <a:gd name="T41" fmla="*/ 112 h 194"/>
                  <a:gd name="T42" fmla="*/ 114 w 211"/>
                  <a:gd name="T43" fmla="*/ 147 h 194"/>
                  <a:gd name="T44" fmla="*/ 132 w 211"/>
                  <a:gd name="T45" fmla="*/ 173 h 194"/>
                  <a:gd name="T46" fmla="*/ 150 w 211"/>
                  <a:gd name="T47" fmla="*/ 188 h 194"/>
                  <a:gd name="T48" fmla="*/ 156 w 211"/>
                  <a:gd name="T49" fmla="*/ 193 h 194"/>
                  <a:gd name="T50" fmla="*/ 174 w 211"/>
                  <a:gd name="T51" fmla="*/ 193 h 194"/>
                  <a:gd name="T52" fmla="*/ 186 w 211"/>
                  <a:gd name="T53" fmla="*/ 188 h 194"/>
                  <a:gd name="T54" fmla="*/ 186 w 211"/>
                  <a:gd name="T55" fmla="*/ 178 h 194"/>
                  <a:gd name="T56" fmla="*/ 198 w 211"/>
                  <a:gd name="T57" fmla="*/ 178 h 194"/>
                  <a:gd name="T58" fmla="*/ 210 w 211"/>
                  <a:gd name="T59" fmla="*/ 173 h 194"/>
                  <a:gd name="T60" fmla="*/ 210 w 211"/>
                  <a:gd name="T61" fmla="*/ 163 h 194"/>
                  <a:gd name="T62" fmla="*/ 210 w 211"/>
                  <a:gd name="T63" fmla="*/ 147 h 194"/>
                  <a:gd name="T64" fmla="*/ 186 w 211"/>
                  <a:gd name="T65" fmla="*/ 127 h 194"/>
                  <a:gd name="T66" fmla="*/ 156 w 211"/>
                  <a:gd name="T67" fmla="*/ 112 h 194"/>
                  <a:gd name="T68" fmla="*/ 132 w 211"/>
                  <a:gd name="T69" fmla="*/ 97 h 194"/>
                  <a:gd name="T70" fmla="*/ 120 w 211"/>
                  <a:gd name="T71" fmla="*/ 91 h 194"/>
                  <a:gd name="T72" fmla="*/ 108 w 211"/>
                  <a:gd name="T73"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1" h="194">
                    <a:moveTo>
                      <a:pt x="108" y="97"/>
                    </a:moveTo>
                    <a:lnTo>
                      <a:pt x="114" y="86"/>
                    </a:lnTo>
                    <a:lnTo>
                      <a:pt x="114" y="81"/>
                    </a:lnTo>
                    <a:lnTo>
                      <a:pt x="96" y="51"/>
                    </a:lnTo>
                    <a:lnTo>
                      <a:pt x="78" y="20"/>
                    </a:lnTo>
                    <a:lnTo>
                      <a:pt x="66" y="10"/>
                    </a:lnTo>
                    <a:lnTo>
                      <a:pt x="53" y="0"/>
                    </a:lnTo>
                    <a:lnTo>
                      <a:pt x="36" y="0"/>
                    </a:lnTo>
                    <a:lnTo>
                      <a:pt x="24" y="5"/>
                    </a:lnTo>
                    <a:lnTo>
                      <a:pt x="24" y="15"/>
                    </a:lnTo>
                    <a:lnTo>
                      <a:pt x="12" y="15"/>
                    </a:lnTo>
                    <a:lnTo>
                      <a:pt x="0" y="26"/>
                    </a:lnTo>
                    <a:lnTo>
                      <a:pt x="0" y="36"/>
                    </a:lnTo>
                    <a:lnTo>
                      <a:pt x="6" y="51"/>
                    </a:lnTo>
                    <a:lnTo>
                      <a:pt x="24" y="66"/>
                    </a:lnTo>
                    <a:lnTo>
                      <a:pt x="53" y="81"/>
                    </a:lnTo>
                    <a:lnTo>
                      <a:pt x="78" y="97"/>
                    </a:lnTo>
                    <a:lnTo>
                      <a:pt x="90" y="102"/>
                    </a:lnTo>
                    <a:lnTo>
                      <a:pt x="108" y="97"/>
                    </a:lnTo>
                    <a:lnTo>
                      <a:pt x="96" y="107"/>
                    </a:lnTo>
                    <a:lnTo>
                      <a:pt x="96" y="112"/>
                    </a:lnTo>
                    <a:lnTo>
                      <a:pt x="114" y="147"/>
                    </a:lnTo>
                    <a:lnTo>
                      <a:pt x="132" y="173"/>
                    </a:lnTo>
                    <a:lnTo>
                      <a:pt x="150" y="188"/>
                    </a:lnTo>
                    <a:lnTo>
                      <a:pt x="156" y="193"/>
                    </a:lnTo>
                    <a:lnTo>
                      <a:pt x="174" y="193"/>
                    </a:lnTo>
                    <a:lnTo>
                      <a:pt x="186" y="188"/>
                    </a:lnTo>
                    <a:lnTo>
                      <a:pt x="186" y="178"/>
                    </a:lnTo>
                    <a:lnTo>
                      <a:pt x="198" y="178"/>
                    </a:lnTo>
                    <a:lnTo>
                      <a:pt x="210" y="173"/>
                    </a:lnTo>
                    <a:lnTo>
                      <a:pt x="210" y="163"/>
                    </a:lnTo>
                    <a:lnTo>
                      <a:pt x="210" y="147"/>
                    </a:lnTo>
                    <a:lnTo>
                      <a:pt x="186" y="127"/>
                    </a:lnTo>
                    <a:lnTo>
                      <a:pt x="156" y="112"/>
                    </a:lnTo>
                    <a:lnTo>
                      <a:pt x="132" y="97"/>
                    </a:lnTo>
                    <a:lnTo>
                      <a:pt x="120" y="91"/>
                    </a:lnTo>
                    <a:lnTo>
                      <a:pt x="108" y="97"/>
                    </a:lnTo>
                  </a:path>
                </a:pathLst>
              </a:custGeom>
              <a:solidFill>
                <a:srgbClr val="FFB3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57" name="Freeform 353"/>
              <p:cNvSpPr>
                <a:spLocks/>
              </p:cNvSpPr>
              <p:nvPr/>
            </p:nvSpPr>
            <p:spPr bwMode="auto">
              <a:xfrm>
                <a:off x="1241" y="2537"/>
                <a:ext cx="188" cy="174"/>
              </a:xfrm>
              <a:custGeom>
                <a:avLst/>
                <a:gdLst>
                  <a:gd name="T0" fmla="*/ 96 w 188"/>
                  <a:gd name="T1" fmla="*/ 87 h 174"/>
                  <a:gd name="T2" fmla="*/ 102 w 188"/>
                  <a:gd name="T3" fmla="*/ 76 h 174"/>
                  <a:gd name="T4" fmla="*/ 102 w 188"/>
                  <a:gd name="T5" fmla="*/ 71 h 174"/>
                  <a:gd name="T6" fmla="*/ 84 w 188"/>
                  <a:gd name="T7" fmla="*/ 46 h 174"/>
                  <a:gd name="T8" fmla="*/ 72 w 188"/>
                  <a:gd name="T9" fmla="*/ 21 h 174"/>
                  <a:gd name="T10" fmla="*/ 60 w 188"/>
                  <a:gd name="T11" fmla="*/ 10 h 174"/>
                  <a:gd name="T12" fmla="*/ 48 w 188"/>
                  <a:gd name="T13" fmla="*/ 0 h 174"/>
                  <a:gd name="T14" fmla="*/ 30 w 188"/>
                  <a:gd name="T15" fmla="*/ 0 h 174"/>
                  <a:gd name="T16" fmla="*/ 24 w 188"/>
                  <a:gd name="T17" fmla="*/ 5 h 174"/>
                  <a:gd name="T18" fmla="*/ 24 w 188"/>
                  <a:gd name="T19" fmla="*/ 15 h 174"/>
                  <a:gd name="T20" fmla="*/ 12 w 188"/>
                  <a:gd name="T21" fmla="*/ 15 h 174"/>
                  <a:gd name="T22" fmla="*/ 0 w 188"/>
                  <a:gd name="T23" fmla="*/ 21 h 174"/>
                  <a:gd name="T24" fmla="*/ 0 w 188"/>
                  <a:gd name="T25" fmla="*/ 31 h 174"/>
                  <a:gd name="T26" fmla="*/ 6 w 188"/>
                  <a:gd name="T27" fmla="*/ 46 h 174"/>
                  <a:gd name="T28" fmla="*/ 24 w 188"/>
                  <a:gd name="T29" fmla="*/ 61 h 174"/>
                  <a:gd name="T30" fmla="*/ 48 w 188"/>
                  <a:gd name="T31" fmla="*/ 71 h 174"/>
                  <a:gd name="T32" fmla="*/ 72 w 188"/>
                  <a:gd name="T33" fmla="*/ 87 h 174"/>
                  <a:gd name="T34" fmla="*/ 78 w 188"/>
                  <a:gd name="T35" fmla="*/ 92 h 174"/>
                  <a:gd name="T36" fmla="*/ 96 w 188"/>
                  <a:gd name="T37" fmla="*/ 87 h 174"/>
                  <a:gd name="T38" fmla="*/ 84 w 188"/>
                  <a:gd name="T39" fmla="*/ 97 h 174"/>
                  <a:gd name="T40" fmla="*/ 84 w 188"/>
                  <a:gd name="T41" fmla="*/ 102 h 174"/>
                  <a:gd name="T42" fmla="*/ 102 w 188"/>
                  <a:gd name="T43" fmla="*/ 132 h 174"/>
                  <a:gd name="T44" fmla="*/ 115 w 188"/>
                  <a:gd name="T45" fmla="*/ 153 h 174"/>
                  <a:gd name="T46" fmla="*/ 133 w 188"/>
                  <a:gd name="T47" fmla="*/ 168 h 174"/>
                  <a:gd name="T48" fmla="*/ 139 w 188"/>
                  <a:gd name="T49" fmla="*/ 173 h 174"/>
                  <a:gd name="T50" fmla="*/ 156 w 188"/>
                  <a:gd name="T51" fmla="*/ 173 h 174"/>
                  <a:gd name="T52" fmla="*/ 162 w 188"/>
                  <a:gd name="T53" fmla="*/ 168 h 174"/>
                  <a:gd name="T54" fmla="*/ 162 w 188"/>
                  <a:gd name="T55" fmla="*/ 158 h 174"/>
                  <a:gd name="T56" fmla="*/ 175 w 188"/>
                  <a:gd name="T57" fmla="*/ 158 h 174"/>
                  <a:gd name="T58" fmla="*/ 187 w 188"/>
                  <a:gd name="T59" fmla="*/ 153 h 174"/>
                  <a:gd name="T60" fmla="*/ 187 w 188"/>
                  <a:gd name="T61" fmla="*/ 147 h 174"/>
                  <a:gd name="T62" fmla="*/ 187 w 188"/>
                  <a:gd name="T63" fmla="*/ 132 h 174"/>
                  <a:gd name="T64" fmla="*/ 162 w 188"/>
                  <a:gd name="T65" fmla="*/ 112 h 174"/>
                  <a:gd name="T66" fmla="*/ 139 w 188"/>
                  <a:gd name="T67" fmla="*/ 102 h 174"/>
                  <a:gd name="T68" fmla="*/ 115 w 188"/>
                  <a:gd name="T69" fmla="*/ 87 h 174"/>
                  <a:gd name="T70" fmla="*/ 109 w 188"/>
                  <a:gd name="T71" fmla="*/ 81 h 174"/>
                  <a:gd name="T72" fmla="*/ 96 w 188"/>
                  <a:gd name="T73"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8" h="174">
                    <a:moveTo>
                      <a:pt x="96" y="87"/>
                    </a:moveTo>
                    <a:lnTo>
                      <a:pt x="102" y="76"/>
                    </a:lnTo>
                    <a:lnTo>
                      <a:pt x="102" y="71"/>
                    </a:lnTo>
                    <a:lnTo>
                      <a:pt x="84" y="46"/>
                    </a:lnTo>
                    <a:lnTo>
                      <a:pt x="72" y="21"/>
                    </a:lnTo>
                    <a:lnTo>
                      <a:pt x="60" y="10"/>
                    </a:lnTo>
                    <a:lnTo>
                      <a:pt x="48" y="0"/>
                    </a:lnTo>
                    <a:lnTo>
                      <a:pt x="30" y="0"/>
                    </a:lnTo>
                    <a:lnTo>
                      <a:pt x="24" y="5"/>
                    </a:lnTo>
                    <a:lnTo>
                      <a:pt x="24" y="15"/>
                    </a:lnTo>
                    <a:lnTo>
                      <a:pt x="12" y="15"/>
                    </a:lnTo>
                    <a:lnTo>
                      <a:pt x="0" y="21"/>
                    </a:lnTo>
                    <a:lnTo>
                      <a:pt x="0" y="31"/>
                    </a:lnTo>
                    <a:lnTo>
                      <a:pt x="6" y="46"/>
                    </a:lnTo>
                    <a:lnTo>
                      <a:pt x="24" y="61"/>
                    </a:lnTo>
                    <a:lnTo>
                      <a:pt x="48" y="71"/>
                    </a:lnTo>
                    <a:lnTo>
                      <a:pt x="72" y="87"/>
                    </a:lnTo>
                    <a:lnTo>
                      <a:pt x="78" y="92"/>
                    </a:lnTo>
                    <a:lnTo>
                      <a:pt x="96" y="87"/>
                    </a:lnTo>
                    <a:lnTo>
                      <a:pt x="84" y="97"/>
                    </a:lnTo>
                    <a:lnTo>
                      <a:pt x="84" y="102"/>
                    </a:lnTo>
                    <a:lnTo>
                      <a:pt x="102" y="132"/>
                    </a:lnTo>
                    <a:lnTo>
                      <a:pt x="115" y="153"/>
                    </a:lnTo>
                    <a:lnTo>
                      <a:pt x="133" y="168"/>
                    </a:lnTo>
                    <a:lnTo>
                      <a:pt x="139" y="173"/>
                    </a:lnTo>
                    <a:lnTo>
                      <a:pt x="156" y="173"/>
                    </a:lnTo>
                    <a:lnTo>
                      <a:pt x="162" y="168"/>
                    </a:lnTo>
                    <a:lnTo>
                      <a:pt x="162" y="158"/>
                    </a:lnTo>
                    <a:lnTo>
                      <a:pt x="175" y="158"/>
                    </a:lnTo>
                    <a:lnTo>
                      <a:pt x="187" y="153"/>
                    </a:lnTo>
                    <a:lnTo>
                      <a:pt x="187" y="147"/>
                    </a:lnTo>
                    <a:lnTo>
                      <a:pt x="187" y="132"/>
                    </a:lnTo>
                    <a:lnTo>
                      <a:pt x="162" y="112"/>
                    </a:lnTo>
                    <a:lnTo>
                      <a:pt x="139" y="102"/>
                    </a:lnTo>
                    <a:lnTo>
                      <a:pt x="115" y="87"/>
                    </a:lnTo>
                    <a:lnTo>
                      <a:pt x="109" y="81"/>
                    </a:lnTo>
                    <a:lnTo>
                      <a:pt x="96" y="87"/>
                    </a:lnTo>
                  </a:path>
                </a:pathLst>
              </a:custGeom>
              <a:solidFill>
                <a:srgbClr val="FFCB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58" name="Freeform 354"/>
              <p:cNvSpPr>
                <a:spLocks/>
              </p:cNvSpPr>
              <p:nvPr/>
            </p:nvSpPr>
            <p:spPr bwMode="auto">
              <a:xfrm>
                <a:off x="1259" y="2553"/>
                <a:ext cx="150" cy="143"/>
              </a:xfrm>
              <a:custGeom>
                <a:avLst/>
                <a:gdLst>
                  <a:gd name="T0" fmla="*/ 77 w 150"/>
                  <a:gd name="T1" fmla="*/ 71 h 143"/>
                  <a:gd name="T2" fmla="*/ 83 w 150"/>
                  <a:gd name="T3" fmla="*/ 61 h 143"/>
                  <a:gd name="T4" fmla="*/ 65 w 150"/>
                  <a:gd name="T5" fmla="*/ 36 h 143"/>
                  <a:gd name="T6" fmla="*/ 59 w 150"/>
                  <a:gd name="T7" fmla="*/ 16 h 143"/>
                  <a:gd name="T8" fmla="*/ 48 w 150"/>
                  <a:gd name="T9" fmla="*/ 11 h 143"/>
                  <a:gd name="T10" fmla="*/ 36 w 150"/>
                  <a:gd name="T11" fmla="*/ 0 h 143"/>
                  <a:gd name="T12" fmla="*/ 23 w 150"/>
                  <a:gd name="T13" fmla="*/ 0 h 143"/>
                  <a:gd name="T14" fmla="*/ 18 w 150"/>
                  <a:gd name="T15" fmla="*/ 6 h 143"/>
                  <a:gd name="T16" fmla="*/ 18 w 150"/>
                  <a:gd name="T17" fmla="*/ 11 h 143"/>
                  <a:gd name="T18" fmla="*/ 12 w 150"/>
                  <a:gd name="T19" fmla="*/ 11 h 143"/>
                  <a:gd name="T20" fmla="*/ 0 w 150"/>
                  <a:gd name="T21" fmla="*/ 16 h 143"/>
                  <a:gd name="T22" fmla="*/ 0 w 150"/>
                  <a:gd name="T23" fmla="*/ 26 h 143"/>
                  <a:gd name="T24" fmla="*/ 6 w 150"/>
                  <a:gd name="T25" fmla="*/ 36 h 143"/>
                  <a:gd name="T26" fmla="*/ 18 w 150"/>
                  <a:gd name="T27" fmla="*/ 51 h 143"/>
                  <a:gd name="T28" fmla="*/ 36 w 150"/>
                  <a:gd name="T29" fmla="*/ 61 h 143"/>
                  <a:gd name="T30" fmla="*/ 59 w 150"/>
                  <a:gd name="T31" fmla="*/ 71 h 143"/>
                  <a:gd name="T32" fmla="*/ 59 w 150"/>
                  <a:gd name="T33" fmla="*/ 76 h 143"/>
                  <a:gd name="T34" fmla="*/ 77 w 150"/>
                  <a:gd name="T35" fmla="*/ 71 h 143"/>
                  <a:gd name="T36" fmla="*/ 65 w 150"/>
                  <a:gd name="T37" fmla="*/ 81 h 143"/>
                  <a:gd name="T38" fmla="*/ 83 w 150"/>
                  <a:gd name="T39" fmla="*/ 107 h 143"/>
                  <a:gd name="T40" fmla="*/ 90 w 150"/>
                  <a:gd name="T41" fmla="*/ 126 h 143"/>
                  <a:gd name="T42" fmla="*/ 107 w 150"/>
                  <a:gd name="T43" fmla="*/ 137 h 143"/>
                  <a:gd name="T44" fmla="*/ 113 w 150"/>
                  <a:gd name="T45" fmla="*/ 142 h 143"/>
                  <a:gd name="T46" fmla="*/ 125 w 150"/>
                  <a:gd name="T47" fmla="*/ 142 h 143"/>
                  <a:gd name="T48" fmla="*/ 131 w 150"/>
                  <a:gd name="T49" fmla="*/ 137 h 143"/>
                  <a:gd name="T50" fmla="*/ 131 w 150"/>
                  <a:gd name="T51" fmla="*/ 131 h 143"/>
                  <a:gd name="T52" fmla="*/ 136 w 150"/>
                  <a:gd name="T53" fmla="*/ 131 h 143"/>
                  <a:gd name="T54" fmla="*/ 149 w 150"/>
                  <a:gd name="T55" fmla="*/ 126 h 143"/>
                  <a:gd name="T56" fmla="*/ 149 w 150"/>
                  <a:gd name="T57" fmla="*/ 121 h 143"/>
                  <a:gd name="T58" fmla="*/ 149 w 150"/>
                  <a:gd name="T59" fmla="*/ 107 h 143"/>
                  <a:gd name="T60" fmla="*/ 131 w 150"/>
                  <a:gd name="T61" fmla="*/ 92 h 143"/>
                  <a:gd name="T62" fmla="*/ 113 w 150"/>
                  <a:gd name="T63" fmla="*/ 81 h 143"/>
                  <a:gd name="T64" fmla="*/ 90 w 150"/>
                  <a:gd name="T65" fmla="*/ 71 h 143"/>
                  <a:gd name="T66" fmla="*/ 90 w 150"/>
                  <a:gd name="T67" fmla="*/ 66 h 143"/>
                  <a:gd name="T68" fmla="*/ 77 w 150"/>
                  <a:gd name="T69"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143">
                    <a:moveTo>
                      <a:pt x="77" y="71"/>
                    </a:moveTo>
                    <a:lnTo>
                      <a:pt x="83" y="61"/>
                    </a:lnTo>
                    <a:lnTo>
                      <a:pt x="65" y="36"/>
                    </a:lnTo>
                    <a:lnTo>
                      <a:pt x="59" y="16"/>
                    </a:lnTo>
                    <a:lnTo>
                      <a:pt x="48" y="11"/>
                    </a:lnTo>
                    <a:lnTo>
                      <a:pt x="36" y="0"/>
                    </a:lnTo>
                    <a:lnTo>
                      <a:pt x="23" y="0"/>
                    </a:lnTo>
                    <a:lnTo>
                      <a:pt x="18" y="6"/>
                    </a:lnTo>
                    <a:lnTo>
                      <a:pt x="18" y="11"/>
                    </a:lnTo>
                    <a:lnTo>
                      <a:pt x="12" y="11"/>
                    </a:lnTo>
                    <a:lnTo>
                      <a:pt x="0" y="16"/>
                    </a:lnTo>
                    <a:lnTo>
                      <a:pt x="0" y="26"/>
                    </a:lnTo>
                    <a:lnTo>
                      <a:pt x="6" y="36"/>
                    </a:lnTo>
                    <a:lnTo>
                      <a:pt x="18" y="51"/>
                    </a:lnTo>
                    <a:lnTo>
                      <a:pt x="36" y="61"/>
                    </a:lnTo>
                    <a:lnTo>
                      <a:pt x="59" y="71"/>
                    </a:lnTo>
                    <a:lnTo>
                      <a:pt x="59" y="76"/>
                    </a:lnTo>
                    <a:lnTo>
                      <a:pt x="77" y="71"/>
                    </a:lnTo>
                    <a:lnTo>
                      <a:pt x="65" y="81"/>
                    </a:lnTo>
                    <a:lnTo>
                      <a:pt x="83" y="107"/>
                    </a:lnTo>
                    <a:lnTo>
                      <a:pt x="90" y="126"/>
                    </a:lnTo>
                    <a:lnTo>
                      <a:pt x="107" y="137"/>
                    </a:lnTo>
                    <a:lnTo>
                      <a:pt x="113" y="142"/>
                    </a:lnTo>
                    <a:lnTo>
                      <a:pt x="125" y="142"/>
                    </a:lnTo>
                    <a:lnTo>
                      <a:pt x="131" y="137"/>
                    </a:lnTo>
                    <a:lnTo>
                      <a:pt x="131" y="131"/>
                    </a:lnTo>
                    <a:lnTo>
                      <a:pt x="136" y="131"/>
                    </a:lnTo>
                    <a:lnTo>
                      <a:pt x="149" y="126"/>
                    </a:lnTo>
                    <a:lnTo>
                      <a:pt x="149" y="121"/>
                    </a:lnTo>
                    <a:lnTo>
                      <a:pt x="149" y="107"/>
                    </a:lnTo>
                    <a:lnTo>
                      <a:pt x="131" y="92"/>
                    </a:lnTo>
                    <a:lnTo>
                      <a:pt x="113" y="81"/>
                    </a:lnTo>
                    <a:lnTo>
                      <a:pt x="90" y="71"/>
                    </a:lnTo>
                    <a:lnTo>
                      <a:pt x="90" y="66"/>
                    </a:lnTo>
                    <a:lnTo>
                      <a:pt x="77" y="71"/>
                    </a:lnTo>
                  </a:path>
                </a:pathLst>
              </a:custGeom>
              <a:solidFill>
                <a:srgbClr val="FFDE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59" name="Freeform 355"/>
              <p:cNvSpPr>
                <a:spLocks/>
              </p:cNvSpPr>
              <p:nvPr/>
            </p:nvSpPr>
            <p:spPr bwMode="auto">
              <a:xfrm>
                <a:off x="1265" y="2559"/>
                <a:ext cx="126" cy="121"/>
              </a:xfrm>
              <a:custGeom>
                <a:avLst/>
                <a:gdLst>
                  <a:gd name="T0" fmla="*/ 65 w 126"/>
                  <a:gd name="T1" fmla="*/ 60 h 121"/>
                  <a:gd name="T2" fmla="*/ 71 w 126"/>
                  <a:gd name="T3" fmla="*/ 50 h 121"/>
                  <a:gd name="T4" fmla="*/ 54 w 126"/>
                  <a:gd name="T5" fmla="*/ 30 h 121"/>
                  <a:gd name="T6" fmla="*/ 48 w 126"/>
                  <a:gd name="T7" fmla="*/ 15 h 121"/>
                  <a:gd name="T8" fmla="*/ 42 w 126"/>
                  <a:gd name="T9" fmla="*/ 10 h 121"/>
                  <a:gd name="T10" fmla="*/ 30 w 126"/>
                  <a:gd name="T11" fmla="*/ 0 h 121"/>
                  <a:gd name="T12" fmla="*/ 18 w 126"/>
                  <a:gd name="T13" fmla="*/ 0 h 121"/>
                  <a:gd name="T14" fmla="*/ 18 w 126"/>
                  <a:gd name="T15" fmla="*/ 5 h 121"/>
                  <a:gd name="T16" fmla="*/ 18 w 126"/>
                  <a:gd name="T17" fmla="*/ 10 h 121"/>
                  <a:gd name="T18" fmla="*/ 12 w 126"/>
                  <a:gd name="T19" fmla="*/ 10 h 121"/>
                  <a:gd name="T20" fmla="*/ 0 w 126"/>
                  <a:gd name="T21" fmla="*/ 15 h 121"/>
                  <a:gd name="T22" fmla="*/ 0 w 126"/>
                  <a:gd name="T23" fmla="*/ 20 h 121"/>
                  <a:gd name="T24" fmla="*/ 6 w 126"/>
                  <a:gd name="T25" fmla="*/ 30 h 121"/>
                  <a:gd name="T26" fmla="*/ 18 w 126"/>
                  <a:gd name="T27" fmla="*/ 45 h 121"/>
                  <a:gd name="T28" fmla="*/ 30 w 126"/>
                  <a:gd name="T29" fmla="*/ 50 h 121"/>
                  <a:gd name="T30" fmla="*/ 48 w 126"/>
                  <a:gd name="T31" fmla="*/ 60 h 121"/>
                  <a:gd name="T32" fmla="*/ 48 w 126"/>
                  <a:gd name="T33" fmla="*/ 65 h 121"/>
                  <a:gd name="T34" fmla="*/ 65 w 126"/>
                  <a:gd name="T35" fmla="*/ 60 h 121"/>
                  <a:gd name="T36" fmla="*/ 54 w 126"/>
                  <a:gd name="T37" fmla="*/ 70 h 121"/>
                  <a:gd name="T38" fmla="*/ 71 w 126"/>
                  <a:gd name="T39" fmla="*/ 90 h 121"/>
                  <a:gd name="T40" fmla="*/ 77 w 126"/>
                  <a:gd name="T41" fmla="*/ 105 h 121"/>
                  <a:gd name="T42" fmla="*/ 90 w 126"/>
                  <a:gd name="T43" fmla="*/ 115 h 121"/>
                  <a:gd name="T44" fmla="*/ 96 w 126"/>
                  <a:gd name="T45" fmla="*/ 120 h 121"/>
                  <a:gd name="T46" fmla="*/ 107 w 126"/>
                  <a:gd name="T47" fmla="*/ 120 h 121"/>
                  <a:gd name="T48" fmla="*/ 107 w 126"/>
                  <a:gd name="T49" fmla="*/ 115 h 121"/>
                  <a:gd name="T50" fmla="*/ 107 w 126"/>
                  <a:gd name="T51" fmla="*/ 110 h 121"/>
                  <a:gd name="T52" fmla="*/ 113 w 126"/>
                  <a:gd name="T53" fmla="*/ 110 h 121"/>
                  <a:gd name="T54" fmla="*/ 125 w 126"/>
                  <a:gd name="T55" fmla="*/ 105 h 121"/>
                  <a:gd name="T56" fmla="*/ 125 w 126"/>
                  <a:gd name="T57" fmla="*/ 90 h 121"/>
                  <a:gd name="T58" fmla="*/ 107 w 126"/>
                  <a:gd name="T59" fmla="*/ 75 h 121"/>
                  <a:gd name="T60" fmla="*/ 96 w 126"/>
                  <a:gd name="T61" fmla="*/ 70 h 121"/>
                  <a:gd name="T62" fmla="*/ 77 w 126"/>
                  <a:gd name="T63" fmla="*/ 60 h 121"/>
                  <a:gd name="T64" fmla="*/ 77 w 126"/>
                  <a:gd name="T65" fmla="*/ 55 h 121"/>
                  <a:gd name="T66" fmla="*/ 65 w 126"/>
                  <a:gd name="T67"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21">
                    <a:moveTo>
                      <a:pt x="65" y="60"/>
                    </a:moveTo>
                    <a:lnTo>
                      <a:pt x="71" y="50"/>
                    </a:lnTo>
                    <a:lnTo>
                      <a:pt x="54" y="30"/>
                    </a:lnTo>
                    <a:lnTo>
                      <a:pt x="48" y="15"/>
                    </a:lnTo>
                    <a:lnTo>
                      <a:pt x="42" y="10"/>
                    </a:lnTo>
                    <a:lnTo>
                      <a:pt x="30" y="0"/>
                    </a:lnTo>
                    <a:lnTo>
                      <a:pt x="18" y="0"/>
                    </a:lnTo>
                    <a:lnTo>
                      <a:pt x="18" y="5"/>
                    </a:lnTo>
                    <a:lnTo>
                      <a:pt x="18" y="10"/>
                    </a:lnTo>
                    <a:lnTo>
                      <a:pt x="12" y="10"/>
                    </a:lnTo>
                    <a:lnTo>
                      <a:pt x="0" y="15"/>
                    </a:lnTo>
                    <a:lnTo>
                      <a:pt x="0" y="20"/>
                    </a:lnTo>
                    <a:lnTo>
                      <a:pt x="6" y="30"/>
                    </a:lnTo>
                    <a:lnTo>
                      <a:pt x="18" y="45"/>
                    </a:lnTo>
                    <a:lnTo>
                      <a:pt x="30" y="50"/>
                    </a:lnTo>
                    <a:lnTo>
                      <a:pt x="48" y="60"/>
                    </a:lnTo>
                    <a:lnTo>
                      <a:pt x="48" y="65"/>
                    </a:lnTo>
                    <a:lnTo>
                      <a:pt x="65" y="60"/>
                    </a:lnTo>
                    <a:lnTo>
                      <a:pt x="54" y="70"/>
                    </a:lnTo>
                    <a:lnTo>
                      <a:pt x="71" y="90"/>
                    </a:lnTo>
                    <a:lnTo>
                      <a:pt x="77" y="105"/>
                    </a:lnTo>
                    <a:lnTo>
                      <a:pt x="90" y="115"/>
                    </a:lnTo>
                    <a:lnTo>
                      <a:pt x="96" y="120"/>
                    </a:lnTo>
                    <a:lnTo>
                      <a:pt x="107" y="120"/>
                    </a:lnTo>
                    <a:lnTo>
                      <a:pt x="107" y="115"/>
                    </a:lnTo>
                    <a:lnTo>
                      <a:pt x="107" y="110"/>
                    </a:lnTo>
                    <a:lnTo>
                      <a:pt x="113" y="110"/>
                    </a:lnTo>
                    <a:lnTo>
                      <a:pt x="125" y="105"/>
                    </a:lnTo>
                    <a:lnTo>
                      <a:pt x="125" y="90"/>
                    </a:lnTo>
                    <a:lnTo>
                      <a:pt x="107" y="75"/>
                    </a:lnTo>
                    <a:lnTo>
                      <a:pt x="96" y="70"/>
                    </a:lnTo>
                    <a:lnTo>
                      <a:pt x="77" y="60"/>
                    </a:lnTo>
                    <a:lnTo>
                      <a:pt x="77" y="55"/>
                    </a:lnTo>
                    <a:lnTo>
                      <a:pt x="65" y="60"/>
                    </a:lnTo>
                  </a:path>
                </a:pathLst>
              </a:custGeom>
              <a:solidFill>
                <a:srgbClr val="FFEC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60" name="Freeform 356"/>
              <p:cNvSpPr>
                <a:spLocks/>
              </p:cNvSpPr>
              <p:nvPr/>
            </p:nvSpPr>
            <p:spPr bwMode="auto">
              <a:xfrm>
                <a:off x="1277" y="2575"/>
                <a:ext cx="100" cy="89"/>
              </a:xfrm>
              <a:custGeom>
                <a:avLst/>
                <a:gdLst>
                  <a:gd name="T0" fmla="*/ 52 w 100"/>
                  <a:gd name="T1" fmla="*/ 44 h 89"/>
                  <a:gd name="T2" fmla="*/ 58 w 100"/>
                  <a:gd name="T3" fmla="*/ 39 h 89"/>
                  <a:gd name="T4" fmla="*/ 41 w 100"/>
                  <a:gd name="T5" fmla="*/ 25 h 89"/>
                  <a:gd name="T6" fmla="*/ 35 w 100"/>
                  <a:gd name="T7" fmla="*/ 10 h 89"/>
                  <a:gd name="T8" fmla="*/ 24 w 100"/>
                  <a:gd name="T9" fmla="*/ 0 h 89"/>
                  <a:gd name="T10" fmla="*/ 11 w 100"/>
                  <a:gd name="T11" fmla="*/ 0 h 89"/>
                  <a:gd name="T12" fmla="*/ 11 w 100"/>
                  <a:gd name="T13" fmla="*/ 5 h 89"/>
                  <a:gd name="T14" fmla="*/ 11 w 100"/>
                  <a:gd name="T15" fmla="*/ 10 h 89"/>
                  <a:gd name="T16" fmla="*/ 0 w 100"/>
                  <a:gd name="T17" fmla="*/ 10 h 89"/>
                  <a:gd name="T18" fmla="*/ 0 w 100"/>
                  <a:gd name="T19" fmla="*/ 14 h 89"/>
                  <a:gd name="T20" fmla="*/ 6 w 100"/>
                  <a:gd name="T21" fmla="*/ 25 h 89"/>
                  <a:gd name="T22" fmla="*/ 11 w 100"/>
                  <a:gd name="T23" fmla="*/ 34 h 89"/>
                  <a:gd name="T24" fmla="*/ 24 w 100"/>
                  <a:gd name="T25" fmla="*/ 39 h 89"/>
                  <a:gd name="T26" fmla="*/ 35 w 100"/>
                  <a:gd name="T27" fmla="*/ 44 h 89"/>
                  <a:gd name="T28" fmla="*/ 35 w 100"/>
                  <a:gd name="T29" fmla="*/ 49 h 89"/>
                  <a:gd name="T30" fmla="*/ 52 w 100"/>
                  <a:gd name="T31" fmla="*/ 44 h 89"/>
                  <a:gd name="T32" fmla="*/ 41 w 100"/>
                  <a:gd name="T33" fmla="*/ 54 h 89"/>
                  <a:gd name="T34" fmla="*/ 58 w 100"/>
                  <a:gd name="T35" fmla="*/ 69 h 89"/>
                  <a:gd name="T36" fmla="*/ 64 w 100"/>
                  <a:gd name="T37" fmla="*/ 78 h 89"/>
                  <a:gd name="T38" fmla="*/ 70 w 100"/>
                  <a:gd name="T39" fmla="*/ 83 h 89"/>
                  <a:gd name="T40" fmla="*/ 76 w 100"/>
                  <a:gd name="T41" fmla="*/ 88 h 89"/>
                  <a:gd name="T42" fmla="*/ 88 w 100"/>
                  <a:gd name="T43" fmla="*/ 88 h 89"/>
                  <a:gd name="T44" fmla="*/ 88 w 100"/>
                  <a:gd name="T45" fmla="*/ 83 h 89"/>
                  <a:gd name="T46" fmla="*/ 99 w 100"/>
                  <a:gd name="T47" fmla="*/ 78 h 89"/>
                  <a:gd name="T48" fmla="*/ 99 w 100"/>
                  <a:gd name="T49" fmla="*/ 69 h 89"/>
                  <a:gd name="T50" fmla="*/ 88 w 100"/>
                  <a:gd name="T51" fmla="*/ 54 h 89"/>
                  <a:gd name="T52" fmla="*/ 76 w 100"/>
                  <a:gd name="T53" fmla="*/ 54 h 89"/>
                  <a:gd name="T54" fmla="*/ 64 w 100"/>
                  <a:gd name="T55" fmla="*/ 44 h 89"/>
                  <a:gd name="T56" fmla="*/ 64 w 100"/>
                  <a:gd name="T57" fmla="*/ 39 h 89"/>
                  <a:gd name="T58" fmla="*/ 52 w 100"/>
                  <a:gd name="T59"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89">
                    <a:moveTo>
                      <a:pt x="52" y="44"/>
                    </a:moveTo>
                    <a:lnTo>
                      <a:pt x="58" y="39"/>
                    </a:lnTo>
                    <a:lnTo>
                      <a:pt x="41" y="25"/>
                    </a:lnTo>
                    <a:lnTo>
                      <a:pt x="35" y="10"/>
                    </a:lnTo>
                    <a:lnTo>
                      <a:pt x="24" y="0"/>
                    </a:lnTo>
                    <a:lnTo>
                      <a:pt x="11" y="0"/>
                    </a:lnTo>
                    <a:lnTo>
                      <a:pt x="11" y="5"/>
                    </a:lnTo>
                    <a:lnTo>
                      <a:pt x="11" y="10"/>
                    </a:lnTo>
                    <a:lnTo>
                      <a:pt x="0" y="10"/>
                    </a:lnTo>
                    <a:lnTo>
                      <a:pt x="0" y="14"/>
                    </a:lnTo>
                    <a:lnTo>
                      <a:pt x="6" y="25"/>
                    </a:lnTo>
                    <a:lnTo>
                      <a:pt x="11" y="34"/>
                    </a:lnTo>
                    <a:lnTo>
                      <a:pt x="24" y="39"/>
                    </a:lnTo>
                    <a:lnTo>
                      <a:pt x="35" y="44"/>
                    </a:lnTo>
                    <a:lnTo>
                      <a:pt x="35" y="49"/>
                    </a:lnTo>
                    <a:lnTo>
                      <a:pt x="52" y="44"/>
                    </a:lnTo>
                    <a:lnTo>
                      <a:pt x="41" y="54"/>
                    </a:lnTo>
                    <a:lnTo>
                      <a:pt x="58" y="69"/>
                    </a:lnTo>
                    <a:lnTo>
                      <a:pt x="64" y="78"/>
                    </a:lnTo>
                    <a:lnTo>
                      <a:pt x="70" y="83"/>
                    </a:lnTo>
                    <a:lnTo>
                      <a:pt x="76" y="88"/>
                    </a:lnTo>
                    <a:lnTo>
                      <a:pt x="88" y="88"/>
                    </a:lnTo>
                    <a:lnTo>
                      <a:pt x="88" y="83"/>
                    </a:lnTo>
                    <a:lnTo>
                      <a:pt x="99" y="78"/>
                    </a:lnTo>
                    <a:lnTo>
                      <a:pt x="99" y="69"/>
                    </a:lnTo>
                    <a:lnTo>
                      <a:pt x="88" y="54"/>
                    </a:lnTo>
                    <a:lnTo>
                      <a:pt x="76" y="54"/>
                    </a:lnTo>
                    <a:lnTo>
                      <a:pt x="64" y="44"/>
                    </a:lnTo>
                    <a:lnTo>
                      <a:pt x="64" y="39"/>
                    </a:lnTo>
                    <a:lnTo>
                      <a:pt x="52" y="44"/>
                    </a:lnTo>
                  </a:path>
                </a:pathLst>
              </a:custGeom>
              <a:solidFill>
                <a:srgbClr val="FFF7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61" name="Freeform 357"/>
              <p:cNvSpPr>
                <a:spLocks/>
              </p:cNvSpPr>
              <p:nvPr/>
            </p:nvSpPr>
            <p:spPr bwMode="auto">
              <a:xfrm>
                <a:off x="1283" y="2580"/>
                <a:ext cx="77" cy="70"/>
              </a:xfrm>
              <a:custGeom>
                <a:avLst/>
                <a:gdLst>
                  <a:gd name="T0" fmla="*/ 41 w 77"/>
                  <a:gd name="T1" fmla="*/ 35 h 70"/>
                  <a:gd name="T2" fmla="*/ 47 w 77"/>
                  <a:gd name="T3" fmla="*/ 30 h 70"/>
                  <a:gd name="T4" fmla="*/ 29 w 77"/>
                  <a:gd name="T5" fmla="*/ 20 h 70"/>
                  <a:gd name="T6" fmla="*/ 29 w 77"/>
                  <a:gd name="T7" fmla="*/ 10 h 70"/>
                  <a:gd name="T8" fmla="*/ 18 w 77"/>
                  <a:gd name="T9" fmla="*/ 0 h 70"/>
                  <a:gd name="T10" fmla="*/ 12 w 77"/>
                  <a:gd name="T11" fmla="*/ 0 h 70"/>
                  <a:gd name="T12" fmla="*/ 12 w 77"/>
                  <a:gd name="T13" fmla="*/ 5 h 70"/>
                  <a:gd name="T14" fmla="*/ 12 w 77"/>
                  <a:gd name="T15" fmla="*/ 10 h 70"/>
                  <a:gd name="T16" fmla="*/ 0 w 77"/>
                  <a:gd name="T17" fmla="*/ 10 h 70"/>
                  <a:gd name="T18" fmla="*/ 6 w 77"/>
                  <a:gd name="T19" fmla="*/ 20 h 70"/>
                  <a:gd name="T20" fmla="*/ 12 w 77"/>
                  <a:gd name="T21" fmla="*/ 25 h 70"/>
                  <a:gd name="T22" fmla="*/ 18 w 77"/>
                  <a:gd name="T23" fmla="*/ 30 h 70"/>
                  <a:gd name="T24" fmla="*/ 29 w 77"/>
                  <a:gd name="T25" fmla="*/ 35 h 70"/>
                  <a:gd name="T26" fmla="*/ 29 w 77"/>
                  <a:gd name="T27" fmla="*/ 39 h 70"/>
                  <a:gd name="T28" fmla="*/ 41 w 77"/>
                  <a:gd name="T29" fmla="*/ 35 h 70"/>
                  <a:gd name="T30" fmla="*/ 29 w 77"/>
                  <a:gd name="T31" fmla="*/ 44 h 70"/>
                  <a:gd name="T32" fmla="*/ 47 w 77"/>
                  <a:gd name="T33" fmla="*/ 54 h 70"/>
                  <a:gd name="T34" fmla="*/ 47 w 77"/>
                  <a:gd name="T35" fmla="*/ 59 h 70"/>
                  <a:gd name="T36" fmla="*/ 52 w 77"/>
                  <a:gd name="T37" fmla="*/ 64 h 70"/>
                  <a:gd name="T38" fmla="*/ 58 w 77"/>
                  <a:gd name="T39" fmla="*/ 69 h 70"/>
                  <a:gd name="T40" fmla="*/ 65 w 77"/>
                  <a:gd name="T41" fmla="*/ 69 h 70"/>
                  <a:gd name="T42" fmla="*/ 65 w 77"/>
                  <a:gd name="T43" fmla="*/ 64 h 70"/>
                  <a:gd name="T44" fmla="*/ 76 w 77"/>
                  <a:gd name="T45" fmla="*/ 59 h 70"/>
                  <a:gd name="T46" fmla="*/ 76 w 77"/>
                  <a:gd name="T47" fmla="*/ 54 h 70"/>
                  <a:gd name="T48" fmla="*/ 65 w 77"/>
                  <a:gd name="T49" fmla="*/ 44 h 70"/>
                  <a:gd name="T50" fmla="*/ 58 w 77"/>
                  <a:gd name="T51" fmla="*/ 44 h 70"/>
                  <a:gd name="T52" fmla="*/ 47 w 77"/>
                  <a:gd name="T53" fmla="*/ 35 h 70"/>
                  <a:gd name="T54" fmla="*/ 47 w 77"/>
                  <a:gd name="T55" fmla="*/ 30 h 70"/>
                  <a:gd name="T56" fmla="*/ 41 w 77"/>
                  <a:gd name="T57"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0">
                    <a:moveTo>
                      <a:pt x="41" y="35"/>
                    </a:moveTo>
                    <a:lnTo>
                      <a:pt x="47" y="30"/>
                    </a:lnTo>
                    <a:lnTo>
                      <a:pt x="29" y="20"/>
                    </a:lnTo>
                    <a:lnTo>
                      <a:pt x="29" y="10"/>
                    </a:lnTo>
                    <a:lnTo>
                      <a:pt x="18" y="0"/>
                    </a:lnTo>
                    <a:lnTo>
                      <a:pt x="12" y="0"/>
                    </a:lnTo>
                    <a:lnTo>
                      <a:pt x="12" y="5"/>
                    </a:lnTo>
                    <a:lnTo>
                      <a:pt x="12" y="10"/>
                    </a:lnTo>
                    <a:lnTo>
                      <a:pt x="0" y="10"/>
                    </a:lnTo>
                    <a:lnTo>
                      <a:pt x="6" y="20"/>
                    </a:lnTo>
                    <a:lnTo>
                      <a:pt x="12" y="25"/>
                    </a:lnTo>
                    <a:lnTo>
                      <a:pt x="18" y="30"/>
                    </a:lnTo>
                    <a:lnTo>
                      <a:pt x="29" y="35"/>
                    </a:lnTo>
                    <a:lnTo>
                      <a:pt x="29" y="39"/>
                    </a:lnTo>
                    <a:lnTo>
                      <a:pt x="41" y="35"/>
                    </a:lnTo>
                    <a:lnTo>
                      <a:pt x="29" y="44"/>
                    </a:lnTo>
                    <a:lnTo>
                      <a:pt x="47" y="54"/>
                    </a:lnTo>
                    <a:lnTo>
                      <a:pt x="47" y="59"/>
                    </a:lnTo>
                    <a:lnTo>
                      <a:pt x="52" y="64"/>
                    </a:lnTo>
                    <a:lnTo>
                      <a:pt x="58" y="69"/>
                    </a:lnTo>
                    <a:lnTo>
                      <a:pt x="65" y="69"/>
                    </a:lnTo>
                    <a:lnTo>
                      <a:pt x="65" y="64"/>
                    </a:lnTo>
                    <a:lnTo>
                      <a:pt x="76" y="59"/>
                    </a:lnTo>
                    <a:lnTo>
                      <a:pt x="76" y="54"/>
                    </a:lnTo>
                    <a:lnTo>
                      <a:pt x="65" y="44"/>
                    </a:lnTo>
                    <a:lnTo>
                      <a:pt x="58" y="44"/>
                    </a:lnTo>
                    <a:lnTo>
                      <a:pt x="47" y="35"/>
                    </a:lnTo>
                    <a:lnTo>
                      <a:pt x="47" y="30"/>
                    </a:lnTo>
                    <a:lnTo>
                      <a:pt x="41" y="35"/>
                    </a:lnTo>
                  </a:path>
                </a:pathLst>
              </a:custGeom>
              <a:solidFill>
                <a:srgbClr val="FFFD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62" name="Freeform 358"/>
              <p:cNvSpPr>
                <a:spLocks/>
              </p:cNvSpPr>
              <p:nvPr/>
            </p:nvSpPr>
            <p:spPr bwMode="auto">
              <a:xfrm>
                <a:off x="1283" y="2580"/>
                <a:ext cx="77" cy="70"/>
              </a:xfrm>
              <a:custGeom>
                <a:avLst/>
                <a:gdLst>
                  <a:gd name="T0" fmla="*/ 41 w 77"/>
                  <a:gd name="T1" fmla="*/ 35 h 70"/>
                  <a:gd name="T2" fmla="*/ 47 w 77"/>
                  <a:gd name="T3" fmla="*/ 30 h 70"/>
                  <a:gd name="T4" fmla="*/ 29 w 77"/>
                  <a:gd name="T5" fmla="*/ 20 h 70"/>
                  <a:gd name="T6" fmla="*/ 29 w 77"/>
                  <a:gd name="T7" fmla="*/ 10 h 70"/>
                  <a:gd name="T8" fmla="*/ 18 w 77"/>
                  <a:gd name="T9" fmla="*/ 0 h 70"/>
                  <a:gd name="T10" fmla="*/ 12 w 77"/>
                  <a:gd name="T11" fmla="*/ 0 h 70"/>
                  <a:gd name="T12" fmla="*/ 12 w 77"/>
                  <a:gd name="T13" fmla="*/ 5 h 70"/>
                  <a:gd name="T14" fmla="*/ 12 w 77"/>
                  <a:gd name="T15" fmla="*/ 10 h 70"/>
                  <a:gd name="T16" fmla="*/ 0 w 77"/>
                  <a:gd name="T17" fmla="*/ 10 h 70"/>
                  <a:gd name="T18" fmla="*/ 6 w 77"/>
                  <a:gd name="T19" fmla="*/ 20 h 70"/>
                  <a:gd name="T20" fmla="*/ 12 w 77"/>
                  <a:gd name="T21" fmla="*/ 25 h 70"/>
                  <a:gd name="T22" fmla="*/ 18 w 77"/>
                  <a:gd name="T23" fmla="*/ 30 h 70"/>
                  <a:gd name="T24" fmla="*/ 29 w 77"/>
                  <a:gd name="T25" fmla="*/ 35 h 70"/>
                  <a:gd name="T26" fmla="*/ 29 w 77"/>
                  <a:gd name="T27" fmla="*/ 39 h 70"/>
                  <a:gd name="T28" fmla="*/ 41 w 77"/>
                  <a:gd name="T29" fmla="*/ 35 h 70"/>
                  <a:gd name="T30" fmla="*/ 29 w 77"/>
                  <a:gd name="T31" fmla="*/ 44 h 70"/>
                  <a:gd name="T32" fmla="*/ 47 w 77"/>
                  <a:gd name="T33" fmla="*/ 54 h 70"/>
                  <a:gd name="T34" fmla="*/ 47 w 77"/>
                  <a:gd name="T35" fmla="*/ 59 h 70"/>
                  <a:gd name="T36" fmla="*/ 52 w 77"/>
                  <a:gd name="T37" fmla="*/ 64 h 70"/>
                  <a:gd name="T38" fmla="*/ 58 w 77"/>
                  <a:gd name="T39" fmla="*/ 69 h 70"/>
                  <a:gd name="T40" fmla="*/ 65 w 77"/>
                  <a:gd name="T41" fmla="*/ 69 h 70"/>
                  <a:gd name="T42" fmla="*/ 65 w 77"/>
                  <a:gd name="T43" fmla="*/ 64 h 70"/>
                  <a:gd name="T44" fmla="*/ 76 w 77"/>
                  <a:gd name="T45" fmla="*/ 59 h 70"/>
                  <a:gd name="T46" fmla="*/ 76 w 77"/>
                  <a:gd name="T47" fmla="*/ 54 h 70"/>
                  <a:gd name="T48" fmla="*/ 65 w 77"/>
                  <a:gd name="T49" fmla="*/ 44 h 70"/>
                  <a:gd name="T50" fmla="*/ 58 w 77"/>
                  <a:gd name="T51" fmla="*/ 44 h 70"/>
                  <a:gd name="T52" fmla="*/ 47 w 77"/>
                  <a:gd name="T53" fmla="*/ 35 h 70"/>
                  <a:gd name="T54" fmla="*/ 47 w 77"/>
                  <a:gd name="T55" fmla="*/ 30 h 70"/>
                  <a:gd name="T56" fmla="*/ 41 w 77"/>
                  <a:gd name="T57"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0">
                    <a:moveTo>
                      <a:pt x="41" y="35"/>
                    </a:moveTo>
                    <a:lnTo>
                      <a:pt x="47" y="30"/>
                    </a:lnTo>
                    <a:lnTo>
                      <a:pt x="29" y="20"/>
                    </a:lnTo>
                    <a:lnTo>
                      <a:pt x="29" y="10"/>
                    </a:lnTo>
                    <a:lnTo>
                      <a:pt x="18" y="0"/>
                    </a:lnTo>
                    <a:lnTo>
                      <a:pt x="12" y="0"/>
                    </a:lnTo>
                    <a:lnTo>
                      <a:pt x="12" y="5"/>
                    </a:lnTo>
                    <a:lnTo>
                      <a:pt x="12" y="10"/>
                    </a:lnTo>
                    <a:lnTo>
                      <a:pt x="0" y="10"/>
                    </a:lnTo>
                    <a:lnTo>
                      <a:pt x="6" y="20"/>
                    </a:lnTo>
                    <a:lnTo>
                      <a:pt x="12" y="25"/>
                    </a:lnTo>
                    <a:lnTo>
                      <a:pt x="18" y="30"/>
                    </a:lnTo>
                    <a:lnTo>
                      <a:pt x="29" y="35"/>
                    </a:lnTo>
                    <a:lnTo>
                      <a:pt x="29" y="39"/>
                    </a:lnTo>
                    <a:lnTo>
                      <a:pt x="41" y="35"/>
                    </a:lnTo>
                    <a:lnTo>
                      <a:pt x="29" y="44"/>
                    </a:lnTo>
                    <a:lnTo>
                      <a:pt x="47" y="54"/>
                    </a:lnTo>
                    <a:lnTo>
                      <a:pt x="47" y="59"/>
                    </a:lnTo>
                    <a:lnTo>
                      <a:pt x="52" y="64"/>
                    </a:lnTo>
                    <a:lnTo>
                      <a:pt x="58" y="69"/>
                    </a:lnTo>
                    <a:lnTo>
                      <a:pt x="65" y="69"/>
                    </a:lnTo>
                    <a:lnTo>
                      <a:pt x="65" y="64"/>
                    </a:lnTo>
                    <a:lnTo>
                      <a:pt x="76" y="59"/>
                    </a:lnTo>
                    <a:lnTo>
                      <a:pt x="76" y="54"/>
                    </a:lnTo>
                    <a:lnTo>
                      <a:pt x="65" y="44"/>
                    </a:lnTo>
                    <a:lnTo>
                      <a:pt x="58" y="44"/>
                    </a:lnTo>
                    <a:lnTo>
                      <a:pt x="47" y="35"/>
                    </a:lnTo>
                    <a:lnTo>
                      <a:pt x="47" y="30"/>
                    </a:lnTo>
                    <a:lnTo>
                      <a:pt x="41" y="35"/>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63" name="Freeform 359"/>
              <p:cNvSpPr>
                <a:spLocks/>
              </p:cNvSpPr>
              <p:nvPr/>
            </p:nvSpPr>
            <p:spPr bwMode="auto">
              <a:xfrm>
                <a:off x="1159" y="2475"/>
                <a:ext cx="402" cy="336"/>
              </a:xfrm>
              <a:custGeom>
                <a:avLst/>
                <a:gdLst>
                  <a:gd name="T0" fmla="*/ 207 w 402"/>
                  <a:gd name="T1" fmla="*/ 157 h 336"/>
                  <a:gd name="T2" fmla="*/ 188 w 402"/>
                  <a:gd name="T3" fmla="*/ 89 h 336"/>
                  <a:gd name="T4" fmla="*/ 125 w 402"/>
                  <a:gd name="T5" fmla="*/ 10 h 336"/>
                  <a:gd name="T6" fmla="*/ 88 w 402"/>
                  <a:gd name="T7" fmla="*/ 0 h 336"/>
                  <a:gd name="T8" fmla="*/ 50 w 402"/>
                  <a:gd name="T9" fmla="*/ 15 h 336"/>
                  <a:gd name="T10" fmla="*/ 19 w 402"/>
                  <a:gd name="T11" fmla="*/ 47 h 336"/>
                  <a:gd name="T12" fmla="*/ 26 w 402"/>
                  <a:gd name="T13" fmla="*/ 78 h 336"/>
                  <a:gd name="T14" fmla="*/ 107 w 402"/>
                  <a:gd name="T15" fmla="*/ 147 h 336"/>
                  <a:gd name="T16" fmla="*/ 182 w 402"/>
                  <a:gd name="T17" fmla="*/ 173 h 336"/>
                  <a:gd name="T18" fmla="*/ 188 w 402"/>
                  <a:gd name="T19" fmla="*/ 178 h 336"/>
                  <a:gd name="T20" fmla="*/ 207 w 402"/>
                  <a:gd name="T21" fmla="*/ 246 h 336"/>
                  <a:gd name="T22" fmla="*/ 276 w 402"/>
                  <a:gd name="T23" fmla="*/ 330 h 336"/>
                  <a:gd name="T24" fmla="*/ 307 w 402"/>
                  <a:gd name="T25" fmla="*/ 335 h 336"/>
                  <a:gd name="T26" fmla="*/ 351 w 402"/>
                  <a:gd name="T27" fmla="*/ 320 h 336"/>
                  <a:gd name="T28" fmla="*/ 376 w 402"/>
                  <a:gd name="T29" fmla="*/ 288 h 336"/>
                  <a:gd name="T30" fmla="*/ 376 w 402"/>
                  <a:gd name="T31" fmla="*/ 262 h 336"/>
                  <a:gd name="T32" fmla="*/ 288 w 402"/>
                  <a:gd name="T33" fmla="*/ 188 h 336"/>
                  <a:gd name="T34" fmla="*/ 213 w 402"/>
                  <a:gd name="T35" fmla="*/ 162 h 336"/>
                  <a:gd name="T36" fmla="*/ 188 w 402"/>
                  <a:gd name="T37" fmla="*/ 162 h 336"/>
                  <a:gd name="T38" fmla="*/ 107 w 402"/>
                  <a:gd name="T39" fmla="*/ 178 h 336"/>
                  <a:gd name="T40" fmla="*/ 6 w 402"/>
                  <a:gd name="T41" fmla="*/ 230 h 336"/>
                  <a:gd name="T42" fmla="*/ 0 w 402"/>
                  <a:gd name="T43" fmla="*/ 262 h 336"/>
                  <a:gd name="T44" fmla="*/ 19 w 402"/>
                  <a:gd name="T45" fmla="*/ 293 h 336"/>
                  <a:gd name="T46" fmla="*/ 50 w 402"/>
                  <a:gd name="T47" fmla="*/ 314 h 336"/>
                  <a:gd name="T48" fmla="*/ 88 w 402"/>
                  <a:gd name="T49" fmla="*/ 314 h 336"/>
                  <a:gd name="T50" fmla="*/ 169 w 402"/>
                  <a:gd name="T51" fmla="*/ 246 h 336"/>
                  <a:gd name="T52" fmla="*/ 201 w 402"/>
                  <a:gd name="T53" fmla="*/ 178 h 336"/>
                  <a:gd name="T54" fmla="*/ 213 w 402"/>
                  <a:gd name="T55" fmla="*/ 173 h 336"/>
                  <a:gd name="T56" fmla="*/ 294 w 402"/>
                  <a:gd name="T57" fmla="*/ 162 h 336"/>
                  <a:gd name="T58" fmla="*/ 389 w 402"/>
                  <a:gd name="T59" fmla="*/ 105 h 336"/>
                  <a:gd name="T60" fmla="*/ 401 w 402"/>
                  <a:gd name="T61" fmla="*/ 73 h 336"/>
                  <a:gd name="T62" fmla="*/ 376 w 402"/>
                  <a:gd name="T63" fmla="*/ 42 h 336"/>
                  <a:gd name="T64" fmla="*/ 345 w 402"/>
                  <a:gd name="T65" fmla="*/ 21 h 336"/>
                  <a:gd name="T66" fmla="*/ 307 w 402"/>
                  <a:gd name="T67" fmla="*/ 21 h 336"/>
                  <a:gd name="T68" fmla="*/ 226 w 402"/>
                  <a:gd name="T69" fmla="*/ 94 h 336"/>
                  <a:gd name="T70" fmla="*/ 195 w 402"/>
                  <a:gd name="T71" fmla="*/ 15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2" h="336">
                    <a:moveTo>
                      <a:pt x="201" y="167"/>
                    </a:moveTo>
                    <a:lnTo>
                      <a:pt x="207" y="157"/>
                    </a:lnTo>
                    <a:lnTo>
                      <a:pt x="207" y="141"/>
                    </a:lnTo>
                    <a:lnTo>
                      <a:pt x="188" y="89"/>
                    </a:lnTo>
                    <a:lnTo>
                      <a:pt x="157" y="37"/>
                    </a:lnTo>
                    <a:lnTo>
                      <a:pt x="125" y="10"/>
                    </a:lnTo>
                    <a:lnTo>
                      <a:pt x="107" y="0"/>
                    </a:lnTo>
                    <a:lnTo>
                      <a:pt x="88" y="0"/>
                    </a:lnTo>
                    <a:lnTo>
                      <a:pt x="69" y="5"/>
                    </a:lnTo>
                    <a:lnTo>
                      <a:pt x="50" y="15"/>
                    </a:lnTo>
                    <a:lnTo>
                      <a:pt x="32" y="31"/>
                    </a:lnTo>
                    <a:lnTo>
                      <a:pt x="19" y="47"/>
                    </a:lnTo>
                    <a:lnTo>
                      <a:pt x="19" y="63"/>
                    </a:lnTo>
                    <a:lnTo>
                      <a:pt x="26" y="78"/>
                    </a:lnTo>
                    <a:lnTo>
                      <a:pt x="50" y="110"/>
                    </a:lnTo>
                    <a:lnTo>
                      <a:pt x="107" y="147"/>
                    </a:lnTo>
                    <a:lnTo>
                      <a:pt x="163" y="167"/>
                    </a:lnTo>
                    <a:lnTo>
                      <a:pt x="182" y="173"/>
                    </a:lnTo>
                    <a:lnTo>
                      <a:pt x="201" y="167"/>
                    </a:lnTo>
                    <a:lnTo>
                      <a:pt x="188" y="178"/>
                    </a:lnTo>
                    <a:lnTo>
                      <a:pt x="188" y="194"/>
                    </a:lnTo>
                    <a:lnTo>
                      <a:pt x="207" y="246"/>
                    </a:lnTo>
                    <a:lnTo>
                      <a:pt x="238" y="298"/>
                    </a:lnTo>
                    <a:lnTo>
                      <a:pt x="276" y="330"/>
                    </a:lnTo>
                    <a:lnTo>
                      <a:pt x="288" y="335"/>
                    </a:lnTo>
                    <a:lnTo>
                      <a:pt x="307" y="335"/>
                    </a:lnTo>
                    <a:lnTo>
                      <a:pt x="326" y="330"/>
                    </a:lnTo>
                    <a:lnTo>
                      <a:pt x="351" y="320"/>
                    </a:lnTo>
                    <a:lnTo>
                      <a:pt x="363" y="303"/>
                    </a:lnTo>
                    <a:lnTo>
                      <a:pt x="376" y="288"/>
                    </a:lnTo>
                    <a:lnTo>
                      <a:pt x="376" y="278"/>
                    </a:lnTo>
                    <a:lnTo>
                      <a:pt x="376" y="262"/>
                    </a:lnTo>
                    <a:lnTo>
                      <a:pt x="345" y="225"/>
                    </a:lnTo>
                    <a:lnTo>
                      <a:pt x="288" y="188"/>
                    </a:lnTo>
                    <a:lnTo>
                      <a:pt x="232" y="167"/>
                    </a:lnTo>
                    <a:lnTo>
                      <a:pt x="213" y="162"/>
                    </a:lnTo>
                    <a:lnTo>
                      <a:pt x="201" y="167"/>
                    </a:lnTo>
                    <a:lnTo>
                      <a:pt x="188" y="162"/>
                    </a:lnTo>
                    <a:lnTo>
                      <a:pt x="169" y="162"/>
                    </a:lnTo>
                    <a:lnTo>
                      <a:pt x="107" y="178"/>
                    </a:lnTo>
                    <a:lnTo>
                      <a:pt x="44" y="204"/>
                    </a:lnTo>
                    <a:lnTo>
                      <a:pt x="6" y="230"/>
                    </a:lnTo>
                    <a:lnTo>
                      <a:pt x="0" y="246"/>
                    </a:lnTo>
                    <a:lnTo>
                      <a:pt x="0" y="262"/>
                    </a:lnTo>
                    <a:lnTo>
                      <a:pt x="6" y="278"/>
                    </a:lnTo>
                    <a:lnTo>
                      <a:pt x="19" y="293"/>
                    </a:lnTo>
                    <a:lnTo>
                      <a:pt x="32" y="309"/>
                    </a:lnTo>
                    <a:lnTo>
                      <a:pt x="50" y="314"/>
                    </a:lnTo>
                    <a:lnTo>
                      <a:pt x="69" y="320"/>
                    </a:lnTo>
                    <a:lnTo>
                      <a:pt x="88" y="314"/>
                    </a:lnTo>
                    <a:lnTo>
                      <a:pt x="131" y="293"/>
                    </a:lnTo>
                    <a:lnTo>
                      <a:pt x="169" y="246"/>
                    </a:lnTo>
                    <a:lnTo>
                      <a:pt x="201" y="194"/>
                    </a:lnTo>
                    <a:lnTo>
                      <a:pt x="201" y="178"/>
                    </a:lnTo>
                    <a:lnTo>
                      <a:pt x="201" y="167"/>
                    </a:lnTo>
                    <a:lnTo>
                      <a:pt x="213" y="173"/>
                    </a:lnTo>
                    <a:lnTo>
                      <a:pt x="232" y="173"/>
                    </a:lnTo>
                    <a:lnTo>
                      <a:pt x="294" y="162"/>
                    </a:lnTo>
                    <a:lnTo>
                      <a:pt x="357" y="136"/>
                    </a:lnTo>
                    <a:lnTo>
                      <a:pt x="389" y="105"/>
                    </a:lnTo>
                    <a:lnTo>
                      <a:pt x="395" y="89"/>
                    </a:lnTo>
                    <a:lnTo>
                      <a:pt x="401" y="73"/>
                    </a:lnTo>
                    <a:lnTo>
                      <a:pt x="389" y="57"/>
                    </a:lnTo>
                    <a:lnTo>
                      <a:pt x="376" y="42"/>
                    </a:lnTo>
                    <a:lnTo>
                      <a:pt x="363" y="31"/>
                    </a:lnTo>
                    <a:lnTo>
                      <a:pt x="345" y="21"/>
                    </a:lnTo>
                    <a:lnTo>
                      <a:pt x="326" y="21"/>
                    </a:lnTo>
                    <a:lnTo>
                      <a:pt x="307" y="21"/>
                    </a:lnTo>
                    <a:lnTo>
                      <a:pt x="270" y="47"/>
                    </a:lnTo>
                    <a:lnTo>
                      <a:pt x="226" y="94"/>
                    </a:lnTo>
                    <a:lnTo>
                      <a:pt x="195" y="141"/>
                    </a:lnTo>
                    <a:lnTo>
                      <a:pt x="195" y="157"/>
                    </a:lnTo>
                    <a:lnTo>
                      <a:pt x="201" y="167"/>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64" name="Group 360"/>
            <p:cNvGrpSpPr>
              <a:grpSpLocks/>
            </p:cNvGrpSpPr>
            <p:nvPr/>
          </p:nvGrpSpPr>
          <p:grpSpPr bwMode="auto">
            <a:xfrm>
              <a:off x="3029" y="2616"/>
              <a:ext cx="177" cy="133"/>
              <a:chOff x="3029" y="2616"/>
              <a:chExt cx="177" cy="133"/>
            </a:xfrm>
          </p:grpSpPr>
          <p:sp>
            <p:nvSpPr>
              <p:cNvPr id="175465" name="Freeform 361"/>
              <p:cNvSpPr>
                <a:spLocks/>
              </p:cNvSpPr>
              <p:nvPr/>
            </p:nvSpPr>
            <p:spPr bwMode="auto">
              <a:xfrm>
                <a:off x="3029" y="2616"/>
                <a:ext cx="168" cy="127"/>
              </a:xfrm>
              <a:custGeom>
                <a:avLst/>
                <a:gdLst>
                  <a:gd name="T0" fmla="*/ 6 w 168"/>
                  <a:gd name="T1" fmla="*/ 5 h 127"/>
                  <a:gd name="T2" fmla="*/ 0 w 168"/>
                  <a:gd name="T3" fmla="*/ 15 h 127"/>
                  <a:gd name="T4" fmla="*/ 6 w 168"/>
                  <a:gd name="T5" fmla="*/ 25 h 127"/>
                  <a:gd name="T6" fmla="*/ 30 w 168"/>
                  <a:gd name="T7" fmla="*/ 65 h 127"/>
                  <a:gd name="T8" fmla="*/ 66 w 168"/>
                  <a:gd name="T9" fmla="*/ 105 h 127"/>
                  <a:gd name="T10" fmla="*/ 96 w 168"/>
                  <a:gd name="T11" fmla="*/ 126 h 127"/>
                  <a:gd name="T12" fmla="*/ 113 w 168"/>
                  <a:gd name="T13" fmla="*/ 126 h 127"/>
                  <a:gd name="T14" fmla="*/ 126 w 168"/>
                  <a:gd name="T15" fmla="*/ 126 h 127"/>
                  <a:gd name="T16" fmla="*/ 138 w 168"/>
                  <a:gd name="T17" fmla="*/ 116 h 127"/>
                  <a:gd name="T18" fmla="*/ 155 w 168"/>
                  <a:gd name="T19" fmla="*/ 105 h 127"/>
                  <a:gd name="T20" fmla="*/ 167 w 168"/>
                  <a:gd name="T21" fmla="*/ 91 h 127"/>
                  <a:gd name="T22" fmla="*/ 167 w 168"/>
                  <a:gd name="T23" fmla="*/ 81 h 127"/>
                  <a:gd name="T24" fmla="*/ 167 w 168"/>
                  <a:gd name="T25" fmla="*/ 65 h 127"/>
                  <a:gd name="T26" fmla="*/ 161 w 168"/>
                  <a:gd name="T27" fmla="*/ 55 h 127"/>
                  <a:gd name="T28" fmla="*/ 132 w 168"/>
                  <a:gd name="T29" fmla="*/ 30 h 127"/>
                  <a:gd name="T30" fmla="*/ 84 w 168"/>
                  <a:gd name="T31" fmla="*/ 10 h 127"/>
                  <a:gd name="T32" fmla="*/ 30 w 168"/>
                  <a:gd name="T33" fmla="*/ 0 h 127"/>
                  <a:gd name="T34" fmla="*/ 18 w 168"/>
                  <a:gd name="T35" fmla="*/ 0 h 127"/>
                  <a:gd name="T36" fmla="*/ 6 w 168"/>
                  <a:gd name="T37" fmla="*/ 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7">
                    <a:moveTo>
                      <a:pt x="6" y="5"/>
                    </a:moveTo>
                    <a:lnTo>
                      <a:pt x="0" y="15"/>
                    </a:lnTo>
                    <a:lnTo>
                      <a:pt x="6" y="25"/>
                    </a:lnTo>
                    <a:lnTo>
                      <a:pt x="30" y="65"/>
                    </a:lnTo>
                    <a:lnTo>
                      <a:pt x="66" y="105"/>
                    </a:lnTo>
                    <a:lnTo>
                      <a:pt x="96" y="126"/>
                    </a:lnTo>
                    <a:lnTo>
                      <a:pt x="113" y="126"/>
                    </a:lnTo>
                    <a:lnTo>
                      <a:pt x="126" y="126"/>
                    </a:lnTo>
                    <a:lnTo>
                      <a:pt x="138" y="116"/>
                    </a:lnTo>
                    <a:lnTo>
                      <a:pt x="155" y="105"/>
                    </a:lnTo>
                    <a:lnTo>
                      <a:pt x="167" y="91"/>
                    </a:lnTo>
                    <a:lnTo>
                      <a:pt x="167" y="81"/>
                    </a:lnTo>
                    <a:lnTo>
                      <a:pt x="167" y="65"/>
                    </a:lnTo>
                    <a:lnTo>
                      <a:pt x="161" y="55"/>
                    </a:lnTo>
                    <a:lnTo>
                      <a:pt x="132" y="30"/>
                    </a:lnTo>
                    <a:lnTo>
                      <a:pt x="84" y="10"/>
                    </a:lnTo>
                    <a:lnTo>
                      <a:pt x="30" y="0"/>
                    </a:lnTo>
                    <a:lnTo>
                      <a:pt x="18" y="0"/>
                    </a:lnTo>
                    <a:lnTo>
                      <a:pt x="6" y="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66" name="Freeform 362"/>
              <p:cNvSpPr>
                <a:spLocks/>
              </p:cNvSpPr>
              <p:nvPr/>
            </p:nvSpPr>
            <p:spPr bwMode="auto">
              <a:xfrm>
                <a:off x="3029" y="2616"/>
                <a:ext cx="168" cy="127"/>
              </a:xfrm>
              <a:custGeom>
                <a:avLst/>
                <a:gdLst>
                  <a:gd name="T0" fmla="*/ 6 w 168"/>
                  <a:gd name="T1" fmla="*/ 5 h 127"/>
                  <a:gd name="T2" fmla="*/ 0 w 168"/>
                  <a:gd name="T3" fmla="*/ 15 h 127"/>
                  <a:gd name="T4" fmla="*/ 6 w 168"/>
                  <a:gd name="T5" fmla="*/ 25 h 127"/>
                  <a:gd name="T6" fmla="*/ 30 w 168"/>
                  <a:gd name="T7" fmla="*/ 65 h 127"/>
                  <a:gd name="T8" fmla="*/ 66 w 168"/>
                  <a:gd name="T9" fmla="*/ 105 h 127"/>
                  <a:gd name="T10" fmla="*/ 96 w 168"/>
                  <a:gd name="T11" fmla="*/ 126 h 127"/>
                  <a:gd name="T12" fmla="*/ 113 w 168"/>
                  <a:gd name="T13" fmla="*/ 126 h 127"/>
                  <a:gd name="T14" fmla="*/ 126 w 168"/>
                  <a:gd name="T15" fmla="*/ 126 h 127"/>
                  <a:gd name="T16" fmla="*/ 138 w 168"/>
                  <a:gd name="T17" fmla="*/ 116 h 127"/>
                  <a:gd name="T18" fmla="*/ 155 w 168"/>
                  <a:gd name="T19" fmla="*/ 105 h 127"/>
                  <a:gd name="T20" fmla="*/ 167 w 168"/>
                  <a:gd name="T21" fmla="*/ 91 h 127"/>
                  <a:gd name="T22" fmla="*/ 167 w 168"/>
                  <a:gd name="T23" fmla="*/ 81 h 127"/>
                  <a:gd name="T24" fmla="*/ 167 w 168"/>
                  <a:gd name="T25" fmla="*/ 65 h 127"/>
                  <a:gd name="T26" fmla="*/ 161 w 168"/>
                  <a:gd name="T27" fmla="*/ 55 h 127"/>
                  <a:gd name="T28" fmla="*/ 132 w 168"/>
                  <a:gd name="T29" fmla="*/ 30 h 127"/>
                  <a:gd name="T30" fmla="*/ 84 w 168"/>
                  <a:gd name="T31" fmla="*/ 10 h 127"/>
                  <a:gd name="T32" fmla="*/ 30 w 168"/>
                  <a:gd name="T33" fmla="*/ 0 h 127"/>
                  <a:gd name="T34" fmla="*/ 18 w 168"/>
                  <a:gd name="T35" fmla="*/ 0 h 127"/>
                  <a:gd name="T36" fmla="*/ 6 w 168"/>
                  <a:gd name="T37" fmla="*/ 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7">
                    <a:moveTo>
                      <a:pt x="6" y="5"/>
                    </a:moveTo>
                    <a:lnTo>
                      <a:pt x="0" y="15"/>
                    </a:lnTo>
                    <a:lnTo>
                      <a:pt x="6" y="25"/>
                    </a:lnTo>
                    <a:lnTo>
                      <a:pt x="30" y="65"/>
                    </a:lnTo>
                    <a:lnTo>
                      <a:pt x="66" y="105"/>
                    </a:lnTo>
                    <a:lnTo>
                      <a:pt x="96" y="126"/>
                    </a:lnTo>
                    <a:lnTo>
                      <a:pt x="113" y="126"/>
                    </a:lnTo>
                    <a:lnTo>
                      <a:pt x="126" y="126"/>
                    </a:lnTo>
                    <a:lnTo>
                      <a:pt x="138" y="116"/>
                    </a:lnTo>
                    <a:lnTo>
                      <a:pt x="155" y="105"/>
                    </a:lnTo>
                    <a:lnTo>
                      <a:pt x="167" y="91"/>
                    </a:lnTo>
                    <a:lnTo>
                      <a:pt x="167" y="81"/>
                    </a:lnTo>
                    <a:lnTo>
                      <a:pt x="167" y="65"/>
                    </a:lnTo>
                    <a:lnTo>
                      <a:pt x="161" y="55"/>
                    </a:lnTo>
                    <a:lnTo>
                      <a:pt x="132" y="30"/>
                    </a:lnTo>
                    <a:lnTo>
                      <a:pt x="84" y="10"/>
                    </a:lnTo>
                    <a:lnTo>
                      <a:pt x="30" y="0"/>
                    </a:lnTo>
                    <a:lnTo>
                      <a:pt x="18" y="0"/>
                    </a:lnTo>
                    <a:lnTo>
                      <a:pt x="6" y="5"/>
                    </a:lnTo>
                  </a:path>
                </a:pathLst>
              </a:custGeom>
              <a:solidFill>
                <a:srgbClr val="FF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67" name="Freeform 363"/>
              <p:cNvSpPr>
                <a:spLocks/>
              </p:cNvSpPr>
              <p:nvPr/>
            </p:nvSpPr>
            <p:spPr bwMode="auto">
              <a:xfrm>
                <a:off x="3035" y="2622"/>
                <a:ext cx="156" cy="116"/>
              </a:xfrm>
              <a:custGeom>
                <a:avLst/>
                <a:gdLst>
                  <a:gd name="T0" fmla="*/ 7 w 156"/>
                  <a:gd name="T1" fmla="*/ 5 h 116"/>
                  <a:gd name="T2" fmla="*/ 0 w 156"/>
                  <a:gd name="T3" fmla="*/ 15 h 116"/>
                  <a:gd name="T4" fmla="*/ 7 w 156"/>
                  <a:gd name="T5" fmla="*/ 25 h 116"/>
                  <a:gd name="T6" fmla="*/ 30 w 156"/>
                  <a:gd name="T7" fmla="*/ 60 h 116"/>
                  <a:gd name="T8" fmla="*/ 60 w 156"/>
                  <a:gd name="T9" fmla="*/ 95 h 116"/>
                  <a:gd name="T10" fmla="*/ 90 w 156"/>
                  <a:gd name="T11" fmla="*/ 115 h 116"/>
                  <a:gd name="T12" fmla="*/ 107 w 156"/>
                  <a:gd name="T13" fmla="*/ 115 h 116"/>
                  <a:gd name="T14" fmla="*/ 120 w 156"/>
                  <a:gd name="T15" fmla="*/ 115 h 116"/>
                  <a:gd name="T16" fmla="*/ 126 w 156"/>
                  <a:gd name="T17" fmla="*/ 104 h 116"/>
                  <a:gd name="T18" fmla="*/ 143 w 156"/>
                  <a:gd name="T19" fmla="*/ 95 h 116"/>
                  <a:gd name="T20" fmla="*/ 155 w 156"/>
                  <a:gd name="T21" fmla="*/ 85 h 116"/>
                  <a:gd name="T22" fmla="*/ 155 w 156"/>
                  <a:gd name="T23" fmla="*/ 75 h 116"/>
                  <a:gd name="T24" fmla="*/ 155 w 156"/>
                  <a:gd name="T25" fmla="*/ 60 h 116"/>
                  <a:gd name="T26" fmla="*/ 149 w 156"/>
                  <a:gd name="T27" fmla="*/ 50 h 116"/>
                  <a:gd name="T28" fmla="*/ 120 w 156"/>
                  <a:gd name="T29" fmla="*/ 30 h 116"/>
                  <a:gd name="T30" fmla="*/ 78 w 156"/>
                  <a:gd name="T31" fmla="*/ 10 h 116"/>
                  <a:gd name="T32" fmla="*/ 30 w 156"/>
                  <a:gd name="T33" fmla="*/ 0 h 116"/>
                  <a:gd name="T34" fmla="*/ 18 w 156"/>
                  <a:gd name="T35" fmla="*/ 0 h 116"/>
                  <a:gd name="T36" fmla="*/ 7 w 156"/>
                  <a:gd name="T37" fmla="*/ 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16">
                    <a:moveTo>
                      <a:pt x="7" y="5"/>
                    </a:moveTo>
                    <a:lnTo>
                      <a:pt x="0" y="15"/>
                    </a:lnTo>
                    <a:lnTo>
                      <a:pt x="7" y="25"/>
                    </a:lnTo>
                    <a:lnTo>
                      <a:pt x="30" y="60"/>
                    </a:lnTo>
                    <a:lnTo>
                      <a:pt x="60" y="95"/>
                    </a:lnTo>
                    <a:lnTo>
                      <a:pt x="90" y="115"/>
                    </a:lnTo>
                    <a:lnTo>
                      <a:pt x="107" y="115"/>
                    </a:lnTo>
                    <a:lnTo>
                      <a:pt x="120" y="115"/>
                    </a:lnTo>
                    <a:lnTo>
                      <a:pt x="126" y="104"/>
                    </a:lnTo>
                    <a:lnTo>
                      <a:pt x="143" y="95"/>
                    </a:lnTo>
                    <a:lnTo>
                      <a:pt x="155" y="85"/>
                    </a:lnTo>
                    <a:lnTo>
                      <a:pt x="155" y="75"/>
                    </a:lnTo>
                    <a:lnTo>
                      <a:pt x="155" y="60"/>
                    </a:lnTo>
                    <a:lnTo>
                      <a:pt x="149" y="50"/>
                    </a:lnTo>
                    <a:lnTo>
                      <a:pt x="120" y="30"/>
                    </a:lnTo>
                    <a:lnTo>
                      <a:pt x="78" y="10"/>
                    </a:lnTo>
                    <a:lnTo>
                      <a:pt x="30" y="0"/>
                    </a:lnTo>
                    <a:lnTo>
                      <a:pt x="18" y="0"/>
                    </a:lnTo>
                    <a:lnTo>
                      <a:pt x="7" y="5"/>
                    </a:lnTo>
                  </a:path>
                </a:pathLst>
              </a:custGeom>
              <a:solidFill>
                <a:srgbClr val="FF35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68" name="Freeform 364"/>
              <p:cNvSpPr>
                <a:spLocks/>
              </p:cNvSpPr>
              <p:nvPr/>
            </p:nvSpPr>
            <p:spPr bwMode="auto">
              <a:xfrm>
                <a:off x="3042" y="2622"/>
                <a:ext cx="132" cy="105"/>
              </a:xfrm>
              <a:custGeom>
                <a:avLst/>
                <a:gdLst>
                  <a:gd name="T0" fmla="*/ 6 w 132"/>
                  <a:gd name="T1" fmla="*/ 5 h 105"/>
                  <a:gd name="T2" fmla="*/ 0 w 132"/>
                  <a:gd name="T3" fmla="*/ 15 h 105"/>
                  <a:gd name="T4" fmla="*/ 6 w 132"/>
                  <a:gd name="T5" fmla="*/ 25 h 105"/>
                  <a:gd name="T6" fmla="*/ 24 w 132"/>
                  <a:gd name="T7" fmla="*/ 54 h 105"/>
                  <a:gd name="T8" fmla="*/ 47 w 132"/>
                  <a:gd name="T9" fmla="*/ 84 h 105"/>
                  <a:gd name="T10" fmla="*/ 77 w 132"/>
                  <a:gd name="T11" fmla="*/ 104 h 105"/>
                  <a:gd name="T12" fmla="*/ 89 w 132"/>
                  <a:gd name="T13" fmla="*/ 104 h 105"/>
                  <a:gd name="T14" fmla="*/ 101 w 132"/>
                  <a:gd name="T15" fmla="*/ 104 h 105"/>
                  <a:gd name="T16" fmla="*/ 107 w 132"/>
                  <a:gd name="T17" fmla="*/ 94 h 105"/>
                  <a:gd name="T18" fmla="*/ 119 w 132"/>
                  <a:gd name="T19" fmla="*/ 84 h 105"/>
                  <a:gd name="T20" fmla="*/ 131 w 132"/>
                  <a:gd name="T21" fmla="*/ 80 h 105"/>
                  <a:gd name="T22" fmla="*/ 131 w 132"/>
                  <a:gd name="T23" fmla="*/ 70 h 105"/>
                  <a:gd name="T24" fmla="*/ 131 w 132"/>
                  <a:gd name="T25" fmla="*/ 54 h 105"/>
                  <a:gd name="T26" fmla="*/ 125 w 132"/>
                  <a:gd name="T27" fmla="*/ 45 h 105"/>
                  <a:gd name="T28" fmla="*/ 101 w 132"/>
                  <a:gd name="T29" fmla="*/ 25 h 105"/>
                  <a:gd name="T30" fmla="*/ 66 w 132"/>
                  <a:gd name="T31" fmla="*/ 10 h 105"/>
                  <a:gd name="T32" fmla="*/ 24 w 132"/>
                  <a:gd name="T33" fmla="*/ 0 h 105"/>
                  <a:gd name="T34" fmla="*/ 18 w 132"/>
                  <a:gd name="T35" fmla="*/ 0 h 105"/>
                  <a:gd name="T36" fmla="*/ 6 w 132"/>
                  <a:gd name="T37" fmla="*/ 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5">
                    <a:moveTo>
                      <a:pt x="6" y="5"/>
                    </a:moveTo>
                    <a:lnTo>
                      <a:pt x="0" y="15"/>
                    </a:lnTo>
                    <a:lnTo>
                      <a:pt x="6" y="25"/>
                    </a:lnTo>
                    <a:lnTo>
                      <a:pt x="24" y="54"/>
                    </a:lnTo>
                    <a:lnTo>
                      <a:pt x="47" y="84"/>
                    </a:lnTo>
                    <a:lnTo>
                      <a:pt x="77" y="104"/>
                    </a:lnTo>
                    <a:lnTo>
                      <a:pt x="89" y="104"/>
                    </a:lnTo>
                    <a:lnTo>
                      <a:pt x="101" y="104"/>
                    </a:lnTo>
                    <a:lnTo>
                      <a:pt x="107" y="94"/>
                    </a:lnTo>
                    <a:lnTo>
                      <a:pt x="119" y="84"/>
                    </a:lnTo>
                    <a:lnTo>
                      <a:pt x="131" y="80"/>
                    </a:lnTo>
                    <a:lnTo>
                      <a:pt x="131" y="70"/>
                    </a:lnTo>
                    <a:lnTo>
                      <a:pt x="131" y="54"/>
                    </a:lnTo>
                    <a:lnTo>
                      <a:pt x="125" y="45"/>
                    </a:lnTo>
                    <a:lnTo>
                      <a:pt x="101" y="25"/>
                    </a:lnTo>
                    <a:lnTo>
                      <a:pt x="66" y="10"/>
                    </a:lnTo>
                    <a:lnTo>
                      <a:pt x="24" y="0"/>
                    </a:lnTo>
                    <a:lnTo>
                      <a:pt x="18" y="0"/>
                    </a:lnTo>
                    <a:lnTo>
                      <a:pt x="6" y="5"/>
                    </a:lnTo>
                  </a:path>
                </a:pathLst>
              </a:custGeom>
              <a:solidFill>
                <a:srgbClr val="FF65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69" name="Freeform 365"/>
              <p:cNvSpPr>
                <a:spLocks/>
              </p:cNvSpPr>
              <p:nvPr/>
            </p:nvSpPr>
            <p:spPr bwMode="auto">
              <a:xfrm>
                <a:off x="3049" y="2627"/>
                <a:ext cx="118" cy="94"/>
              </a:xfrm>
              <a:custGeom>
                <a:avLst/>
                <a:gdLst>
                  <a:gd name="T0" fmla="*/ 6 w 118"/>
                  <a:gd name="T1" fmla="*/ 5 h 94"/>
                  <a:gd name="T2" fmla="*/ 0 w 118"/>
                  <a:gd name="T3" fmla="*/ 14 h 94"/>
                  <a:gd name="T4" fmla="*/ 6 w 118"/>
                  <a:gd name="T5" fmla="*/ 25 h 94"/>
                  <a:gd name="T6" fmla="*/ 23 w 118"/>
                  <a:gd name="T7" fmla="*/ 49 h 94"/>
                  <a:gd name="T8" fmla="*/ 40 w 118"/>
                  <a:gd name="T9" fmla="*/ 74 h 94"/>
                  <a:gd name="T10" fmla="*/ 70 w 118"/>
                  <a:gd name="T11" fmla="*/ 93 h 94"/>
                  <a:gd name="T12" fmla="*/ 82 w 118"/>
                  <a:gd name="T13" fmla="*/ 93 h 94"/>
                  <a:gd name="T14" fmla="*/ 87 w 118"/>
                  <a:gd name="T15" fmla="*/ 93 h 94"/>
                  <a:gd name="T16" fmla="*/ 93 w 118"/>
                  <a:gd name="T17" fmla="*/ 83 h 94"/>
                  <a:gd name="T18" fmla="*/ 105 w 118"/>
                  <a:gd name="T19" fmla="*/ 74 h 94"/>
                  <a:gd name="T20" fmla="*/ 117 w 118"/>
                  <a:gd name="T21" fmla="*/ 69 h 94"/>
                  <a:gd name="T22" fmla="*/ 117 w 118"/>
                  <a:gd name="T23" fmla="*/ 64 h 94"/>
                  <a:gd name="T24" fmla="*/ 117 w 118"/>
                  <a:gd name="T25" fmla="*/ 49 h 94"/>
                  <a:gd name="T26" fmla="*/ 111 w 118"/>
                  <a:gd name="T27" fmla="*/ 39 h 94"/>
                  <a:gd name="T28" fmla="*/ 87 w 118"/>
                  <a:gd name="T29" fmla="*/ 25 h 94"/>
                  <a:gd name="T30" fmla="*/ 59 w 118"/>
                  <a:gd name="T31" fmla="*/ 10 h 94"/>
                  <a:gd name="T32" fmla="*/ 23 w 118"/>
                  <a:gd name="T33" fmla="*/ 0 h 94"/>
                  <a:gd name="T34" fmla="*/ 17 w 118"/>
                  <a:gd name="T35" fmla="*/ 0 h 94"/>
                  <a:gd name="T36" fmla="*/ 6 w 118"/>
                  <a:gd name="T37"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94">
                    <a:moveTo>
                      <a:pt x="6" y="5"/>
                    </a:moveTo>
                    <a:lnTo>
                      <a:pt x="0" y="14"/>
                    </a:lnTo>
                    <a:lnTo>
                      <a:pt x="6" y="25"/>
                    </a:lnTo>
                    <a:lnTo>
                      <a:pt x="23" y="49"/>
                    </a:lnTo>
                    <a:lnTo>
                      <a:pt x="40" y="74"/>
                    </a:lnTo>
                    <a:lnTo>
                      <a:pt x="70" y="93"/>
                    </a:lnTo>
                    <a:lnTo>
                      <a:pt x="82" y="93"/>
                    </a:lnTo>
                    <a:lnTo>
                      <a:pt x="87" y="93"/>
                    </a:lnTo>
                    <a:lnTo>
                      <a:pt x="93" y="83"/>
                    </a:lnTo>
                    <a:lnTo>
                      <a:pt x="105" y="74"/>
                    </a:lnTo>
                    <a:lnTo>
                      <a:pt x="117" y="69"/>
                    </a:lnTo>
                    <a:lnTo>
                      <a:pt x="117" y="64"/>
                    </a:lnTo>
                    <a:lnTo>
                      <a:pt x="117" y="49"/>
                    </a:lnTo>
                    <a:lnTo>
                      <a:pt x="111" y="39"/>
                    </a:lnTo>
                    <a:lnTo>
                      <a:pt x="87" y="25"/>
                    </a:lnTo>
                    <a:lnTo>
                      <a:pt x="59" y="10"/>
                    </a:lnTo>
                    <a:lnTo>
                      <a:pt x="23" y="0"/>
                    </a:lnTo>
                    <a:lnTo>
                      <a:pt x="17" y="0"/>
                    </a:lnTo>
                    <a:lnTo>
                      <a:pt x="6" y="5"/>
                    </a:lnTo>
                  </a:path>
                </a:pathLst>
              </a:custGeom>
              <a:solidFill>
                <a:srgbClr val="FF8E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70" name="Freeform 366"/>
              <p:cNvSpPr>
                <a:spLocks/>
              </p:cNvSpPr>
              <p:nvPr/>
            </p:nvSpPr>
            <p:spPr bwMode="auto">
              <a:xfrm>
                <a:off x="3049" y="2633"/>
                <a:ext cx="106" cy="74"/>
              </a:xfrm>
              <a:custGeom>
                <a:avLst/>
                <a:gdLst>
                  <a:gd name="T0" fmla="*/ 6 w 106"/>
                  <a:gd name="T1" fmla="*/ 5 h 74"/>
                  <a:gd name="T2" fmla="*/ 0 w 106"/>
                  <a:gd name="T3" fmla="*/ 10 h 74"/>
                  <a:gd name="T4" fmla="*/ 6 w 106"/>
                  <a:gd name="T5" fmla="*/ 20 h 74"/>
                  <a:gd name="T6" fmla="*/ 23 w 106"/>
                  <a:gd name="T7" fmla="*/ 39 h 74"/>
                  <a:gd name="T8" fmla="*/ 34 w 106"/>
                  <a:gd name="T9" fmla="*/ 59 h 74"/>
                  <a:gd name="T10" fmla="*/ 64 w 106"/>
                  <a:gd name="T11" fmla="*/ 73 h 74"/>
                  <a:gd name="T12" fmla="*/ 75 w 106"/>
                  <a:gd name="T13" fmla="*/ 73 h 74"/>
                  <a:gd name="T14" fmla="*/ 81 w 106"/>
                  <a:gd name="T15" fmla="*/ 73 h 74"/>
                  <a:gd name="T16" fmla="*/ 81 w 106"/>
                  <a:gd name="T17" fmla="*/ 63 h 74"/>
                  <a:gd name="T18" fmla="*/ 93 w 106"/>
                  <a:gd name="T19" fmla="*/ 59 h 74"/>
                  <a:gd name="T20" fmla="*/ 105 w 106"/>
                  <a:gd name="T21" fmla="*/ 53 h 74"/>
                  <a:gd name="T22" fmla="*/ 105 w 106"/>
                  <a:gd name="T23" fmla="*/ 48 h 74"/>
                  <a:gd name="T24" fmla="*/ 105 w 106"/>
                  <a:gd name="T25" fmla="*/ 39 h 74"/>
                  <a:gd name="T26" fmla="*/ 98 w 106"/>
                  <a:gd name="T27" fmla="*/ 29 h 74"/>
                  <a:gd name="T28" fmla="*/ 81 w 106"/>
                  <a:gd name="T29" fmla="*/ 20 h 74"/>
                  <a:gd name="T30" fmla="*/ 53 w 106"/>
                  <a:gd name="T31" fmla="*/ 10 h 74"/>
                  <a:gd name="T32" fmla="*/ 23 w 106"/>
                  <a:gd name="T33" fmla="*/ 0 h 74"/>
                  <a:gd name="T34" fmla="*/ 17 w 106"/>
                  <a:gd name="T35" fmla="*/ 0 h 74"/>
                  <a:gd name="T36" fmla="*/ 6 w 106"/>
                  <a:gd name="T37"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74">
                    <a:moveTo>
                      <a:pt x="6" y="5"/>
                    </a:moveTo>
                    <a:lnTo>
                      <a:pt x="0" y="10"/>
                    </a:lnTo>
                    <a:lnTo>
                      <a:pt x="6" y="20"/>
                    </a:lnTo>
                    <a:lnTo>
                      <a:pt x="23" y="39"/>
                    </a:lnTo>
                    <a:lnTo>
                      <a:pt x="34" y="59"/>
                    </a:lnTo>
                    <a:lnTo>
                      <a:pt x="64" y="73"/>
                    </a:lnTo>
                    <a:lnTo>
                      <a:pt x="75" y="73"/>
                    </a:lnTo>
                    <a:lnTo>
                      <a:pt x="81" y="73"/>
                    </a:lnTo>
                    <a:lnTo>
                      <a:pt x="81" y="63"/>
                    </a:lnTo>
                    <a:lnTo>
                      <a:pt x="93" y="59"/>
                    </a:lnTo>
                    <a:lnTo>
                      <a:pt x="105" y="53"/>
                    </a:lnTo>
                    <a:lnTo>
                      <a:pt x="105" y="48"/>
                    </a:lnTo>
                    <a:lnTo>
                      <a:pt x="105" y="39"/>
                    </a:lnTo>
                    <a:lnTo>
                      <a:pt x="98" y="29"/>
                    </a:lnTo>
                    <a:lnTo>
                      <a:pt x="81" y="20"/>
                    </a:lnTo>
                    <a:lnTo>
                      <a:pt x="53" y="10"/>
                    </a:lnTo>
                    <a:lnTo>
                      <a:pt x="23" y="0"/>
                    </a:lnTo>
                    <a:lnTo>
                      <a:pt x="17" y="0"/>
                    </a:lnTo>
                    <a:lnTo>
                      <a:pt x="6" y="5"/>
                    </a:lnTo>
                  </a:path>
                </a:pathLst>
              </a:custGeom>
              <a:solidFill>
                <a:srgbClr val="FFB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71" name="Freeform 367"/>
              <p:cNvSpPr>
                <a:spLocks/>
              </p:cNvSpPr>
              <p:nvPr/>
            </p:nvSpPr>
            <p:spPr bwMode="auto">
              <a:xfrm>
                <a:off x="3060" y="2637"/>
                <a:ext cx="82" cy="63"/>
              </a:xfrm>
              <a:custGeom>
                <a:avLst/>
                <a:gdLst>
                  <a:gd name="T0" fmla="*/ 6 w 82"/>
                  <a:gd name="T1" fmla="*/ 5 h 63"/>
                  <a:gd name="T2" fmla="*/ 0 w 82"/>
                  <a:gd name="T3" fmla="*/ 10 h 63"/>
                  <a:gd name="T4" fmla="*/ 6 w 82"/>
                  <a:gd name="T5" fmla="*/ 15 h 63"/>
                  <a:gd name="T6" fmla="*/ 17 w 82"/>
                  <a:gd name="T7" fmla="*/ 33 h 63"/>
                  <a:gd name="T8" fmla="*/ 29 w 82"/>
                  <a:gd name="T9" fmla="*/ 47 h 63"/>
                  <a:gd name="T10" fmla="*/ 52 w 82"/>
                  <a:gd name="T11" fmla="*/ 62 h 63"/>
                  <a:gd name="T12" fmla="*/ 58 w 82"/>
                  <a:gd name="T13" fmla="*/ 62 h 63"/>
                  <a:gd name="T14" fmla="*/ 64 w 82"/>
                  <a:gd name="T15" fmla="*/ 62 h 63"/>
                  <a:gd name="T16" fmla="*/ 64 w 82"/>
                  <a:gd name="T17" fmla="*/ 53 h 63"/>
                  <a:gd name="T18" fmla="*/ 70 w 82"/>
                  <a:gd name="T19" fmla="*/ 47 h 63"/>
                  <a:gd name="T20" fmla="*/ 81 w 82"/>
                  <a:gd name="T21" fmla="*/ 47 h 63"/>
                  <a:gd name="T22" fmla="*/ 81 w 82"/>
                  <a:gd name="T23" fmla="*/ 43 h 63"/>
                  <a:gd name="T24" fmla="*/ 81 w 82"/>
                  <a:gd name="T25" fmla="*/ 33 h 63"/>
                  <a:gd name="T26" fmla="*/ 75 w 82"/>
                  <a:gd name="T27" fmla="*/ 24 h 63"/>
                  <a:gd name="T28" fmla="*/ 64 w 82"/>
                  <a:gd name="T29" fmla="*/ 15 h 63"/>
                  <a:gd name="T30" fmla="*/ 41 w 82"/>
                  <a:gd name="T31" fmla="*/ 10 h 63"/>
                  <a:gd name="T32" fmla="*/ 17 w 82"/>
                  <a:gd name="T33" fmla="*/ 0 h 63"/>
                  <a:gd name="T34" fmla="*/ 11 w 82"/>
                  <a:gd name="T35" fmla="*/ 0 h 63"/>
                  <a:gd name="T36" fmla="*/ 6 w 82"/>
                  <a:gd name="T37"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63">
                    <a:moveTo>
                      <a:pt x="6" y="5"/>
                    </a:moveTo>
                    <a:lnTo>
                      <a:pt x="0" y="10"/>
                    </a:lnTo>
                    <a:lnTo>
                      <a:pt x="6" y="15"/>
                    </a:lnTo>
                    <a:lnTo>
                      <a:pt x="17" y="33"/>
                    </a:lnTo>
                    <a:lnTo>
                      <a:pt x="29" y="47"/>
                    </a:lnTo>
                    <a:lnTo>
                      <a:pt x="52" y="62"/>
                    </a:lnTo>
                    <a:lnTo>
                      <a:pt x="58" y="62"/>
                    </a:lnTo>
                    <a:lnTo>
                      <a:pt x="64" y="62"/>
                    </a:lnTo>
                    <a:lnTo>
                      <a:pt x="64" y="53"/>
                    </a:lnTo>
                    <a:lnTo>
                      <a:pt x="70" y="47"/>
                    </a:lnTo>
                    <a:lnTo>
                      <a:pt x="81" y="47"/>
                    </a:lnTo>
                    <a:lnTo>
                      <a:pt x="81" y="43"/>
                    </a:lnTo>
                    <a:lnTo>
                      <a:pt x="81" y="33"/>
                    </a:lnTo>
                    <a:lnTo>
                      <a:pt x="75" y="24"/>
                    </a:lnTo>
                    <a:lnTo>
                      <a:pt x="64" y="15"/>
                    </a:lnTo>
                    <a:lnTo>
                      <a:pt x="41" y="10"/>
                    </a:lnTo>
                    <a:lnTo>
                      <a:pt x="17" y="0"/>
                    </a:lnTo>
                    <a:lnTo>
                      <a:pt x="11" y="0"/>
                    </a:lnTo>
                    <a:lnTo>
                      <a:pt x="6" y="5"/>
                    </a:lnTo>
                  </a:path>
                </a:pathLst>
              </a:custGeom>
              <a:solidFill>
                <a:srgbClr val="FFCD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72" name="Freeform 368"/>
              <p:cNvSpPr>
                <a:spLocks/>
              </p:cNvSpPr>
              <p:nvPr/>
            </p:nvSpPr>
            <p:spPr bwMode="auto">
              <a:xfrm>
                <a:off x="3060" y="2637"/>
                <a:ext cx="69" cy="53"/>
              </a:xfrm>
              <a:custGeom>
                <a:avLst/>
                <a:gdLst>
                  <a:gd name="T0" fmla="*/ 6 w 69"/>
                  <a:gd name="T1" fmla="*/ 5 h 53"/>
                  <a:gd name="T2" fmla="*/ 0 w 69"/>
                  <a:gd name="T3" fmla="*/ 10 h 53"/>
                  <a:gd name="T4" fmla="*/ 6 w 69"/>
                  <a:gd name="T5" fmla="*/ 14 h 53"/>
                  <a:gd name="T6" fmla="*/ 17 w 69"/>
                  <a:gd name="T7" fmla="*/ 28 h 53"/>
                  <a:gd name="T8" fmla="*/ 22 w 69"/>
                  <a:gd name="T9" fmla="*/ 38 h 53"/>
                  <a:gd name="T10" fmla="*/ 46 w 69"/>
                  <a:gd name="T11" fmla="*/ 52 h 53"/>
                  <a:gd name="T12" fmla="*/ 51 w 69"/>
                  <a:gd name="T13" fmla="*/ 52 h 53"/>
                  <a:gd name="T14" fmla="*/ 51 w 69"/>
                  <a:gd name="T15" fmla="*/ 42 h 53"/>
                  <a:gd name="T16" fmla="*/ 57 w 69"/>
                  <a:gd name="T17" fmla="*/ 38 h 53"/>
                  <a:gd name="T18" fmla="*/ 68 w 69"/>
                  <a:gd name="T19" fmla="*/ 38 h 53"/>
                  <a:gd name="T20" fmla="*/ 68 w 69"/>
                  <a:gd name="T21" fmla="*/ 28 h 53"/>
                  <a:gd name="T22" fmla="*/ 62 w 69"/>
                  <a:gd name="T23" fmla="*/ 19 h 53"/>
                  <a:gd name="T24" fmla="*/ 51 w 69"/>
                  <a:gd name="T25" fmla="*/ 14 h 53"/>
                  <a:gd name="T26" fmla="*/ 34 w 69"/>
                  <a:gd name="T27" fmla="*/ 10 h 53"/>
                  <a:gd name="T28" fmla="*/ 17 w 69"/>
                  <a:gd name="T29" fmla="*/ 0 h 53"/>
                  <a:gd name="T30" fmla="*/ 11 w 69"/>
                  <a:gd name="T31" fmla="*/ 0 h 53"/>
                  <a:gd name="T32" fmla="*/ 6 w 69"/>
                  <a:gd name="T33"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53">
                    <a:moveTo>
                      <a:pt x="6" y="5"/>
                    </a:moveTo>
                    <a:lnTo>
                      <a:pt x="0" y="10"/>
                    </a:lnTo>
                    <a:lnTo>
                      <a:pt x="6" y="14"/>
                    </a:lnTo>
                    <a:lnTo>
                      <a:pt x="17" y="28"/>
                    </a:lnTo>
                    <a:lnTo>
                      <a:pt x="22" y="38"/>
                    </a:lnTo>
                    <a:lnTo>
                      <a:pt x="46" y="52"/>
                    </a:lnTo>
                    <a:lnTo>
                      <a:pt x="51" y="52"/>
                    </a:lnTo>
                    <a:lnTo>
                      <a:pt x="51" y="42"/>
                    </a:lnTo>
                    <a:lnTo>
                      <a:pt x="57" y="38"/>
                    </a:lnTo>
                    <a:lnTo>
                      <a:pt x="68" y="38"/>
                    </a:lnTo>
                    <a:lnTo>
                      <a:pt x="68" y="28"/>
                    </a:lnTo>
                    <a:lnTo>
                      <a:pt x="62" y="19"/>
                    </a:lnTo>
                    <a:lnTo>
                      <a:pt x="51" y="14"/>
                    </a:lnTo>
                    <a:lnTo>
                      <a:pt x="34" y="10"/>
                    </a:lnTo>
                    <a:lnTo>
                      <a:pt x="17" y="0"/>
                    </a:lnTo>
                    <a:lnTo>
                      <a:pt x="11" y="0"/>
                    </a:lnTo>
                    <a:lnTo>
                      <a:pt x="6" y="5"/>
                    </a:lnTo>
                  </a:path>
                </a:pathLst>
              </a:custGeom>
              <a:solidFill>
                <a:srgbClr val="FFE3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73" name="Freeform 369"/>
              <p:cNvSpPr>
                <a:spLocks/>
              </p:cNvSpPr>
              <p:nvPr/>
            </p:nvSpPr>
            <p:spPr bwMode="auto">
              <a:xfrm>
                <a:off x="3073" y="2642"/>
                <a:ext cx="45" cy="42"/>
              </a:xfrm>
              <a:custGeom>
                <a:avLst/>
                <a:gdLst>
                  <a:gd name="T0" fmla="*/ 5 w 45"/>
                  <a:gd name="T1" fmla="*/ 5 h 42"/>
                  <a:gd name="T2" fmla="*/ 0 w 45"/>
                  <a:gd name="T3" fmla="*/ 10 h 42"/>
                  <a:gd name="T4" fmla="*/ 5 w 45"/>
                  <a:gd name="T5" fmla="*/ 10 h 42"/>
                  <a:gd name="T6" fmla="*/ 11 w 45"/>
                  <a:gd name="T7" fmla="*/ 23 h 42"/>
                  <a:gd name="T8" fmla="*/ 16 w 45"/>
                  <a:gd name="T9" fmla="*/ 32 h 42"/>
                  <a:gd name="T10" fmla="*/ 28 w 45"/>
                  <a:gd name="T11" fmla="*/ 41 h 42"/>
                  <a:gd name="T12" fmla="*/ 33 w 45"/>
                  <a:gd name="T13" fmla="*/ 41 h 42"/>
                  <a:gd name="T14" fmla="*/ 33 w 45"/>
                  <a:gd name="T15" fmla="*/ 32 h 42"/>
                  <a:gd name="T16" fmla="*/ 39 w 45"/>
                  <a:gd name="T17" fmla="*/ 32 h 42"/>
                  <a:gd name="T18" fmla="*/ 44 w 45"/>
                  <a:gd name="T19" fmla="*/ 32 h 42"/>
                  <a:gd name="T20" fmla="*/ 44 w 45"/>
                  <a:gd name="T21" fmla="*/ 23 h 42"/>
                  <a:gd name="T22" fmla="*/ 39 w 45"/>
                  <a:gd name="T23" fmla="*/ 14 h 42"/>
                  <a:gd name="T24" fmla="*/ 33 w 45"/>
                  <a:gd name="T25" fmla="*/ 10 h 42"/>
                  <a:gd name="T26" fmla="*/ 22 w 45"/>
                  <a:gd name="T27" fmla="*/ 10 h 42"/>
                  <a:gd name="T28" fmla="*/ 11 w 45"/>
                  <a:gd name="T29" fmla="*/ 0 h 42"/>
                  <a:gd name="T30" fmla="*/ 5 w 45"/>
                  <a:gd name="T31" fmla="*/ 0 h 42"/>
                  <a:gd name="T32" fmla="*/ 5 w 45"/>
                  <a:gd name="T33"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2">
                    <a:moveTo>
                      <a:pt x="5" y="5"/>
                    </a:moveTo>
                    <a:lnTo>
                      <a:pt x="0" y="10"/>
                    </a:lnTo>
                    <a:lnTo>
                      <a:pt x="5" y="10"/>
                    </a:lnTo>
                    <a:lnTo>
                      <a:pt x="11" y="23"/>
                    </a:lnTo>
                    <a:lnTo>
                      <a:pt x="16" y="32"/>
                    </a:lnTo>
                    <a:lnTo>
                      <a:pt x="28" y="41"/>
                    </a:lnTo>
                    <a:lnTo>
                      <a:pt x="33" y="41"/>
                    </a:lnTo>
                    <a:lnTo>
                      <a:pt x="33" y="32"/>
                    </a:lnTo>
                    <a:lnTo>
                      <a:pt x="39" y="32"/>
                    </a:lnTo>
                    <a:lnTo>
                      <a:pt x="44" y="32"/>
                    </a:lnTo>
                    <a:lnTo>
                      <a:pt x="44" y="23"/>
                    </a:lnTo>
                    <a:lnTo>
                      <a:pt x="39" y="14"/>
                    </a:lnTo>
                    <a:lnTo>
                      <a:pt x="33" y="10"/>
                    </a:lnTo>
                    <a:lnTo>
                      <a:pt x="22" y="10"/>
                    </a:lnTo>
                    <a:lnTo>
                      <a:pt x="11" y="0"/>
                    </a:lnTo>
                    <a:lnTo>
                      <a:pt x="5" y="0"/>
                    </a:lnTo>
                    <a:lnTo>
                      <a:pt x="5" y="5"/>
                    </a:lnTo>
                  </a:path>
                </a:pathLst>
              </a:custGeom>
              <a:solidFill>
                <a:srgbClr val="FFF3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74" name="Freeform 370"/>
              <p:cNvSpPr>
                <a:spLocks/>
              </p:cNvSpPr>
              <p:nvPr/>
            </p:nvSpPr>
            <p:spPr bwMode="auto">
              <a:xfrm>
                <a:off x="3073" y="2642"/>
                <a:ext cx="32" cy="32"/>
              </a:xfrm>
              <a:custGeom>
                <a:avLst/>
                <a:gdLst>
                  <a:gd name="T0" fmla="*/ 5 w 32"/>
                  <a:gd name="T1" fmla="*/ 5 h 32"/>
                  <a:gd name="T2" fmla="*/ 0 w 32"/>
                  <a:gd name="T3" fmla="*/ 9 h 32"/>
                  <a:gd name="T4" fmla="*/ 5 w 32"/>
                  <a:gd name="T5" fmla="*/ 9 h 32"/>
                  <a:gd name="T6" fmla="*/ 10 w 32"/>
                  <a:gd name="T7" fmla="*/ 18 h 32"/>
                  <a:gd name="T8" fmla="*/ 10 w 32"/>
                  <a:gd name="T9" fmla="*/ 22 h 32"/>
                  <a:gd name="T10" fmla="*/ 21 w 32"/>
                  <a:gd name="T11" fmla="*/ 31 h 32"/>
                  <a:gd name="T12" fmla="*/ 26 w 32"/>
                  <a:gd name="T13" fmla="*/ 31 h 32"/>
                  <a:gd name="T14" fmla="*/ 26 w 32"/>
                  <a:gd name="T15" fmla="*/ 22 h 32"/>
                  <a:gd name="T16" fmla="*/ 31 w 32"/>
                  <a:gd name="T17" fmla="*/ 22 h 32"/>
                  <a:gd name="T18" fmla="*/ 31 w 32"/>
                  <a:gd name="T19" fmla="*/ 18 h 32"/>
                  <a:gd name="T20" fmla="*/ 26 w 32"/>
                  <a:gd name="T21" fmla="*/ 9 h 32"/>
                  <a:gd name="T22" fmla="*/ 15 w 32"/>
                  <a:gd name="T23" fmla="*/ 9 h 32"/>
                  <a:gd name="T24" fmla="*/ 10 w 32"/>
                  <a:gd name="T25" fmla="*/ 0 h 32"/>
                  <a:gd name="T26" fmla="*/ 5 w 32"/>
                  <a:gd name="T27" fmla="*/ 0 h 32"/>
                  <a:gd name="T28" fmla="*/ 5 w 32"/>
                  <a:gd name="T2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2">
                    <a:moveTo>
                      <a:pt x="5" y="5"/>
                    </a:moveTo>
                    <a:lnTo>
                      <a:pt x="0" y="9"/>
                    </a:lnTo>
                    <a:lnTo>
                      <a:pt x="5" y="9"/>
                    </a:lnTo>
                    <a:lnTo>
                      <a:pt x="10" y="18"/>
                    </a:lnTo>
                    <a:lnTo>
                      <a:pt x="10" y="22"/>
                    </a:lnTo>
                    <a:lnTo>
                      <a:pt x="21" y="31"/>
                    </a:lnTo>
                    <a:lnTo>
                      <a:pt x="26" y="31"/>
                    </a:lnTo>
                    <a:lnTo>
                      <a:pt x="26" y="22"/>
                    </a:lnTo>
                    <a:lnTo>
                      <a:pt x="31" y="22"/>
                    </a:lnTo>
                    <a:lnTo>
                      <a:pt x="31" y="18"/>
                    </a:lnTo>
                    <a:lnTo>
                      <a:pt x="26" y="9"/>
                    </a:lnTo>
                    <a:lnTo>
                      <a:pt x="15" y="9"/>
                    </a:lnTo>
                    <a:lnTo>
                      <a:pt x="10" y="0"/>
                    </a:lnTo>
                    <a:lnTo>
                      <a:pt x="5" y="0"/>
                    </a:lnTo>
                    <a:lnTo>
                      <a:pt x="5" y="5"/>
                    </a:lnTo>
                  </a:path>
                </a:pathLst>
              </a:custGeom>
              <a:solidFill>
                <a:srgbClr val="FFFC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75" name="Freeform 371"/>
              <p:cNvSpPr>
                <a:spLocks/>
              </p:cNvSpPr>
              <p:nvPr/>
            </p:nvSpPr>
            <p:spPr bwMode="auto">
              <a:xfrm>
                <a:off x="3073" y="2642"/>
                <a:ext cx="32" cy="32"/>
              </a:xfrm>
              <a:custGeom>
                <a:avLst/>
                <a:gdLst>
                  <a:gd name="T0" fmla="*/ 5 w 32"/>
                  <a:gd name="T1" fmla="*/ 5 h 32"/>
                  <a:gd name="T2" fmla="*/ 0 w 32"/>
                  <a:gd name="T3" fmla="*/ 9 h 32"/>
                  <a:gd name="T4" fmla="*/ 5 w 32"/>
                  <a:gd name="T5" fmla="*/ 9 h 32"/>
                  <a:gd name="T6" fmla="*/ 10 w 32"/>
                  <a:gd name="T7" fmla="*/ 18 h 32"/>
                  <a:gd name="T8" fmla="*/ 10 w 32"/>
                  <a:gd name="T9" fmla="*/ 22 h 32"/>
                  <a:gd name="T10" fmla="*/ 21 w 32"/>
                  <a:gd name="T11" fmla="*/ 31 h 32"/>
                  <a:gd name="T12" fmla="*/ 26 w 32"/>
                  <a:gd name="T13" fmla="*/ 31 h 32"/>
                  <a:gd name="T14" fmla="*/ 26 w 32"/>
                  <a:gd name="T15" fmla="*/ 22 h 32"/>
                  <a:gd name="T16" fmla="*/ 31 w 32"/>
                  <a:gd name="T17" fmla="*/ 22 h 32"/>
                  <a:gd name="T18" fmla="*/ 31 w 32"/>
                  <a:gd name="T19" fmla="*/ 18 h 32"/>
                  <a:gd name="T20" fmla="*/ 26 w 32"/>
                  <a:gd name="T21" fmla="*/ 9 h 32"/>
                  <a:gd name="T22" fmla="*/ 15 w 32"/>
                  <a:gd name="T23" fmla="*/ 9 h 32"/>
                  <a:gd name="T24" fmla="*/ 10 w 32"/>
                  <a:gd name="T25" fmla="*/ 0 h 32"/>
                  <a:gd name="T26" fmla="*/ 5 w 32"/>
                  <a:gd name="T27" fmla="*/ 0 h 32"/>
                  <a:gd name="T28" fmla="*/ 5 w 32"/>
                  <a:gd name="T2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2">
                    <a:moveTo>
                      <a:pt x="5" y="5"/>
                    </a:moveTo>
                    <a:lnTo>
                      <a:pt x="0" y="9"/>
                    </a:lnTo>
                    <a:lnTo>
                      <a:pt x="5" y="9"/>
                    </a:lnTo>
                    <a:lnTo>
                      <a:pt x="10" y="18"/>
                    </a:lnTo>
                    <a:lnTo>
                      <a:pt x="10" y="22"/>
                    </a:lnTo>
                    <a:lnTo>
                      <a:pt x="21" y="31"/>
                    </a:lnTo>
                    <a:lnTo>
                      <a:pt x="26" y="31"/>
                    </a:lnTo>
                    <a:lnTo>
                      <a:pt x="26" y="22"/>
                    </a:lnTo>
                    <a:lnTo>
                      <a:pt x="31" y="22"/>
                    </a:lnTo>
                    <a:lnTo>
                      <a:pt x="31" y="18"/>
                    </a:lnTo>
                    <a:lnTo>
                      <a:pt x="26" y="9"/>
                    </a:lnTo>
                    <a:lnTo>
                      <a:pt x="15" y="9"/>
                    </a:lnTo>
                    <a:lnTo>
                      <a:pt x="10" y="0"/>
                    </a:lnTo>
                    <a:lnTo>
                      <a:pt x="5" y="0"/>
                    </a:lnTo>
                    <a:lnTo>
                      <a:pt x="5" y="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76" name="Freeform 372"/>
              <p:cNvSpPr>
                <a:spLocks/>
              </p:cNvSpPr>
              <p:nvPr/>
            </p:nvSpPr>
            <p:spPr bwMode="auto">
              <a:xfrm>
                <a:off x="3029" y="2616"/>
                <a:ext cx="177" cy="133"/>
              </a:xfrm>
              <a:custGeom>
                <a:avLst/>
                <a:gdLst>
                  <a:gd name="T0" fmla="*/ 6 w 177"/>
                  <a:gd name="T1" fmla="*/ 5 h 133"/>
                  <a:gd name="T2" fmla="*/ 0 w 177"/>
                  <a:gd name="T3" fmla="*/ 16 h 133"/>
                  <a:gd name="T4" fmla="*/ 6 w 177"/>
                  <a:gd name="T5" fmla="*/ 26 h 133"/>
                  <a:gd name="T6" fmla="*/ 32 w 177"/>
                  <a:gd name="T7" fmla="*/ 68 h 133"/>
                  <a:gd name="T8" fmla="*/ 70 w 177"/>
                  <a:gd name="T9" fmla="*/ 110 h 133"/>
                  <a:gd name="T10" fmla="*/ 101 w 177"/>
                  <a:gd name="T11" fmla="*/ 132 h 133"/>
                  <a:gd name="T12" fmla="*/ 119 w 177"/>
                  <a:gd name="T13" fmla="*/ 132 h 133"/>
                  <a:gd name="T14" fmla="*/ 133 w 177"/>
                  <a:gd name="T15" fmla="*/ 132 h 133"/>
                  <a:gd name="T16" fmla="*/ 145 w 177"/>
                  <a:gd name="T17" fmla="*/ 122 h 133"/>
                  <a:gd name="T18" fmla="*/ 164 w 177"/>
                  <a:gd name="T19" fmla="*/ 110 h 133"/>
                  <a:gd name="T20" fmla="*/ 176 w 177"/>
                  <a:gd name="T21" fmla="*/ 95 h 133"/>
                  <a:gd name="T22" fmla="*/ 176 w 177"/>
                  <a:gd name="T23" fmla="*/ 85 h 133"/>
                  <a:gd name="T24" fmla="*/ 176 w 177"/>
                  <a:gd name="T25" fmla="*/ 68 h 133"/>
                  <a:gd name="T26" fmla="*/ 170 w 177"/>
                  <a:gd name="T27" fmla="*/ 58 h 133"/>
                  <a:gd name="T28" fmla="*/ 139 w 177"/>
                  <a:gd name="T29" fmla="*/ 32 h 133"/>
                  <a:gd name="T30" fmla="*/ 88 w 177"/>
                  <a:gd name="T31" fmla="*/ 10 h 133"/>
                  <a:gd name="T32" fmla="*/ 32 w 177"/>
                  <a:gd name="T33" fmla="*/ 0 h 133"/>
                  <a:gd name="T34" fmla="*/ 19 w 177"/>
                  <a:gd name="T35" fmla="*/ 0 h 133"/>
                  <a:gd name="T36" fmla="*/ 6 w 177"/>
                  <a:gd name="T37" fmla="*/ 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33">
                    <a:moveTo>
                      <a:pt x="6" y="5"/>
                    </a:moveTo>
                    <a:lnTo>
                      <a:pt x="0" y="16"/>
                    </a:lnTo>
                    <a:lnTo>
                      <a:pt x="6" y="26"/>
                    </a:lnTo>
                    <a:lnTo>
                      <a:pt x="32" y="68"/>
                    </a:lnTo>
                    <a:lnTo>
                      <a:pt x="70" y="110"/>
                    </a:lnTo>
                    <a:lnTo>
                      <a:pt x="101" y="132"/>
                    </a:lnTo>
                    <a:lnTo>
                      <a:pt x="119" y="132"/>
                    </a:lnTo>
                    <a:lnTo>
                      <a:pt x="133" y="132"/>
                    </a:lnTo>
                    <a:lnTo>
                      <a:pt x="145" y="122"/>
                    </a:lnTo>
                    <a:lnTo>
                      <a:pt x="164" y="110"/>
                    </a:lnTo>
                    <a:lnTo>
                      <a:pt x="176" y="95"/>
                    </a:lnTo>
                    <a:lnTo>
                      <a:pt x="176" y="85"/>
                    </a:lnTo>
                    <a:lnTo>
                      <a:pt x="176" y="68"/>
                    </a:lnTo>
                    <a:lnTo>
                      <a:pt x="170" y="58"/>
                    </a:lnTo>
                    <a:lnTo>
                      <a:pt x="139" y="32"/>
                    </a:lnTo>
                    <a:lnTo>
                      <a:pt x="88" y="10"/>
                    </a:lnTo>
                    <a:lnTo>
                      <a:pt x="32" y="0"/>
                    </a:lnTo>
                    <a:lnTo>
                      <a:pt x="19" y="0"/>
                    </a:lnTo>
                    <a:lnTo>
                      <a:pt x="6" y="5"/>
                    </a:lnTo>
                  </a:path>
                </a:pathLst>
              </a:custGeom>
              <a:noFill/>
              <a:ln w="127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77" name="Group 373"/>
            <p:cNvGrpSpPr>
              <a:grpSpLocks/>
            </p:cNvGrpSpPr>
            <p:nvPr/>
          </p:nvGrpSpPr>
          <p:grpSpPr bwMode="auto">
            <a:xfrm>
              <a:off x="3017" y="2590"/>
              <a:ext cx="200" cy="168"/>
              <a:chOff x="3017" y="2590"/>
              <a:chExt cx="200" cy="168"/>
            </a:xfrm>
          </p:grpSpPr>
          <p:sp>
            <p:nvSpPr>
              <p:cNvPr id="175478" name="Oval 374"/>
              <p:cNvSpPr>
                <a:spLocks noChangeArrowheads="1"/>
              </p:cNvSpPr>
              <p:nvPr/>
            </p:nvSpPr>
            <p:spPr bwMode="auto">
              <a:xfrm>
                <a:off x="3017" y="2590"/>
                <a:ext cx="200" cy="168"/>
              </a:xfrm>
              <a:prstGeom prst="ellipse">
                <a:avLst/>
              </a:prstGeom>
              <a:solidFill>
                <a:srgbClr val="FF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79" name="Oval 375"/>
              <p:cNvSpPr>
                <a:spLocks noChangeArrowheads="1"/>
              </p:cNvSpPr>
              <p:nvPr/>
            </p:nvSpPr>
            <p:spPr bwMode="auto">
              <a:xfrm>
                <a:off x="3024" y="2595"/>
                <a:ext cx="186" cy="157"/>
              </a:xfrm>
              <a:prstGeom prst="ellipse">
                <a:avLst/>
              </a:prstGeom>
              <a:solidFill>
                <a:srgbClr val="FF1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80" name="Oval 376"/>
              <p:cNvSpPr>
                <a:spLocks noChangeArrowheads="1"/>
              </p:cNvSpPr>
              <p:nvPr/>
            </p:nvSpPr>
            <p:spPr bwMode="auto">
              <a:xfrm>
                <a:off x="3024" y="2595"/>
                <a:ext cx="172" cy="147"/>
              </a:xfrm>
              <a:prstGeom prst="ellipse">
                <a:avLst/>
              </a:prstGeom>
              <a:solidFill>
                <a:srgbClr val="FF3C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81" name="Oval 377"/>
              <p:cNvSpPr>
                <a:spLocks noChangeArrowheads="1"/>
              </p:cNvSpPr>
              <p:nvPr/>
            </p:nvSpPr>
            <p:spPr bwMode="auto">
              <a:xfrm>
                <a:off x="3029" y="2601"/>
                <a:ext cx="161" cy="136"/>
              </a:xfrm>
              <a:prstGeom prst="ellipse">
                <a:avLst/>
              </a:prstGeom>
              <a:solidFill>
                <a:srgbClr val="FF57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82" name="Oval 378"/>
              <p:cNvSpPr>
                <a:spLocks noChangeArrowheads="1"/>
              </p:cNvSpPr>
              <p:nvPr/>
            </p:nvSpPr>
            <p:spPr bwMode="auto">
              <a:xfrm>
                <a:off x="3024" y="2595"/>
                <a:ext cx="161" cy="137"/>
              </a:xfrm>
              <a:prstGeom prst="ellipse">
                <a:avLst/>
              </a:prstGeom>
              <a:solidFill>
                <a:srgbClr val="FF7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83" name="Oval 379"/>
              <p:cNvSpPr>
                <a:spLocks noChangeArrowheads="1"/>
              </p:cNvSpPr>
              <p:nvPr/>
            </p:nvSpPr>
            <p:spPr bwMode="auto">
              <a:xfrm>
                <a:off x="3029" y="2601"/>
                <a:ext cx="149" cy="125"/>
              </a:xfrm>
              <a:prstGeom prst="ellipse">
                <a:avLst/>
              </a:prstGeom>
              <a:solidFill>
                <a:srgbClr val="FF8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84" name="Oval 380"/>
              <p:cNvSpPr>
                <a:spLocks noChangeArrowheads="1"/>
              </p:cNvSpPr>
              <p:nvPr/>
            </p:nvSpPr>
            <p:spPr bwMode="auto">
              <a:xfrm>
                <a:off x="3029" y="2601"/>
                <a:ext cx="137" cy="114"/>
              </a:xfrm>
              <a:prstGeom prst="ellipse">
                <a:avLst/>
              </a:prstGeom>
              <a:solidFill>
                <a:srgbClr val="FF9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85" name="Oval 381"/>
              <p:cNvSpPr>
                <a:spLocks noChangeArrowheads="1"/>
              </p:cNvSpPr>
              <p:nvPr/>
            </p:nvSpPr>
            <p:spPr bwMode="auto">
              <a:xfrm>
                <a:off x="3035" y="2607"/>
                <a:ext cx="125" cy="103"/>
              </a:xfrm>
              <a:prstGeom prst="ellipse">
                <a:avLst/>
              </a:prstGeom>
              <a:solidFill>
                <a:srgbClr val="FFA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86" name="Oval 382"/>
              <p:cNvSpPr>
                <a:spLocks noChangeArrowheads="1"/>
              </p:cNvSpPr>
              <p:nvPr/>
            </p:nvSpPr>
            <p:spPr bwMode="auto">
              <a:xfrm>
                <a:off x="3035" y="2607"/>
                <a:ext cx="112" cy="92"/>
              </a:xfrm>
              <a:prstGeom prst="ellipse">
                <a:avLst/>
              </a:prstGeom>
              <a:solidFill>
                <a:srgbClr val="FFB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87" name="Oval 383"/>
              <p:cNvSpPr>
                <a:spLocks noChangeArrowheads="1"/>
              </p:cNvSpPr>
              <p:nvPr/>
            </p:nvSpPr>
            <p:spPr bwMode="auto">
              <a:xfrm>
                <a:off x="3042" y="2611"/>
                <a:ext cx="99" cy="84"/>
              </a:xfrm>
              <a:prstGeom prst="ellipse">
                <a:avLst/>
              </a:prstGeom>
              <a:solidFill>
                <a:srgbClr val="FFC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88" name="Oval 384"/>
              <p:cNvSpPr>
                <a:spLocks noChangeArrowheads="1"/>
              </p:cNvSpPr>
              <p:nvPr/>
            </p:nvSpPr>
            <p:spPr bwMode="auto">
              <a:xfrm>
                <a:off x="3042" y="2611"/>
                <a:ext cx="86" cy="72"/>
              </a:xfrm>
              <a:prstGeom prst="ellipse">
                <a:avLst/>
              </a:prstGeom>
              <a:solidFill>
                <a:srgbClr val="FFD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89" name="Oval 385"/>
              <p:cNvSpPr>
                <a:spLocks noChangeArrowheads="1"/>
              </p:cNvSpPr>
              <p:nvPr/>
            </p:nvSpPr>
            <p:spPr bwMode="auto">
              <a:xfrm>
                <a:off x="3049" y="2616"/>
                <a:ext cx="74" cy="63"/>
              </a:xfrm>
              <a:prstGeom prst="ellipse">
                <a:avLst/>
              </a:prstGeom>
              <a:solidFill>
                <a:srgbClr val="FFE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90" name="Oval 386"/>
              <p:cNvSpPr>
                <a:spLocks noChangeArrowheads="1"/>
              </p:cNvSpPr>
              <p:nvPr/>
            </p:nvSpPr>
            <p:spPr bwMode="auto">
              <a:xfrm>
                <a:off x="3042" y="2611"/>
                <a:ext cx="75" cy="62"/>
              </a:xfrm>
              <a:prstGeom prst="ellipse">
                <a:avLst/>
              </a:prstGeom>
              <a:solidFill>
                <a:srgbClr val="FFE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91" name="Oval 387"/>
              <p:cNvSpPr>
                <a:spLocks noChangeArrowheads="1"/>
              </p:cNvSpPr>
              <p:nvPr/>
            </p:nvSpPr>
            <p:spPr bwMode="auto">
              <a:xfrm>
                <a:off x="3049" y="2616"/>
                <a:ext cx="61" cy="52"/>
              </a:xfrm>
              <a:prstGeom prst="ellipse">
                <a:avLst/>
              </a:prstGeom>
              <a:solidFill>
                <a:srgbClr val="FFF6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92" name="Oval 388"/>
              <p:cNvSpPr>
                <a:spLocks noChangeArrowheads="1"/>
              </p:cNvSpPr>
              <p:nvPr/>
            </p:nvSpPr>
            <p:spPr bwMode="auto">
              <a:xfrm>
                <a:off x="3049" y="2616"/>
                <a:ext cx="49" cy="42"/>
              </a:xfrm>
              <a:prstGeom prst="ellipse">
                <a:avLst/>
              </a:prstGeom>
              <a:solidFill>
                <a:srgbClr val="FFFB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93" name="Oval 389"/>
              <p:cNvSpPr>
                <a:spLocks noChangeArrowheads="1"/>
              </p:cNvSpPr>
              <p:nvPr/>
            </p:nvSpPr>
            <p:spPr bwMode="auto">
              <a:xfrm>
                <a:off x="3055" y="2622"/>
                <a:ext cx="37" cy="30"/>
              </a:xfrm>
              <a:prstGeom prst="ellipse">
                <a:avLst/>
              </a:prstGeom>
              <a:solidFill>
                <a:srgbClr val="FFFE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94" name="Oval 390"/>
              <p:cNvSpPr>
                <a:spLocks noChangeArrowheads="1"/>
              </p:cNvSpPr>
              <p:nvPr/>
            </p:nvSpPr>
            <p:spPr bwMode="auto">
              <a:xfrm>
                <a:off x="3021" y="2594"/>
                <a:ext cx="192" cy="160"/>
              </a:xfrm>
              <a:prstGeom prst="ellipse">
                <a:avLst/>
              </a:prstGeom>
              <a:noFill/>
              <a:ln w="127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495" name="Oval 391"/>
            <p:cNvSpPr>
              <a:spLocks noChangeArrowheads="1"/>
            </p:cNvSpPr>
            <p:nvPr/>
          </p:nvSpPr>
          <p:spPr bwMode="auto">
            <a:xfrm>
              <a:off x="2161" y="2671"/>
              <a:ext cx="165" cy="136"/>
            </a:xfrm>
            <a:prstGeom prst="ellipse">
              <a:avLst/>
            </a:prstGeom>
            <a:solidFill>
              <a:schemeClr val="bg1"/>
            </a:solidFill>
            <a:ln w="12700">
              <a:solidFill>
                <a:srgbClr val="F95AB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96" name="Oval 392"/>
            <p:cNvSpPr>
              <a:spLocks noChangeArrowheads="1"/>
            </p:cNvSpPr>
            <p:nvPr/>
          </p:nvSpPr>
          <p:spPr bwMode="auto">
            <a:xfrm>
              <a:off x="2057" y="2524"/>
              <a:ext cx="162" cy="105"/>
            </a:xfrm>
            <a:prstGeom prst="ellipse">
              <a:avLst/>
            </a:prstGeom>
            <a:solidFill>
              <a:schemeClr val="bg1"/>
            </a:solidFill>
            <a:ln w="12700">
              <a:solidFill>
                <a:srgbClr val="F95AB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497" name="Line 393"/>
          <p:cNvSpPr>
            <a:spLocks noChangeShapeType="1"/>
          </p:cNvSpPr>
          <p:nvPr/>
        </p:nvSpPr>
        <p:spPr bwMode="auto">
          <a:xfrm>
            <a:off x="3406775" y="4530725"/>
            <a:ext cx="2652713" cy="658813"/>
          </a:xfrm>
          <a:prstGeom prst="line">
            <a:avLst/>
          </a:prstGeom>
          <a:noFill/>
          <a:ln w="12700">
            <a:solidFill>
              <a:srgbClr val="6E004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98" name="Line 394"/>
          <p:cNvSpPr>
            <a:spLocks noChangeShapeType="1"/>
          </p:cNvSpPr>
          <p:nvPr/>
        </p:nvSpPr>
        <p:spPr bwMode="auto">
          <a:xfrm>
            <a:off x="5608638" y="2752725"/>
            <a:ext cx="558800" cy="193357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499" name="Group 395"/>
          <p:cNvGrpSpPr>
            <a:grpSpLocks/>
          </p:cNvGrpSpPr>
          <p:nvPr/>
        </p:nvGrpSpPr>
        <p:grpSpPr bwMode="auto">
          <a:xfrm>
            <a:off x="1747838" y="1905000"/>
            <a:ext cx="4192587" cy="635000"/>
            <a:chOff x="1220" y="1332"/>
            <a:chExt cx="2641" cy="400"/>
          </a:xfrm>
        </p:grpSpPr>
        <p:pic>
          <p:nvPicPr>
            <p:cNvPr id="175500" name="Picture 39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0" y="1332"/>
              <a:ext cx="2641" cy="400"/>
            </a:xfrm>
            <a:prstGeom prst="rect">
              <a:avLst/>
            </a:prstGeom>
            <a:solidFill>
              <a:srgbClr val="006B61"/>
            </a:solidFill>
            <a:ln w="12700">
              <a:solidFill>
                <a:schemeClr val="tx1"/>
              </a:solidFill>
              <a:miter lim="800000"/>
              <a:headEnd/>
              <a:tailEnd/>
            </a:ln>
            <a:effectLst>
              <a:outerShdw dist="107763" dir="2700000" algn="ctr" rotWithShape="0">
                <a:schemeClr val="bg2"/>
              </a:outerShdw>
            </a:effectLst>
          </p:spPr>
        </p:pic>
        <p:pic>
          <p:nvPicPr>
            <p:cNvPr id="175501" name="Picture 39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19" y="1370"/>
              <a:ext cx="537"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502" name="Oval 398"/>
            <p:cNvSpPr>
              <a:spLocks noChangeArrowheads="1"/>
            </p:cNvSpPr>
            <p:nvPr/>
          </p:nvSpPr>
          <p:spPr bwMode="auto">
            <a:xfrm>
              <a:off x="2475" y="1541"/>
              <a:ext cx="236" cy="17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03" name="Oval 399"/>
            <p:cNvSpPr>
              <a:spLocks noChangeArrowheads="1"/>
            </p:cNvSpPr>
            <p:nvPr/>
          </p:nvSpPr>
          <p:spPr bwMode="auto">
            <a:xfrm>
              <a:off x="2385" y="1390"/>
              <a:ext cx="173" cy="12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504" name="Group 400"/>
          <p:cNvGrpSpPr>
            <a:grpSpLocks/>
          </p:cNvGrpSpPr>
          <p:nvPr/>
        </p:nvGrpSpPr>
        <p:grpSpPr bwMode="auto">
          <a:xfrm>
            <a:off x="2459038" y="1103313"/>
            <a:ext cx="6029325" cy="636587"/>
            <a:chOff x="1668" y="827"/>
            <a:chExt cx="3798" cy="401"/>
          </a:xfrm>
        </p:grpSpPr>
        <p:sp>
          <p:nvSpPr>
            <p:cNvPr id="175505" name="Rectangle 401"/>
            <p:cNvSpPr>
              <a:spLocks noChangeArrowheads="1"/>
            </p:cNvSpPr>
            <p:nvPr/>
          </p:nvSpPr>
          <p:spPr bwMode="auto">
            <a:xfrm>
              <a:off x="1668" y="831"/>
              <a:ext cx="3798" cy="392"/>
            </a:xfrm>
            <a:prstGeom prst="rect">
              <a:avLst/>
            </a:prstGeom>
            <a:solidFill>
              <a:srgbClr val="006B6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pic>
          <p:nvPicPr>
            <p:cNvPr id="175506" name="Picture 402"/>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98" y="827"/>
              <a:ext cx="3705"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5507" name="Line 403"/>
          <p:cNvSpPr>
            <a:spLocks noChangeShapeType="1"/>
          </p:cNvSpPr>
          <p:nvPr/>
        </p:nvSpPr>
        <p:spPr bwMode="auto">
          <a:xfrm flipV="1">
            <a:off x="387350" y="781050"/>
            <a:ext cx="0" cy="584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08" name="Line 404"/>
          <p:cNvSpPr>
            <a:spLocks noChangeShapeType="1"/>
          </p:cNvSpPr>
          <p:nvPr/>
        </p:nvSpPr>
        <p:spPr bwMode="auto">
          <a:xfrm flipH="1">
            <a:off x="217488" y="6488113"/>
            <a:ext cx="2206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09" name="Line 405"/>
          <p:cNvSpPr>
            <a:spLocks noChangeShapeType="1"/>
          </p:cNvSpPr>
          <p:nvPr/>
        </p:nvSpPr>
        <p:spPr bwMode="auto">
          <a:xfrm flipH="1">
            <a:off x="217488" y="5946775"/>
            <a:ext cx="2206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0" name="Line 406"/>
          <p:cNvSpPr>
            <a:spLocks noChangeShapeType="1"/>
          </p:cNvSpPr>
          <p:nvPr/>
        </p:nvSpPr>
        <p:spPr bwMode="auto">
          <a:xfrm flipH="1">
            <a:off x="254000" y="5218113"/>
            <a:ext cx="2206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1" name="Line 407"/>
          <p:cNvSpPr>
            <a:spLocks noChangeShapeType="1"/>
          </p:cNvSpPr>
          <p:nvPr/>
        </p:nvSpPr>
        <p:spPr bwMode="auto">
          <a:xfrm flipH="1">
            <a:off x="249238" y="4303713"/>
            <a:ext cx="2206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2" name="Rectangle 408"/>
          <p:cNvSpPr>
            <a:spLocks noChangeArrowheads="1"/>
          </p:cNvSpPr>
          <p:nvPr/>
        </p:nvSpPr>
        <p:spPr bwMode="auto">
          <a:xfrm>
            <a:off x="0" y="6175375"/>
            <a:ext cx="3079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nSpc>
                <a:spcPct val="100000"/>
              </a:lnSpc>
              <a:spcBef>
                <a:spcPct val="0"/>
              </a:spcBef>
              <a:buClrTx/>
              <a:buFontTx/>
              <a:buNone/>
            </a:pPr>
            <a:r>
              <a:rPr kumimoji="0" lang="en-US" sz="2000">
                <a:solidFill>
                  <a:schemeClr val="tx1"/>
                </a:solidFill>
                <a:effectLst>
                  <a:outerShdw blurRad="38100" dist="38100" dir="2700000" algn="tl">
                    <a:srgbClr val="000000"/>
                  </a:outerShdw>
                </a:effectLst>
                <a:latin typeface="Book Antiqua" pitchFamily="18" charset="0"/>
              </a:rPr>
              <a:t>1</a:t>
            </a:r>
          </a:p>
        </p:txBody>
      </p:sp>
      <p:sp>
        <p:nvSpPr>
          <p:cNvPr id="175513" name="Rectangle 409"/>
          <p:cNvSpPr>
            <a:spLocks noChangeArrowheads="1"/>
          </p:cNvSpPr>
          <p:nvPr/>
        </p:nvSpPr>
        <p:spPr bwMode="auto">
          <a:xfrm>
            <a:off x="17463" y="5634038"/>
            <a:ext cx="3079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nSpc>
                <a:spcPct val="100000"/>
              </a:lnSpc>
              <a:spcBef>
                <a:spcPct val="0"/>
              </a:spcBef>
              <a:buClrTx/>
              <a:buFontTx/>
              <a:buNone/>
            </a:pPr>
            <a:r>
              <a:rPr kumimoji="0" lang="en-US" sz="2000">
                <a:solidFill>
                  <a:schemeClr val="tx1"/>
                </a:solidFill>
                <a:effectLst>
                  <a:outerShdw blurRad="38100" dist="38100" dir="2700000" algn="tl">
                    <a:srgbClr val="000000"/>
                  </a:outerShdw>
                </a:effectLst>
                <a:latin typeface="Book Antiqua" pitchFamily="18" charset="0"/>
              </a:rPr>
              <a:t>2</a:t>
            </a:r>
          </a:p>
        </p:txBody>
      </p:sp>
      <p:sp>
        <p:nvSpPr>
          <p:cNvPr id="175514" name="Rectangle 410"/>
          <p:cNvSpPr>
            <a:spLocks noChangeArrowheads="1"/>
          </p:cNvSpPr>
          <p:nvPr/>
        </p:nvSpPr>
        <p:spPr bwMode="auto">
          <a:xfrm>
            <a:off x="17463" y="4922838"/>
            <a:ext cx="3079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nSpc>
                <a:spcPct val="100000"/>
              </a:lnSpc>
              <a:spcBef>
                <a:spcPct val="0"/>
              </a:spcBef>
              <a:buClrTx/>
              <a:buFontTx/>
              <a:buNone/>
            </a:pPr>
            <a:r>
              <a:rPr kumimoji="0" lang="en-US" sz="2000">
                <a:solidFill>
                  <a:schemeClr val="tx1"/>
                </a:solidFill>
                <a:effectLst>
                  <a:outerShdw blurRad="38100" dist="38100" dir="2700000" algn="tl">
                    <a:srgbClr val="000000"/>
                  </a:outerShdw>
                </a:effectLst>
                <a:latin typeface="Book Antiqua" pitchFamily="18" charset="0"/>
              </a:rPr>
              <a:t>3</a:t>
            </a:r>
          </a:p>
        </p:txBody>
      </p:sp>
      <p:sp>
        <p:nvSpPr>
          <p:cNvPr id="175515" name="Rectangle 411"/>
          <p:cNvSpPr>
            <a:spLocks noChangeArrowheads="1"/>
          </p:cNvSpPr>
          <p:nvPr/>
        </p:nvSpPr>
        <p:spPr bwMode="auto">
          <a:xfrm>
            <a:off x="19050" y="3992563"/>
            <a:ext cx="3079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nSpc>
                <a:spcPct val="100000"/>
              </a:lnSpc>
              <a:spcBef>
                <a:spcPct val="0"/>
              </a:spcBef>
              <a:buClrTx/>
              <a:buFontTx/>
              <a:buNone/>
            </a:pPr>
            <a:r>
              <a:rPr kumimoji="0" lang="en-US" sz="2000">
                <a:solidFill>
                  <a:schemeClr val="tx1"/>
                </a:solidFill>
                <a:effectLst>
                  <a:outerShdw blurRad="38100" dist="38100" dir="2700000" algn="tl">
                    <a:srgbClr val="000000"/>
                  </a:outerShdw>
                </a:effectLst>
                <a:latin typeface="Book Antiqua" pitchFamily="18" charset="0"/>
              </a:rPr>
              <a:t>4</a:t>
            </a:r>
          </a:p>
        </p:txBody>
      </p:sp>
      <p:sp>
        <p:nvSpPr>
          <p:cNvPr id="175516" name="Line 412"/>
          <p:cNvSpPr>
            <a:spLocks noChangeShapeType="1"/>
          </p:cNvSpPr>
          <p:nvPr/>
        </p:nvSpPr>
        <p:spPr bwMode="auto">
          <a:xfrm flipV="1">
            <a:off x="844550" y="1441450"/>
            <a:ext cx="0" cy="2049463"/>
          </a:xfrm>
          <a:prstGeom prst="line">
            <a:avLst/>
          </a:prstGeom>
          <a:noFill/>
          <a:ln w="38100" cmpd="dbl">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7" name="Rectangle 413"/>
          <p:cNvSpPr>
            <a:spLocks noChangeArrowheads="1"/>
          </p:cNvSpPr>
          <p:nvPr/>
        </p:nvSpPr>
        <p:spPr bwMode="auto">
          <a:xfrm>
            <a:off x="661988" y="990600"/>
            <a:ext cx="35401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nSpc>
                <a:spcPct val="100000"/>
              </a:lnSpc>
              <a:spcBef>
                <a:spcPct val="0"/>
              </a:spcBef>
              <a:buClrTx/>
              <a:buFontTx/>
              <a:buNone/>
            </a:pPr>
            <a:r>
              <a:rPr kumimoji="0" lang="en-US" sz="3200">
                <a:solidFill>
                  <a:srgbClr val="FC0128"/>
                </a:solidFill>
                <a:effectLst>
                  <a:outerShdw blurRad="38100" dist="38100" dir="2700000" algn="tl">
                    <a:srgbClr val="000000"/>
                  </a:outerShdw>
                </a:effectLst>
                <a:latin typeface="Book Antiqua" pitchFamily="18" charset="0"/>
              </a:rPr>
              <a:t>s</a:t>
            </a:r>
          </a:p>
        </p:txBody>
      </p:sp>
      <p:sp>
        <p:nvSpPr>
          <p:cNvPr id="175518" name="Line 414"/>
          <p:cNvSpPr>
            <a:spLocks noChangeShapeType="1"/>
          </p:cNvSpPr>
          <p:nvPr/>
        </p:nvSpPr>
        <p:spPr bwMode="auto">
          <a:xfrm flipV="1">
            <a:off x="1401763" y="1276350"/>
            <a:ext cx="7937" cy="1452563"/>
          </a:xfrm>
          <a:prstGeom prst="line">
            <a:avLst/>
          </a:prstGeom>
          <a:noFill/>
          <a:ln w="38100" cmpd="dbl">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9" name="Rectangle 415"/>
          <p:cNvSpPr>
            <a:spLocks noChangeArrowheads="1"/>
          </p:cNvSpPr>
          <p:nvPr/>
        </p:nvSpPr>
        <p:spPr bwMode="auto">
          <a:xfrm>
            <a:off x="1154113" y="820738"/>
            <a:ext cx="4286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nSpc>
                <a:spcPct val="100000"/>
              </a:lnSpc>
              <a:spcBef>
                <a:spcPct val="0"/>
              </a:spcBef>
              <a:buClrTx/>
              <a:buFontTx/>
              <a:buNone/>
            </a:pPr>
            <a:r>
              <a:rPr kumimoji="0" lang="en-US" sz="3200" b="1">
                <a:solidFill>
                  <a:srgbClr val="B50069"/>
                </a:solidFill>
                <a:effectLst>
                  <a:outerShdw blurRad="38100" dist="38100" dir="2700000" algn="tl">
                    <a:srgbClr val="000000"/>
                  </a:outerShdw>
                </a:effectLst>
                <a:latin typeface="Book Antiqua" pitchFamily="18" charset="0"/>
              </a:rPr>
              <a:t>p</a:t>
            </a:r>
          </a:p>
        </p:txBody>
      </p:sp>
      <p:sp>
        <p:nvSpPr>
          <p:cNvPr id="175520" name="Line 416"/>
          <p:cNvSpPr>
            <a:spLocks noChangeShapeType="1"/>
          </p:cNvSpPr>
          <p:nvPr/>
        </p:nvSpPr>
        <p:spPr bwMode="auto">
          <a:xfrm flipV="1">
            <a:off x="2044700" y="1101725"/>
            <a:ext cx="1588" cy="728663"/>
          </a:xfrm>
          <a:prstGeom prst="line">
            <a:avLst/>
          </a:prstGeom>
          <a:noFill/>
          <a:ln w="38100" cmpd="dbl">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1" name="Rectangle 417"/>
          <p:cNvSpPr>
            <a:spLocks noChangeArrowheads="1"/>
          </p:cNvSpPr>
          <p:nvPr/>
        </p:nvSpPr>
        <p:spPr bwMode="auto">
          <a:xfrm>
            <a:off x="1778000" y="617538"/>
            <a:ext cx="4286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nSpc>
                <a:spcPct val="100000"/>
              </a:lnSpc>
              <a:spcBef>
                <a:spcPct val="0"/>
              </a:spcBef>
              <a:buClrTx/>
              <a:buFontTx/>
              <a:buNone/>
            </a:pPr>
            <a:r>
              <a:rPr kumimoji="0" lang="en-US" sz="3200" b="1">
                <a:solidFill>
                  <a:srgbClr val="004E47"/>
                </a:solidFill>
                <a:effectLst>
                  <a:outerShdw blurRad="38100" dist="38100" dir="2700000" algn="tl">
                    <a:srgbClr val="000000"/>
                  </a:outerShdw>
                </a:effectLst>
                <a:latin typeface="Book Antiqua" pitchFamily="18" charset="0"/>
              </a:rPr>
              <a:t>d</a:t>
            </a:r>
          </a:p>
        </p:txBody>
      </p:sp>
      <p:sp>
        <p:nvSpPr>
          <p:cNvPr id="175522" name="Line 418"/>
          <p:cNvSpPr>
            <a:spLocks noChangeShapeType="1"/>
          </p:cNvSpPr>
          <p:nvPr/>
        </p:nvSpPr>
        <p:spPr bwMode="auto">
          <a:xfrm flipH="1" flipV="1">
            <a:off x="2601913" y="534988"/>
            <a:ext cx="1587" cy="500062"/>
          </a:xfrm>
          <a:prstGeom prst="line">
            <a:avLst/>
          </a:prstGeom>
          <a:noFill/>
          <a:ln w="38100" cmpd="dbl">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3" name="Rectangle 419"/>
          <p:cNvSpPr>
            <a:spLocks noChangeArrowheads="1"/>
          </p:cNvSpPr>
          <p:nvPr/>
        </p:nvSpPr>
        <p:spPr bwMode="auto">
          <a:xfrm>
            <a:off x="2627313" y="398463"/>
            <a:ext cx="3397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nSpc>
                <a:spcPct val="100000"/>
              </a:lnSpc>
              <a:spcBef>
                <a:spcPct val="0"/>
              </a:spcBef>
              <a:buClrTx/>
              <a:buFontTx/>
              <a:buNone/>
            </a:pPr>
            <a:r>
              <a:rPr kumimoji="0" lang="en-US" sz="3200" b="1">
                <a:solidFill>
                  <a:schemeClr val="tx1"/>
                </a:solidFill>
                <a:effectLst>
                  <a:outerShdw blurRad="38100" dist="38100" dir="2700000" algn="tl">
                    <a:srgbClr val="000000"/>
                  </a:outerShdw>
                </a:effectLst>
                <a:latin typeface="Book Antiqua" pitchFamily="18" charset="0"/>
              </a:rPr>
              <a:t>f</a:t>
            </a:r>
          </a:p>
        </p:txBody>
      </p:sp>
    </p:spTree>
    <p:extLst>
      <p:ext uri="{BB962C8B-B14F-4D97-AF65-F5344CB8AC3E}">
        <p14:creationId xmlns:p14="http://schemas.microsoft.com/office/powerpoint/2010/main" val="6052280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a:xfrm>
            <a:off x="381000" y="-76200"/>
            <a:ext cx="8229600" cy="990600"/>
          </a:xfrm>
        </p:spPr>
        <p:txBody>
          <a:bodyPr/>
          <a:lstStyle/>
          <a:p>
            <a:r>
              <a:rPr lang="en-US"/>
              <a:t>Atomic Orbitals</a:t>
            </a:r>
          </a:p>
        </p:txBody>
      </p:sp>
      <p:pic>
        <p:nvPicPr>
          <p:cNvPr id="93190" name="Picture 6" descr="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029200"/>
            <a:ext cx="8077200" cy="1663700"/>
          </a:xfrm>
          <a:prstGeom prst="rect">
            <a:avLst/>
          </a:prstGeom>
          <a:noFill/>
          <a:extLst>
            <a:ext uri="{909E8E84-426E-40DD-AFC4-6F175D3DCCD1}">
              <a14:hiddenFill xmlns:a14="http://schemas.microsoft.com/office/drawing/2010/main">
                <a:solidFill>
                  <a:srgbClr val="FFFFFF"/>
                </a:solidFill>
              </a14:hiddenFill>
            </a:ext>
          </a:extLst>
        </p:spPr>
      </p:pic>
      <p:sp>
        <p:nvSpPr>
          <p:cNvPr id="93191" name="Text Box 7"/>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a:solidFill>
                  <a:schemeClr val="bg1"/>
                </a:solidFill>
              </a:rPr>
              <a:t>5.1</a:t>
            </a:r>
          </a:p>
        </p:txBody>
      </p:sp>
      <p:pic>
        <p:nvPicPr>
          <p:cNvPr id="7" name="Picture 8" descr="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1822451"/>
            <a:ext cx="8001000" cy="23193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14400"/>
            <a:ext cx="8610600" cy="1295400"/>
          </a:xfrm>
          <a:prstGeom prst="rect">
            <a:avLst/>
          </a:prstGeom>
        </p:spPr>
        <p:txBody>
          <a:bodyPr vert="horz" lIns="91440" tIns="45720" rIns="91440" bIns="45720" rtlCol="0">
            <a:normAutofit fontScale="92500" lnSpcReduction="20000"/>
          </a:bodyPr>
          <a:lstStyle/>
          <a:p>
            <a:pPr marL="342900" indent="-342900">
              <a:spcBef>
                <a:spcPct val="20000"/>
              </a:spcBef>
              <a:buFont typeface="Arial" pitchFamily="34" charset="0"/>
              <a:buChar char="•"/>
            </a:pPr>
            <a:r>
              <a:rPr lang="en-US" sz="3200" dirty="0">
                <a:latin typeface="Times New Roman" pitchFamily="18" charset="0"/>
                <a:cs typeface="Times New Roman" pitchFamily="18" charset="0"/>
              </a:rPr>
              <a:t>Different atomic orbitals are denoted by letters. The s orbitals are spherical, and p orbitals are dumbbell-shaped.</a:t>
            </a:r>
          </a:p>
        </p:txBody>
      </p:sp>
      <p:sp>
        <p:nvSpPr>
          <p:cNvPr id="93189" name="Rectangle 5"/>
          <p:cNvSpPr>
            <a:spLocks noGrp="1" noChangeArrowheads="1"/>
          </p:cNvSpPr>
          <p:nvPr>
            <p:ph type="body" idx="1"/>
          </p:nvPr>
        </p:nvSpPr>
        <p:spPr>
          <a:xfrm>
            <a:off x="276224" y="4267200"/>
            <a:ext cx="8715375" cy="914400"/>
          </a:xfrm>
        </p:spPr>
        <p:txBody>
          <a:bodyPr vert="horz" lIns="91440" tIns="45720" rIns="91440" bIns="45720" rtlCol="0">
            <a:normAutofit fontScale="92500" lnSpcReduction="10000"/>
          </a:bodyPr>
          <a:lstStyle/>
          <a:p>
            <a:r>
              <a:rPr lang="en-US" sz="3200" dirty="0">
                <a:latin typeface="Times New Roman" pitchFamily="18" charset="0"/>
                <a:cs typeface="Times New Roman" pitchFamily="18" charset="0"/>
              </a:rPr>
              <a:t>Four of the five d orbitals have the same shape but different orientations in space.</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262276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6188075"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2803" name="Rectangle 3" hidden="1"/>
          <p:cNvSpPr>
            <a:spLocks noGrp="1" noChangeArrowheads="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2795042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06428CAA-D72E-4371-9384-4AED7E45EF0F}" type="slidenum">
              <a:rPr lang="en-US"/>
              <a:pPr/>
              <a:t>38</a:t>
            </a:fld>
            <a:endParaRPr lang="en-US"/>
          </a:p>
        </p:txBody>
      </p:sp>
      <p:sp>
        <p:nvSpPr>
          <p:cNvPr id="126980" name="Rectangle 4"/>
          <p:cNvSpPr>
            <a:spLocks noGrp="1" noChangeArrowheads="1"/>
          </p:cNvSpPr>
          <p:nvPr>
            <p:ph type="title"/>
          </p:nvPr>
        </p:nvSpPr>
        <p:spPr>
          <a:xfrm>
            <a:off x="304800" y="304800"/>
            <a:ext cx="8458200" cy="1143000"/>
          </a:xfrm>
        </p:spPr>
        <p:txBody>
          <a:bodyPr/>
          <a:lstStyle/>
          <a:p>
            <a:r>
              <a:rPr lang="en-US"/>
              <a:t>Why are Atoms Spherical?</a:t>
            </a:r>
          </a:p>
        </p:txBody>
      </p:sp>
      <p:pic>
        <p:nvPicPr>
          <p:cNvPr id="126981" name="Picture 5" descr="07_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295400"/>
            <a:ext cx="45339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191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4851" name="Rectangle 3"/>
          <p:cNvSpPr>
            <a:spLocks noChangeArrowheads="1"/>
          </p:cNvSpPr>
          <p:nvPr/>
        </p:nvSpPr>
        <p:spPr bwMode="auto">
          <a:xfrm>
            <a:off x="381000" y="427038"/>
            <a:ext cx="3862596" cy="83099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nSpc>
                <a:spcPct val="100000"/>
              </a:lnSpc>
              <a:spcBef>
                <a:spcPct val="0"/>
              </a:spcBef>
              <a:buClrTx/>
              <a:buFontTx/>
              <a:buNone/>
            </a:pPr>
            <a:r>
              <a:rPr kumimoji="0" lang="en-US" sz="2400" dirty="0">
                <a:solidFill>
                  <a:srgbClr val="FFFF00"/>
                </a:solidFill>
                <a:latin typeface="Times New Roman" pitchFamily="18" charset="0"/>
                <a:cs typeface="Times New Roman" pitchFamily="18" charset="0"/>
              </a:rPr>
              <a:t>1</a:t>
            </a:r>
            <a:r>
              <a:rPr kumimoji="0" lang="en-US" sz="2400" baseline="30000" dirty="0">
                <a:solidFill>
                  <a:srgbClr val="FFFF00"/>
                </a:solidFill>
                <a:latin typeface="Times New Roman" pitchFamily="18" charset="0"/>
                <a:cs typeface="Times New Roman" pitchFamily="18" charset="0"/>
              </a:rPr>
              <a:t>st</a:t>
            </a:r>
            <a:r>
              <a:rPr kumimoji="0" lang="en-US" sz="2400" dirty="0">
                <a:solidFill>
                  <a:srgbClr val="FFFF00"/>
                </a:solidFill>
                <a:latin typeface="Times New Roman" pitchFamily="18" charset="0"/>
                <a:cs typeface="Times New Roman" pitchFamily="18" charset="0"/>
              </a:rPr>
              <a:t> and 2</a:t>
            </a:r>
            <a:r>
              <a:rPr kumimoji="0" lang="en-US" sz="2400" baseline="30000" dirty="0">
                <a:solidFill>
                  <a:srgbClr val="FFFF00"/>
                </a:solidFill>
                <a:latin typeface="Times New Roman" pitchFamily="18" charset="0"/>
                <a:cs typeface="Times New Roman" pitchFamily="18" charset="0"/>
              </a:rPr>
              <a:t>nd</a:t>
            </a:r>
            <a:r>
              <a:rPr kumimoji="0" lang="en-US" sz="2400" dirty="0">
                <a:solidFill>
                  <a:srgbClr val="FFFF00"/>
                </a:solidFill>
                <a:latin typeface="Times New Roman" pitchFamily="18" charset="0"/>
                <a:cs typeface="Times New Roman" pitchFamily="18" charset="0"/>
              </a:rPr>
              <a:t> level s-orbitals</a:t>
            </a:r>
          </a:p>
          <a:p>
            <a:pPr>
              <a:lnSpc>
                <a:spcPct val="100000"/>
              </a:lnSpc>
              <a:spcBef>
                <a:spcPct val="0"/>
              </a:spcBef>
              <a:buClrTx/>
              <a:buFontTx/>
              <a:buNone/>
            </a:pPr>
            <a:r>
              <a:rPr kumimoji="0" lang="en-US" sz="2400" dirty="0">
                <a:solidFill>
                  <a:srgbClr val="FFFF00"/>
                </a:solidFill>
                <a:latin typeface="Times New Roman" pitchFamily="18" charset="0"/>
                <a:cs typeface="Times New Roman" pitchFamily="18" charset="0"/>
              </a:rPr>
              <a:t>and the p-orbitals all together.</a:t>
            </a:r>
          </a:p>
        </p:txBody>
      </p:sp>
      <p:pic>
        <p:nvPicPr>
          <p:cNvPr id="334852" name="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447800"/>
            <a:ext cx="4613275"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2834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4852"/>
                                        </p:tgtEl>
                                        <p:attrNameLst>
                                          <p:attrName>style.visibility</p:attrName>
                                        </p:attrNameLst>
                                      </p:cBhvr>
                                      <p:to>
                                        <p:strVal val="visible"/>
                                      </p:to>
                                    </p:set>
                                    <p:anim calcmode="lin" valueType="num">
                                      <p:cBhvr additive="base">
                                        <p:cTn id="7" dur="500" fill="hold"/>
                                        <p:tgtEl>
                                          <p:spTgt spid="334852"/>
                                        </p:tgtEl>
                                        <p:attrNameLst>
                                          <p:attrName>ppt_x</p:attrName>
                                        </p:attrNameLst>
                                      </p:cBhvr>
                                      <p:tavLst>
                                        <p:tav tm="0">
                                          <p:val>
                                            <p:strVal val="#ppt_x"/>
                                          </p:val>
                                        </p:tav>
                                        <p:tav tm="100000">
                                          <p:val>
                                            <p:strVal val="#ppt_x"/>
                                          </p:val>
                                        </p:tav>
                                      </p:tavLst>
                                    </p:anim>
                                    <p:anim calcmode="lin" valueType="num">
                                      <p:cBhvr additive="base">
                                        <p:cTn id="8" dur="500" fill="hold"/>
                                        <p:tgtEl>
                                          <p:spTgt spid="334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F154-7951-479D-9BC0-C39FAFC04CE7}"/>
              </a:ext>
            </a:extLst>
          </p:cNvPr>
          <p:cNvSpPr>
            <a:spLocks noGrp="1"/>
          </p:cNvSpPr>
          <p:nvPr>
            <p:ph type="ctrTitle"/>
          </p:nvPr>
        </p:nvSpPr>
        <p:spPr/>
        <p:txBody>
          <a:bodyPr/>
          <a:lstStyle/>
          <a:p>
            <a:r>
              <a:rPr lang="en-US" dirty="0"/>
              <a:t>The Study of Light led to the quantum model</a:t>
            </a:r>
          </a:p>
        </p:txBody>
      </p:sp>
      <p:sp>
        <p:nvSpPr>
          <p:cNvPr id="3" name="Subtitle 2">
            <a:extLst>
              <a:ext uri="{FF2B5EF4-FFF2-40B4-BE49-F238E27FC236}">
                <a16:creationId xmlns:a16="http://schemas.microsoft.com/office/drawing/2014/main" id="{0DCF489E-2C02-48B0-B2EC-32FFF7F10328}"/>
              </a:ext>
            </a:extLst>
          </p:cNvPr>
          <p:cNvSpPr>
            <a:spLocks noGrp="1"/>
          </p:cNvSpPr>
          <p:nvPr>
            <p:ph type="subTitle" idx="1"/>
          </p:nvPr>
        </p:nvSpPr>
        <p:spPr>
          <a:xfrm>
            <a:off x="762000" y="3886200"/>
            <a:ext cx="7772400" cy="2133600"/>
          </a:xfrm>
        </p:spPr>
        <p:txBody>
          <a:bodyPr>
            <a:normAutofit fontScale="77500" lnSpcReduction="20000"/>
          </a:bodyPr>
          <a:lstStyle/>
          <a:p>
            <a:r>
              <a:rPr lang="en-US" dirty="0"/>
              <a:t>Light has a dual nature:</a:t>
            </a:r>
          </a:p>
          <a:p>
            <a:pPr marL="742950" indent="-742950">
              <a:buAutoNum type="arabicPeriod"/>
            </a:pPr>
            <a:r>
              <a:rPr lang="en-US" dirty="0"/>
              <a:t>A Wave: measure wavelength and has wave behavior</a:t>
            </a:r>
          </a:p>
          <a:p>
            <a:pPr marL="742950" indent="-742950">
              <a:buAutoNum type="arabicPeriod"/>
            </a:pPr>
            <a:r>
              <a:rPr lang="en-US" dirty="0"/>
              <a:t>A Particle: (arrives in “chunks” or quanta)</a:t>
            </a:r>
          </a:p>
        </p:txBody>
      </p:sp>
      <p:sp>
        <p:nvSpPr>
          <p:cNvPr id="4" name="Slide Number Placeholder 3">
            <a:extLst>
              <a:ext uri="{FF2B5EF4-FFF2-40B4-BE49-F238E27FC236}">
                <a16:creationId xmlns:a16="http://schemas.microsoft.com/office/drawing/2014/main" id="{A87D3B42-70E4-4F4A-9052-98C8187602DC}"/>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798685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normAutofit fontScale="90000"/>
          </a:bodyPr>
          <a:lstStyle/>
          <a:p>
            <a:r>
              <a:rPr lang="en-US"/>
              <a:t>Atomic Orbitals</a:t>
            </a:r>
          </a:p>
        </p:txBody>
      </p:sp>
      <p:sp>
        <p:nvSpPr>
          <p:cNvPr id="94213" name="Rectangle 5"/>
          <p:cNvSpPr>
            <a:spLocks noGrp="1" noChangeArrowheads="1"/>
          </p:cNvSpPr>
          <p:nvPr>
            <p:ph type="body" idx="1"/>
          </p:nvPr>
        </p:nvSpPr>
        <p:spPr>
          <a:xfrm>
            <a:off x="152400" y="914400"/>
            <a:ext cx="8839200" cy="990600"/>
          </a:xfrm>
        </p:spPr>
        <p:txBody>
          <a:bodyPr>
            <a:normAutofit fontScale="85000" lnSpcReduction="20000"/>
          </a:bodyPr>
          <a:lstStyle/>
          <a:p>
            <a:r>
              <a:rPr lang="en-US" dirty="0"/>
              <a:t>The numbers and kinds of atomic orbitals depend on the energy sublevel. </a:t>
            </a:r>
          </a:p>
          <a:p>
            <a:pPr lvl="2"/>
            <a:endParaRPr lang="en-US" dirty="0"/>
          </a:p>
          <a:p>
            <a:endParaRPr lang="en-US" dirty="0"/>
          </a:p>
        </p:txBody>
      </p:sp>
      <p:sp>
        <p:nvSpPr>
          <p:cNvPr id="94215" name="Text Box 7"/>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a:solidFill>
                  <a:schemeClr val="bg1"/>
                </a:solidFill>
              </a:rPr>
              <a:t>5.1</a:t>
            </a:r>
          </a:p>
        </p:txBody>
      </p:sp>
      <p:graphicFrame>
        <p:nvGraphicFramePr>
          <p:cNvPr id="3" name="Table 2"/>
          <p:cNvGraphicFramePr>
            <a:graphicFrameLocks noGrp="1"/>
          </p:cNvGraphicFramePr>
          <p:nvPr>
            <p:extLst>
              <p:ext uri="{D42A27DB-BD31-4B8C-83A1-F6EECF244321}">
                <p14:modId xmlns:p14="http://schemas.microsoft.com/office/powerpoint/2010/main" val="3778953280"/>
              </p:ext>
            </p:extLst>
          </p:nvPr>
        </p:nvGraphicFramePr>
        <p:xfrm>
          <a:off x="152400" y="1828800"/>
          <a:ext cx="8839200" cy="4953000"/>
        </p:xfrm>
        <a:graphic>
          <a:graphicData uri="http://schemas.openxmlformats.org/drawingml/2006/table">
            <a:tbl>
              <a:tblPr firstRow="1" bandRow="1">
                <a:tableStyleId>{5940675A-B579-460E-94D1-54222C63F5DA}</a:tableStyleId>
              </a:tblPr>
              <a:tblGrid>
                <a:gridCol w="1473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1473200">
                  <a:extLst>
                    <a:ext uri="{9D8B030D-6E8A-4147-A177-3AD203B41FA5}">
                      <a16:colId xmlns:a16="http://schemas.microsoft.com/office/drawing/2014/main" val="20004"/>
                    </a:ext>
                  </a:extLst>
                </a:gridCol>
                <a:gridCol w="1473200">
                  <a:extLst>
                    <a:ext uri="{9D8B030D-6E8A-4147-A177-3AD203B41FA5}">
                      <a16:colId xmlns:a16="http://schemas.microsoft.com/office/drawing/2014/main" val="20005"/>
                    </a:ext>
                  </a:extLst>
                </a:gridCol>
              </a:tblGrid>
              <a:tr h="1055557">
                <a:tc>
                  <a:txBody>
                    <a:bodyPr/>
                    <a:lstStyle/>
                    <a:p>
                      <a:pPr algn="ctr"/>
                      <a:r>
                        <a:rPr lang="en-US" b="1" dirty="0"/>
                        <a:t>Energy Level,</a:t>
                      </a:r>
                      <a:r>
                        <a:rPr lang="en-US" b="1" baseline="0" dirty="0"/>
                        <a:t> n</a:t>
                      </a:r>
                      <a:endParaRPr lang="en-US" b="1" dirty="0"/>
                    </a:p>
                  </a:txBody>
                  <a:tcPr/>
                </a:tc>
                <a:tc>
                  <a:txBody>
                    <a:bodyPr/>
                    <a:lstStyle/>
                    <a:p>
                      <a:pPr algn="ctr"/>
                      <a:r>
                        <a:rPr lang="en-US" b="1" dirty="0"/>
                        <a:t>#</a:t>
                      </a:r>
                      <a:r>
                        <a:rPr lang="en-US" b="1" baseline="0" dirty="0"/>
                        <a:t> of sublevels</a:t>
                      </a:r>
                      <a:endParaRPr lang="en-US" b="1" dirty="0"/>
                    </a:p>
                  </a:txBody>
                  <a:tcPr/>
                </a:tc>
                <a:tc>
                  <a:txBody>
                    <a:bodyPr/>
                    <a:lstStyle/>
                    <a:p>
                      <a:pPr algn="ctr"/>
                      <a:r>
                        <a:rPr lang="en-US" b="1" dirty="0"/>
                        <a:t>Letter of sublevels</a:t>
                      </a:r>
                    </a:p>
                  </a:txBody>
                  <a:tcPr/>
                </a:tc>
                <a:tc>
                  <a:txBody>
                    <a:bodyPr/>
                    <a:lstStyle/>
                    <a:p>
                      <a:pPr algn="ctr"/>
                      <a:r>
                        <a:rPr lang="en-US" b="1" dirty="0"/>
                        <a:t># of orbitals per sublevel</a:t>
                      </a:r>
                    </a:p>
                  </a:txBody>
                  <a:tcPr/>
                </a:tc>
                <a:tc>
                  <a:txBody>
                    <a:bodyPr/>
                    <a:lstStyle/>
                    <a:p>
                      <a:pPr algn="ctr"/>
                      <a:r>
                        <a:rPr lang="en-US" b="1" dirty="0"/>
                        <a:t># of electrons in</a:t>
                      </a:r>
                      <a:r>
                        <a:rPr lang="en-US" b="1" baseline="0" dirty="0"/>
                        <a:t> each orbital</a:t>
                      </a:r>
                      <a:endParaRPr lang="en-US" b="1" dirty="0"/>
                    </a:p>
                  </a:txBody>
                  <a:tcPr/>
                </a:tc>
                <a:tc>
                  <a:txBody>
                    <a:bodyPr/>
                    <a:lstStyle/>
                    <a:p>
                      <a:pPr algn="ctr"/>
                      <a:r>
                        <a:rPr lang="en-US" b="1" dirty="0"/>
                        <a:t>Total</a:t>
                      </a:r>
                      <a:r>
                        <a:rPr lang="en-US" b="1" baseline="0" dirty="0"/>
                        <a:t> electrons in energy level</a:t>
                      </a:r>
                      <a:endParaRPr lang="en-US" b="1" dirty="0"/>
                    </a:p>
                  </a:txBody>
                  <a:tcPr/>
                </a:tc>
                <a:extLst>
                  <a:ext uri="{0D108BD9-81ED-4DB2-BD59-A6C34878D82A}">
                    <a16:rowId xmlns:a16="http://schemas.microsoft.com/office/drawing/2014/main" val="10000"/>
                  </a:ext>
                </a:extLst>
              </a:tr>
              <a:tr h="682052">
                <a:tc>
                  <a:txBody>
                    <a:bodyPr/>
                    <a:lstStyle/>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974361">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974361">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1266669">
                <a:tc>
                  <a:txBody>
                    <a:bodyPr/>
                    <a:lstStyle/>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5499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normAutofit fontScale="90000"/>
          </a:bodyPr>
          <a:lstStyle/>
          <a:p>
            <a:r>
              <a:rPr lang="en-US"/>
              <a:t>Atomic Orbitals</a:t>
            </a:r>
          </a:p>
        </p:txBody>
      </p:sp>
      <p:sp>
        <p:nvSpPr>
          <p:cNvPr id="94213" name="Rectangle 5"/>
          <p:cNvSpPr>
            <a:spLocks noGrp="1" noChangeArrowheads="1"/>
          </p:cNvSpPr>
          <p:nvPr>
            <p:ph type="body" idx="1"/>
          </p:nvPr>
        </p:nvSpPr>
        <p:spPr>
          <a:xfrm>
            <a:off x="152400" y="914400"/>
            <a:ext cx="8839200" cy="990600"/>
          </a:xfrm>
        </p:spPr>
        <p:txBody>
          <a:bodyPr>
            <a:normAutofit fontScale="85000" lnSpcReduction="20000"/>
          </a:bodyPr>
          <a:lstStyle/>
          <a:p>
            <a:r>
              <a:rPr lang="en-US" dirty="0"/>
              <a:t>The numbers and kinds of atomic orbitals depend on the energy sublevel. </a:t>
            </a:r>
          </a:p>
          <a:p>
            <a:pPr lvl="2"/>
            <a:endParaRPr lang="en-US" dirty="0"/>
          </a:p>
          <a:p>
            <a:endParaRPr lang="en-US" dirty="0"/>
          </a:p>
        </p:txBody>
      </p:sp>
      <p:sp>
        <p:nvSpPr>
          <p:cNvPr id="94215" name="Text Box 7"/>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a:solidFill>
                  <a:schemeClr val="bg1"/>
                </a:solidFill>
              </a:rPr>
              <a:t>5.1</a:t>
            </a:r>
          </a:p>
        </p:txBody>
      </p:sp>
      <p:graphicFrame>
        <p:nvGraphicFramePr>
          <p:cNvPr id="3" name="Table 2"/>
          <p:cNvGraphicFramePr>
            <a:graphicFrameLocks noGrp="1"/>
          </p:cNvGraphicFramePr>
          <p:nvPr>
            <p:extLst>
              <p:ext uri="{D42A27DB-BD31-4B8C-83A1-F6EECF244321}">
                <p14:modId xmlns:p14="http://schemas.microsoft.com/office/powerpoint/2010/main" val="3070947976"/>
              </p:ext>
            </p:extLst>
          </p:nvPr>
        </p:nvGraphicFramePr>
        <p:xfrm>
          <a:off x="152400" y="1828800"/>
          <a:ext cx="8839200" cy="4908030"/>
        </p:xfrm>
        <a:graphic>
          <a:graphicData uri="http://schemas.openxmlformats.org/drawingml/2006/table">
            <a:tbl>
              <a:tblPr firstRow="1" bandRow="1">
                <a:tableStyleId>{5940675A-B579-460E-94D1-54222C63F5DA}</a:tableStyleId>
              </a:tblPr>
              <a:tblGrid>
                <a:gridCol w="1473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1473200">
                  <a:extLst>
                    <a:ext uri="{9D8B030D-6E8A-4147-A177-3AD203B41FA5}">
                      <a16:colId xmlns:a16="http://schemas.microsoft.com/office/drawing/2014/main" val="20004"/>
                    </a:ext>
                  </a:extLst>
                </a:gridCol>
                <a:gridCol w="1473200">
                  <a:extLst>
                    <a:ext uri="{9D8B030D-6E8A-4147-A177-3AD203B41FA5}">
                      <a16:colId xmlns:a16="http://schemas.microsoft.com/office/drawing/2014/main" val="20005"/>
                    </a:ext>
                  </a:extLst>
                </a:gridCol>
              </a:tblGrid>
              <a:tr h="1055557">
                <a:tc>
                  <a:txBody>
                    <a:bodyPr/>
                    <a:lstStyle/>
                    <a:p>
                      <a:pPr algn="ctr"/>
                      <a:r>
                        <a:rPr lang="en-US" b="1" dirty="0"/>
                        <a:t>Energy Level,</a:t>
                      </a:r>
                      <a:r>
                        <a:rPr lang="en-US" b="1" baseline="0" dirty="0"/>
                        <a:t> n</a:t>
                      </a:r>
                      <a:endParaRPr lang="en-US" b="1" dirty="0"/>
                    </a:p>
                  </a:txBody>
                  <a:tcPr/>
                </a:tc>
                <a:tc>
                  <a:txBody>
                    <a:bodyPr/>
                    <a:lstStyle/>
                    <a:p>
                      <a:pPr algn="ctr"/>
                      <a:r>
                        <a:rPr lang="en-US" b="1" dirty="0"/>
                        <a:t>#</a:t>
                      </a:r>
                      <a:r>
                        <a:rPr lang="en-US" b="1" baseline="0" dirty="0"/>
                        <a:t> of sublevels</a:t>
                      </a:r>
                      <a:endParaRPr lang="en-US" b="1" dirty="0"/>
                    </a:p>
                  </a:txBody>
                  <a:tcPr/>
                </a:tc>
                <a:tc>
                  <a:txBody>
                    <a:bodyPr/>
                    <a:lstStyle/>
                    <a:p>
                      <a:pPr algn="ctr"/>
                      <a:r>
                        <a:rPr lang="en-US" b="1" dirty="0"/>
                        <a:t>Letter of sublevels</a:t>
                      </a:r>
                    </a:p>
                  </a:txBody>
                  <a:tcPr/>
                </a:tc>
                <a:tc>
                  <a:txBody>
                    <a:bodyPr/>
                    <a:lstStyle/>
                    <a:p>
                      <a:pPr algn="ctr"/>
                      <a:r>
                        <a:rPr lang="en-US" b="1" dirty="0"/>
                        <a:t># of orbitals per sublevel</a:t>
                      </a:r>
                    </a:p>
                  </a:txBody>
                  <a:tcPr/>
                </a:tc>
                <a:tc>
                  <a:txBody>
                    <a:bodyPr/>
                    <a:lstStyle/>
                    <a:p>
                      <a:pPr algn="ctr"/>
                      <a:r>
                        <a:rPr lang="en-US" b="1" dirty="0"/>
                        <a:t># of electrons in</a:t>
                      </a:r>
                      <a:r>
                        <a:rPr lang="en-US" b="1" baseline="0" dirty="0"/>
                        <a:t> each orbital</a:t>
                      </a:r>
                      <a:endParaRPr lang="en-US" b="1" dirty="0"/>
                    </a:p>
                  </a:txBody>
                  <a:tcPr/>
                </a:tc>
                <a:tc>
                  <a:txBody>
                    <a:bodyPr/>
                    <a:lstStyle/>
                    <a:p>
                      <a:pPr algn="ctr"/>
                      <a:r>
                        <a:rPr lang="en-US" b="1" dirty="0"/>
                        <a:t>Total</a:t>
                      </a:r>
                      <a:r>
                        <a:rPr lang="en-US" b="1" baseline="0" dirty="0"/>
                        <a:t> electrons in energy level</a:t>
                      </a:r>
                      <a:endParaRPr lang="en-US" b="1" dirty="0"/>
                    </a:p>
                  </a:txBody>
                  <a:tcPr/>
                </a:tc>
                <a:extLst>
                  <a:ext uri="{0D108BD9-81ED-4DB2-BD59-A6C34878D82A}">
                    <a16:rowId xmlns:a16="http://schemas.microsoft.com/office/drawing/2014/main" val="10000"/>
                  </a:ext>
                </a:extLst>
              </a:tr>
              <a:tr h="682052">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s</a:t>
                      </a:r>
                    </a:p>
                  </a:txBody>
                  <a:tcPr anchor="ct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2</a:t>
                      </a:r>
                    </a:p>
                  </a:txBody>
                  <a:tcPr anchor="ctr"/>
                </a:tc>
                <a:extLst>
                  <a:ext uri="{0D108BD9-81ED-4DB2-BD59-A6C34878D82A}">
                    <a16:rowId xmlns:a16="http://schemas.microsoft.com/office/drawing/2014/main" val="10001"/>
                  </a:ext>
                </a:extLst>
              </a:tr>
              <a:tr h="929391">
                <a:tc>
                  <a:txBody>
                    <a:bodyPr/>
                    <a:lstStyle/>
                    <a:p>
                      <a:pPr algn="ctr"/>
                      <a:r>
                        <a:rPr lang="en-US" dirty="0"/>
                        <a:t>2</a:t>
                      </a:r>
                    </a:p>
                  </a:txBody>
                  <a:tcPr anchor="ctr"/>
                </a:tc>
                <a:tc>
                  <a:txBody>
                    <a:bodyPr/>
                    <a:lstStyle/>
                    <a:p>
                      <a:pPr algn="ctr"/>
                      <a:r>
                        <a:rPr lang="en-US" dirty="0"/>
                        <a:t>2</a:t>
                      </a:r>
                    </a:p>
                  </a:txBody>
                  <a:tcPr anchor="ctr"/>
                </a:tc>
                <a:tc>
                  <a:txBody>
                    <a:bodyPr/>
                    <a:lstStyle/>
                    <a:p>
                      <a:pPr algn="ctr"/>
                      <a:r>
                        <a:rPr lang="en-US" dirty="0"/>
                        <a:t>s</a:t>
                      </a:r>
                      <a:br>
                        <a:rPr lang="en-US" dirty="0"/>
                      </a:br>
                      <a:r>
                        <a:rPr lang="en-US" dirty="0"/>
                        <a:t>p</a:t>
                      </a:r>
                    </a:p>
                  </a:txBody>
                  <a:tcPr anchor="ctr"/>
                </a:tc>
                <a:tc>
                  <a:txBody>
                    <a:bodyPr/>
                    <a:lstStyle/>
                    <a:p>
                      <a:pPr algn="ctr"/>
                      <a:r>
                        <a:rPr lang="en-US" dirty="0"/>
                        <a:t>1</a:t>
                      </a:r>
                    </a:p>
                    <a:p>
                      <a:pPr algn="ctr"/>
                      <a:r>
                        <a:rPr lang="en-US" dirty="0"/>
                        <a:t>3</a:t>
                      </a:r>
                    </a:p>
                  </a:txBody>
                  <a:tcPr anchor="ctr"/>
                </a:tc>
                <a:tc>
                  <a:txBody>
                    <a:bodyPr/>
                    <a:lstStyle/>
                    <a:p>
                      <a:pPr algn="ctr"/>
                      <a:r>
                        <a:rPr lang="en-US" dirty="0"/>
                        <a:t>2</a:t>
                      </a:r>
                    </a:p>
                    <a:p>
                      <a:pPr algn="ctr"/>
                      <a:r>
                        <a:rPr lang="en-US" dirty="0"/>
                        <a:t>6</a:t>
                      </a:r>
                    </a:p>
                  </a:txBody>
                  <a:tcPr anchor="ctr"/>
                </a:tc>
                <a:tc>
                  <a:txBody>
                    <a:bodyPr/>
                    <a:lstStyle/>
                    <a:p>
                      <a:pPr algn="ctr"/>
                      <a:r>
                        <a:rPr lang="en-US" dirty="0"/>
                        <a:t>8</a:t>
                      </a:r>
                    </a:p>
                  </a:txBody>
                  <a:tcPr anchor="ctr"/>
                </a:tc>
                <a:extLst>
                  <a:ext uri="{0D108BD9-81ED-4DB2-BD59-A6C34878D82A}">
                    <a16:rowId xmlns:a16="http://schemas.microsoft.com/office/drawing/2014/main" val="10002"/>
                  </a:ext>
                </a:extLst>
              </a:tr>
              <a:tr h="974361">
                <a:tc>
                  <a:txBody>
                    <a:bodyPr/>
                    <a:lstStyle/>
                    <a:p>
                      <a:pPr algn="ctr"/>
                      <a:r>
                        <a:rPr lang="en-US" dirty="0"/>
                        <a:t>3</a:t>
                      </a:r>
                    </a:p>
                  </a:txBody>
                  <a:tcPr anchor="ctr"/>
                </a:tc>
                <a:tc>
                  <a:txBody>
                    <a:bodyPr/>
                    <a:lstStyle/>
                    <a:p>
                      <a:pPr algn="ctr"/>
                      <a:r>
                        <a:rPr lang="en-US" dirty="0"/>
                        <a:t>3</a:t>
                      </a:r>
                    </a:p>
                  </a:txBody>
                  <a:tcPr anchor="ctr"/>
                </a:tc>
                <a:tc>
                  <a:txBody>
                    <a:bodyPr/>
                    <a:lstStyle/>
                    <a:p>
                      <a:pPr algn="ctr"/>
                      <a:r>
                        <a:rPr lang="en-US" dirty="0"/>
                        <a:t>s</a:t>
                      </a:r>
                      <a:br>
                        <a:rPr lang="en-US" dirty="0"/>
                      </a:br>
                      <a:r>
                        <a:rPr lang="en-US" dirty="0"/>
                        <a:t>p</a:t>
                      </a:r>
                      <a:br>
                        <a:rPr lang="en-US" dirty="0"/>
                      </a:br>
                      <a:r>
                        <a:rPr lang="en-US" dirty="0"/>
                        <a:t>d</a:t>
                      </a:r>
                    </a:p>
                  </a:txBody>
                  <a:tcPr anchor="ctr"/>
                </a:tc>
                <a:tc>
                  <a:txBody>
                    <a:bodyPr/>
                    <a:lstStyle/>
                    <a:p>
                      <a:pPr algn="ctr"/>
                      <a:r>
                        <a:rPr lang="en-US" dirty="0"/>
                        <a:t>1</a:t>
                      </a:r>
                    </a:p>
                    <a:p>
                      <a:pPr algn="ctr"/>
                      <a:r>
                        <a:rPr lang="en-US" dirty="0"/>
                        <a:t>3</a:t>
                      </a:r>
                    </a:p>
                    <a:p>
                      <a:pPr algn="ctr"/>
                      <a:r>
                        <a:rPr lang="en-US" dirty="0"/>
                        <a:t>5</a:t>
                      </a:r>
                    </a:p>
                  </a:txBody>
                  <a:tcPr anchor="ctr"/>
                </a:tc>
                <a:tc>
                  <a:txBody>
                    <a:bodyPr/>
                    <a:lstStyle/>
                    <a:p>
                      <a:pPr algn="ctr"/>
                      <a:r>
                        <a:rPr lang="en-US" dirty="0"/>
                        <a:t>2</a:t>
                      </a:r>
                    </a:p>
                    <a:p>
                      <a:pPr algn="ctr"/>
                      <a:r>
                        <a:rPr lang="en-US" dirty="0"/>
                        <a:t>6</a:t>
                      </a:r>
                    </a:p>
                    <a:p>
                      <a:pPr algn="ctr"/>
                      <a:r>
                        <a:rPr lang="en-US" dirty="0"/>
                        <a:t>10</a:t>
                      </a:r>
                    </a:p>
                  </a:txBody>
                  <a:tcPr anchor="ctr"/>
                </a:tc>
                <a:tc>
                  <a:txBody>
                    <a:bodyPr/>
                    <a:lstStyle/>
                    <a:p>
                      <a:pPr algn="ctr"/>
                      <a:r>
                        <a:rPr lang="en-US" dirty="0"/>
                        <a:t>18</a:t>
                      </a:r>
                    </a:p>
                  </a:txBody>
                  <a:tcPr anchor="ctr"/>
                </a:tc>
                <a:extLst>
                  <a:ext uri="{0D108BD9-81ED-4DB2-BD59-A6C34878D82A}">
                    <a16:rowId xmlns:a16="http://schemas.microsoft.com/office/drawing/2014/main" val="10003"/>
                  </a:ext>
                </a:extLst>
              </a:tr>
              <a:tr h="1266669">
                <a:tc>
                  <a:txBody>
                    <a:bodyPr/>
                    <a:lstStyle/>
                    <a:p>
                      <a:pPr algn="ctr"/>
                      <a:r>
                        <a:rPr lang="en-US" dirty="0"/>
                        <a:t>4</a:t>
                      </a:r>
                    </a:p>
                    <a:p>
                      <a:pPr algn="ctr"/>
                      <a:endParaRPr lang="en-US" dirty="0"/>
                    </a:p>
                  </a:txBody>
                  <a:tcPr anchor="ctr"/>
                </a:tc>
                <a:tc>
                  <a:txBody>
                    <a:bodyPr/>
                    <a:lstStyle/>
                    <a:p>
                      <a:pPr algn="ctr"/>
                      <a:r>
                        <a:rPr lang="en-US" dirty="0"/>
                        <a:t>4</a:t>
                      </a:r>
                    </a:p>
                  </a:txBody>
                  <a:tcPr anchor="ctr"/>
                </a:tc>
                <a:tc>
                  <a:txBody>
                    <a:bodyPr/>
                    <a:lstStyle/>
                    <a:p>
                      <a:pPr algn="ctr"/>
                      <a:r>
                        <a:rPr lang="en-US" dirty="0"/>
                        <a:t>s</a:t>
                      </a:r>
                      <a:br>
                        <a:rPr lang="en-US" dirty="0"/>
                      </a:br>
                      <a:r>
                        <a:rPr lang="en-US" dirty="0"/>
                        <a:t>p</a:t>
                      </a:r>
                      <a:br>
                        <a:rPr lang="en-US" dirty="0"/>
                      </a:br>
                      <a:r>
                        <a:rPr lang="en-US" dirty="0"/>
                        <a:t>d</a:t>
                      </a:r>
                      <a:br>
                        <a:rPr lang="en-US" dirty="0"/>
                      </a:br>
                      <a:r>
                        <a:rPr lang="en-US" dirty="0"/>
                        <a:t>f</a:t>
                      </a:r>
                    </a:p>
                  </a:txBody>
                  <a:tcPr anchor="ctr"/>
                </a:tc>
                <a:tc>
                  <a:txBody>
                    <a:bodyPr/>
                    <a:lstStyle/>
                    <a:p>
                      <a:pPr algn="ctr"/>
                      <a:r>
                        <a:rPr lang="en-US" dirty="0"/>
                        <a:t>1</a:t>
                      </a:r>
                    </a:p>
                    <a:p>
                      <a:pPr algn="ctr"/>
                      <a:r>
                        <a:rPr lang="en-US" dirty="0"/>
                        <a:t>3</a:t>
                      </a:r>
                    </a:p>
                    <a:p>
                      <a:pPr algn="ctr"/>
                      <a:r>
                        <a:rPr lang="en-US" dirty="0"/>
                        <a:t>5</a:t>
                      </a:r>
                    </a:p>
                    <a:p>
                      <a:pPr algn="ctr"/>
                      <a:r>
                        <a:rPr lang="en-US"/>
                        <a:t>7</a:t>
                      </a:r>
                      <a:endParaRPr lang="en-US" dirty="0"/>
                    </a:p>
                  </a:txBody>
                  <a:tcPr anchor="ctr"/>
                </a:tc>
                <a:tc>
                  <a:txBody>
                    <a:bodyPr/>
                    <a:lstStyle/>
                    <a:p>
                      <a:pPr algn="ctr"/>
                      <a:r>
                        <a:rPr lang="en-US" dirty="0"/>
                        <a:t>2</a:t>
                      </a:r>
                    </a:p>
                    <a:p>
                      <a:pPr algn="ctr"/>
                      <a:r>
                        <a:rPr lang="en-US" dirty="0"/>
                        <a:t>6</a:t>
                      </a:r>
                    </a:p>
                    <a:p>
                      <a:pPr algn="ctr"/>
                      <a:r>
                        <a:rPr lang="en-US" dirty="0"/>
                        <a:t>10</a:t>
                      </a:r>
                    </a:p>
                    <a:p>
                      <a:pPr algn="ctr"/>
                      <a:r>
                        <a:rPr lang="en-US" dirty="0"/>
                        <a:t>14</a:t>
                      </a:r>
                    </a:p>
                  </a:txBody>
                  <a:tcPr anchor="ctr"/>
                </a:tc>
                <a:tc>
                  <a:txBody>
                    <a:bodyPr/>
                    <a:lstStyle/>
                    <a:p>
                      <a:pPr algn="ctr"/>
                      <a:r>
                        <a:rPr lang="en-US" dirty="0"/>
                        <a:t>32</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0261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p:txBody>
          <a:bodyPr>
            <a:normAutofit fontScale="90000"/>
          </a:bodyPr>
          <a:lstStyle/>
          <a:p>
            <a:r>
              <a:rPr lang="en-US"/>
              <a:t>Atomic Orbitals</a:t>
            </a:r>
          </a:p>
        </p:txBody>
      </p:sp>
      <p:sp>
        <p:nvSpPr>
          <p:cNvPr id="95237" name="Rectangle 5"/>
          <p:cNvSpPr>
            <a:spLocks noGrp="1" noChangeArrowheads="1"/>
          </p:cNvSpPr>
          <p:nvPr>
            <p:ph type="body" idx="1"/>
          </p:nvPr>
        </p:nvSpPr>
        <p:spPr>
          <a:xfrm>
            <a:off x="273050" y="1095375"/>
            <a:ext cx="8489950" cy="4848225"/>
          </a:xfrm>
        </p:spPr>
        <p:txBody>
          <a:bodyPr/>
          <a:lstStyle/>
          <a:p>
            <a:r>
              <a:rPr lang="en-US" dirty="0"/>
              <a:t>The number of electrons allowed in each of the first four energy levels are shown here.</a:t>
            </a:r>
          </a:p>
          <a:p>
            <a:pPr lvl="1"/>
            <a:r>
              <a:rPr lang="en-US" dirty="0"/>
              <a:t>A maximum of 2 electrons per orbital</a:t>
            </a:r>
          </a:p>
        </p:txBody>
      </p:sp>
      <p:pic>
        <p:nvPicPr>
          <p:cNvPr id="95238" name="Picture 6" descr="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70319"/>
            <a:ext cx="2971800" cy="3154343"/>
          </a:xfrm>
          <a:prstGeom prst="rect">
            <a:avLst/>
          </a:prstGeom>
          <a:noFill/>
          <a:extLst>
            <a:ext uri="{909E8E84-426E-40DD-AFC4-6F175D3DCCD1}">
              <a14:hiddenFill xmlns:a14="http://schemas.microsoft.com/office/drawing/2010/main">
                <a:solidFill>
                  <a:srgbClr val="FFFFFF"/>
                </a:solidFill>
              </a14:hiddenFill>
            </a:ext>
          </a:extLst>
        </p:spPr>
      </p:pic>
      <p:sp>
        <p:nvSpPr>
          <p:cNvPr id="95239" name="Text Box 7"/>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a:solidFill>
                  <a:schemeClr val="bg1"/>
                </a:solidFill>
              </a:rPr>
              <a:t>5.1</a:t>
            </a:r>
          </a:p>
        </p:txBody>
      </p:sp>
      <p:sp>
        <p:nvSpPr>
          <p:cNvPr id="2" name="TextBox 1"/>
          <p:cNvSpPr txBox="1"/>
          <p:nvPr/>
        </p:nvSpPr>
        <p:spPr>
          <a:xfrm>
            <a:off x="6457847" y="4114800"/>
            <a:ext cx="2305153" cy="923330"/>
          </a:xfrm>
          <a:prstGeom prst="rect">
            <a:avLst/>
          </a:prstGeom>
          <a:noFill/>
        </p:spPr>
        <p:txBody>
          <a:bodyPr wrap="square" rtlCol="0">
            <a:spAutoFit/>
          </a:bodyPr>
          <a:lstStyle/>
          <a:p>
            <a:r>
              <a:rPr lang="en-US" dirty="0"/>
              <a:t>Use this to find the # of electrons in an energy level 2n</a:t>
            </a:r>
            <a:r>
              <a:rPr lang="en-US" baseline="30000" dirty="0"/>
              <a:t>2</a:t>
            </a:r>
          </a:p>
        </p:txBody>
      </p:sp>
    </p:spTree>
    <p:extLst>
      <p:ext uri="{BB962C8B-B14F-4D97-AF65-F5344CB8AC3E}">
        <p14:creationId xmlns:p14="http://schemas.microsoft.com/office/powerpoint/2010/main" val="1888106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G06_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947272"/>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Rectangle 10"/>
          <p:cNvSpPr>
            <a:spLocks noGrp="1" noChangeArrowheads="1"/>
          </p:cNvSpPr>
          <p:nvPr>
            <p:ph type="title"/>
          </p:nvPr>
        </p:nvSpPr>
        <p:spPr/>
        <p:txBody>
          <a:bodyPr>
            <a:normAutofit fontScale="90000"/>
          </a:bodyPr>
          <a:lstStyle/>
          <a:p>
            <a:r>
              <a:rPr lang="en-US"/>
              <a:t>Electron Configurations</a:t>
            </a:r>
          </a:p>
        </p:txBody>
      </p:sp>
      <p:sp>
        <p:nvSpPr>
          <p:cNvPr id="71691" name="Rectangle 11"/>
          <p:cNvSpPr>
            <a:spLocks noGrp="1" noChangeArrowheads="1"/>
          </p:cNvSpPr>
          <p:nvPr>
            <p:ph type="body" idx="1"/>
          </p:nvPr>
        </p:nvSpPr>
        <p:spPr/>
        <p:txBody>
          <a:bodyPr>
            <a:normAutofit lnSpcReduction="10000"/>
          </a:bodyPr>
          <a:lstStyle/>
          <a:p>
            <a:r>
              <a:rPr lang="en-US" dirty="0"/>
              <a:t>The ways in which electrons are arranged in various orbitals around the nuclei of atoms are called </a:t>
            </a:r>
            <a:r>
              <a:rPr lang="en-US" b="1" dirty="0"/>
              <a:t>electron configurations.</a:t>
            </a:r>
            <a:endParaRPr lang="en-US" dirty="0"/>
          </a:p>
          <a:p>
            <a:pPr lvl="1"/>
            <a:endParaRPr lang="en-US" dirty="0"/>
          </a:p>
          <a:p>
            <a:pPr lvl="1"/>
            <a:r>
              <a:rPr lang="en-US" dirty="0"/>
              <a:t>Three rules—the </a:t>
            </a:r>
            <a:r>
              <a:rPr lang="en-US" dirty="0" err="1"/>
              <a:t>aufbau</a:t>
            </a:r>
            <a:r>
              <a:rPr lang="en-US" dirty="0"/>
              <a:t> principle, the Pauli exclusion principle, and Hund’s rule—tell you how to find the electron configurations of atoms.</a:t>
            </a:r>
          </a:p>
          <a:p>
            <a:endParaRPr lang="en-US" dirty="0"/>
          </a:p>
        </p:txBody>
      </p:sp>
      <p:sp>
        <p:nvSpPr>
          <p:cNvPr id="71689" name="Text Box 9"/>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i="0">
                <a:solidFill>
                  <a:schemeClr val="bg1"/>
                </a:solidFill>
              </a:rPr>
              <a:t>5.2</a:t>
            </a:r>
          </a:p>
        </p:txBody>
      </p:sp>
    </p:spTree>
    <p:extLst>
      <p:ext uri="{BB962C8B-B14F-4D97-AF65-F5344CB8AC3E}">
        <p14:creationId xmlns:p14="http://schemas.microsoft.com/office/powerpoint/2010/main" val="3238664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71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6" name="Rectangle 12"/>
          <p:cNvSpPr>
            <a:spLocks noGrp="1" noChangeArrowheads="1"/>
          </p:cNvSpPr>
          <p:nvPr>
            <p:ph type="title"/>
          </p:nvPr>
        </p:nvSpPr>
        <p:spPr/>
        <p:txBody>
          <a:bodyPr>
            <a:normAutofit fontScale="90000"/>
          </a:bodyPr>
          <a:lstStyle/>
          <a:p>
            <a:r>
              <a:rPr lang="en-US"/>
              <a:t>Electron Configurations</a:t>
            </a:r>
          </a:p>
        </p:txBody>
      </p:sp>
      <p:sp>
        <p:nvSpPr>
          <p:cNvPr id="72717" name="Rectangle 13"/>
          <p:cNvSpPr>
            <a:spLocks noGrp="1" noChangeArrowheads="1"/>
          </p:cNvSpPr>
          <p:nvPr>
            <p:ph type="body" idx="1"/>
          </p:nvPr>
        </p:nvSpPr>
        <p:spPr>
          <a:xfrm>
            <a:off x="457200" y="1371600"/>
            <a:ext cx="8382000" cy="5029200"/>
          </a:xfrm>
        </p:spPr>
        <p:txBody>
          <a:bodyPr>
            <a:normAutofit fontScale="70000" lnSpcReduction="20000"/>
          </a:bodyPr>
          <a:lstStyle/>
          <a:p>
            <a:r>
              <a:rPr lang="en-US" b="1" dirty="0"/>
              <a:t>Aufbau Principle</a:t>
            </a:r>
          </a:p>
          <a:p>
            <a:pPr lvl="1"/>
            <a:r>
              <a:rPr lang="en-US" dirty="0"/>
              <a:t>According to the </a:t>
            </a:r>
            <a:r>
              <a:rPr lang="en-US" b="1" dirty="0" err="1"/>
              <a:t>aufbau</a:t>
            </a:r>
            <a:r>
              <a:rPr lang="en-US" b="1" dirty="0"/>
              <a:t> principle</a:t>
            </a:r>
            <a:r>
              <a:rPr lang="en-US" dirty="0"/>
              <a:t>, electrons occupy the orbitals of lowest energy first. In the </a:t>
            </a:r>
            <a:r>
              <a:rPr lang="en-US" dirty="0" err="1"/>
              <a:t>aufbau</a:t>
            </a:r>
            <a:r>
              <a:rPr lang="en-US" dirty="0"/>
              <a:t> diagram below, each box represents an atomic orbital.</a:t>
            </a:r>
          </a:p>
          <a:p>
            <a:r>
              <a:rPr lang="en-US" b="1" dirty="0"/>
              <a:t>Pauli Exclusion Principle</a:t>
            </a:r>
          </a:p>
          <a:p>
            <a:pPr lvl="1"/>
            <a:r>
              <a:rPr lang="en-US" dirty="0"/>
              <a:t>According to the </a:t>
            </a:r>
            <a:r>
              <a:rPr lang="en-US" b="1" dirty="0"/>
              <a:t>Pauli exclusion principle</a:t>
            </a:r>
            <a:r>
              <a:rPr lang="en-US" dirty="0"/>
              <a:t>, an atomic orbital may describe at most two electrons. To occupy the same orbital, two electrons must have opposite spins; that is, the electron spins must be paired.</a:t>
            </a:r>
          </a:p>
          <a:p>
            <a:r>
              <a:rPr lang="en-US" b="1" dirty="0"/>
              <a:t>Hund’s Rule</a:t>
            </a:r>
          </a:p>
          <a:p>
            <a:pPr lvl="1"/>
            <a:r>
              <a:rPr lang="en-US" b="1" dirty="0"/>
              <a:t>Hund’s rule</a:t>
            </a:r>
            <a:r>
              <a:rPr lang="en-US" dirty="0"/>
              <a:t> states that electrons occupy orbitals of the same energy in a way that makes the number of electrons with the same spin direction as large as possible.</a:t>
            </a:r>
          </a:p>
          <a:p>
            <a:pPr lvl="1"/>
            <a:endParaRPr lang="en-US" dirty="0"/>
          </a:p>
          <a:p>
            <a:pPr lvl="1"/>
            <a:endParaRPr lang="en-US" dirty="0"/>
          </a:p>
          <a:p>
            <a:endParaRPr lang="en-US" dirty="0"/>
          </a:p>
        </p:txBody>
      </p:sp>
      <p:sp>
        <p:nvSpPr>
          <p:cNvPr id="72713" name="Text Box 9"/>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i="0">
                <a:solidFill>
                  <a:schemeClr val="bg1"/>
                </a:solidFill>
              </a:rPr>
              <a:t>5.2</a:t>
            </a:r>
          </a:p>
        </p:txBody>
      </p:sp>
    </p:spTree>
    <p:extLst>
      <p:ext uri="{BB962C8B-B14F-4D97-AF65-F5344CB8AC3E}">
        <p14:creationId xmlns:p14="http://schemas.microsoft.com/office/powerpoint/2010/main" val="2571589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98438"/>
            <a:ext cx="8229600" cy="817562"/>
          </a:xfrm>
          <a:solidFill>
            <a:srgbClr val="FFCC99">
              <a:alpha val="19000"/>
            </a:srgbClr>
          </a:solidFill>
          <a:ln w="12700">
            <a:solidFill>
              <a:srgbClr val="000000"/>
            </a:solidFill>
            <a:miter lim="800000"/>
            <a:headEnd/>
            <a:tailEnd/>
          </a:ln>
        </p:spPr>
        <p:txBody>
          <a:bodyPr/>
          <a:lstStyle/>
          <a:p>
            <a:r>
              <a:rPr lang="en-US" b="1">
                <a:solidFill>
                  <a:srgbClr val="004CBC"/>
                </a:solidFill>
                <a:latin typeface="Times New Roman" pitchFamily="18" charset="0"/>
              </a:rPr>
              <a:t>Filling Diagram for Sublevels</a:t>
            </a:r>
          </a:p>
        </p:txBody>
      </p:sp>
      <p:sp>
        <p:nvSpPr>
          <p:cNvPr id="4101" name="Rectangle 5"/>
          <p:cNvSpPr>
            <a:spLocks noGrp="1" noChangeArrowheads="1"/>
          </p:cNvSpPr>
          <p:nvPr>
            <p:ph type="body" sz="half" idx="1"/>
          </p:nvPr>
        </p:nvSpPr>
        <p:spPr>
          <a:xfrm>
            <a:off x="3962400" y="1447800"/>
            <a:ext cx="4038600" cy="609600"/>
          </a:xfrm>
        </p:spPr>
        <p:txBody>
          <a:bodyPr/>
          <a:lstStyle/>
          <a:p>
            <a:pPr>
              <a:buFontTx/>
              <a:buNone/>
            </a:pPr>
            <a:r>
              <a:rPr lang="en-US" sz="2800" dirty="0"/>
              <a:t>  Aufbau Principle</a:t>
            </a:r>
          </a:p>
        </p:txBody>
      </p:sp>
      <p:pic>
        <p:nvPicPr>
          <p:cNvPr id="3074" name="Picture 2" descr="The trouble with the aufbau principle | Feature | RSC Education">
            <a:extLst>
              <a:ext uri="{FF2B5EF4-FFF2-40B4-BE49-F238E27FC236}">
                <a16:creationId xmlns:a16="http://schemas.microsoft.com/office/drawing/2014/main" id="{D4205018-8339-4202-8E1A-1A4274835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7543800" cy="418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19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98438"/>
            <a:ext cx="8229600" cy="842962"/>
          </a:xfrm>
          <a:solidFill>
            <a:srgbClr val="FFCC99">
              <a:alpha val="19000"/>
            </a:srgbClr>
          </a:solidFill>
          <a:ln w="12700">
            <a:solidFill>
              <a:srgbClr val="000000"/>
            </a:solidFill>
            <a:miter lim="800000"/>
            <a:headEnd/>
            <a:tailEnd/>
          </a:ln>
        </p:spPr>
        <p:txBody>
          <a:bodyPr/>
          <a:lstStyle/>
          <a:p>
            <a:r>
              <a:rPr lang="en-US" b="1">
                <a:solidFill>
                  <a:srgbClr val="004CBC"/>
                </a:solidFill>
                <a:latin typeface="Times New Roman" pitchFamily="18" charset="0"/>
              </a:rPr>
              <a:t>Electron Configurations</a:t>
            </a:r>
          </a:p>
        </p:txBody>
      </p:sp>
      <p:sp>
        <p:nvSpPr>
          <p:cNvPr id="6147" name="Rectangle 3"/>
          <p:cNvSpPr>
            <a:spLocks noGrp="1" noChangeArrowheads="1"/>
          </p:cNvSpPr>
          <p:nvPr>
            <p:ph type="body" sz="half" idx="1"/>
          </p:nvPr>
        </p:nvSpPr>
        <p:spPr>
          <a:xfrm>
            <a:off x="381000" y="1214438"/>
            <a:ext cx="8229600" cy="3281362"/>
          </a:xfrm>
        </p:spPr>
        <p:txBody>
          <a:bodyPr>
            <a:normAutofit fontScale="77500" lnSpcReduction="20000"/>
          </a:bodyPr>
          <a:lstStyle/>
          <a:p>
            <a:pPr>
              <a:lnSpc>
                <a:spcPct val="90000"/>
              </a:lnSpc>
              <a:spcBef>
                <a:spcPct val="50000"/>
              </a:spcBef>
            </a:pPr>
            <a:r>
              <a:rPr lang="en-US" dirty="0">
                <a:latin typeface="Times New Roman" pitchFamily="18" charset="0"/>
              </a:rPr>
              <a:t>The </a:t>
            </a:r>
            <a:r>
              <a:rPr lang="en-US" b="1" i="1" u="sng" dirty="0">
                <a:latin typeface="Times New Roman" pitchFamily="18" charset="0"/>
              </a:rPr>
              <a:t>electron configuration</a:t>
            </a:r>
            <a:r>
              <a:rPr lang="en-US" dirty="0">
                <a:latin typeface="Times New Roman" pitchFamily="18" charset="0"/>
              </a:rPr>
              <a:t> of an atom is a shorthand method of writing the location of electrons by sublevel.</a:t>
            </a:r>
          </a:p>
          <a:p>
            <a:pPr>
              <a:lnSpc>
                <a:spcPct val="90000"/>
              </a:lnSpc>
              <a:spcBef>
                <a:spcPct val="50000"/>
              </a:spcBef>
            </a:pPr>
            <a:r>
              <a:rPr lang="en-US" dirty="0">
                <a:latin typeface="Times New Roman" pitchFamily="18" charset="0"/>
              </a:rPr>
              <a:t>The sublevel is written followed by a superscript with the number of electrons in the sublevel.</a:t>
            </a:r>
          </a:p>
          <a:p>
            <a:pPr lvl="1">
              <a:lnSpc>
                <a:spcPct val="90000"/>
              </a:lnSpc>
              <a:spcBef>
                <a:spcPct val="50000"/>
              </a:spcBef>
            </a:pPr>
            <a:r>
              <a:rPr lang="en-US" dirty="0">
                <a:latin typeface="Times New Roman" pitchFamily="18" charset="0"/>
              </a:rPr>
              <a:t>If the 2</a:t>
            </a:r>
            <a:r>
              <a:rPr lang="en-US" i="1" dirty="0">
                <a:latin typeface="Times New Roman" pitchFamily="18" charset="0"/>
              </a:rPr>
              <a:t>p</a:t>
            </a:r>
            <a:r>
              <a:rPr lang="en-US" dirty="0">
                <a:latin typeface="Times New Roman" pitchFamily="18" charset="0"/>
              </a:rPr>
              <a:t> sublevel contains 2 electrons, it is written 2</a:t>
            </a:r>
            <a:r>
              <a:rPr lang="en-US" i="1" dirty="0">
                <a:latin typeface="Times New Roman" pitchFamily="18" charset="0"/>
              </a:rPr>
              <a:t>p</a:t>
            </a:r>
            <a:r>
              <a:rPr lang="en-US" baseline="30000" dirty="0">
                <a:latin typeface="Times New Roman" pitchFamily="18" charset="0"/>
              </a:rPr>
              <a:t>2</a:t>
            </a:r>
          </a:p>
        </p:txBody>
      </p:sp>
      <p:pic>
        <p:nvPicPr>
          <p:cNvPr id="614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57399" y="3886200"/>
            <a:ext cx="520679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0852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98438"/>
            <a:ext cx="8229600" cy="842962"/>
          </a:xfrm>
          <a:solidFill>
            <a:srgbClr val="FFCC99">
              <a:alpha val="19000"/>
            </a:srgbClr>
          </a:solidFill>
          <a:ln w="12700">
            <a:solidFill>
              <a:srgbClr val="000000"/>
            </a:solidFill>
            <a:miter lim="800000"/>
            <a:headEnd/>
            <a:tailEnd/>
          </a:ln>
        </p:spPr>
        <p:txBody>
          <a:bodyPr/>
          <a:lstStyle/>
          <a:p>
            <a:r>
              <a:rPr lang="en-US" b="1">
                <a:solidFill>
                  <a:srgbClr val="004CBC"/>
                </a:solidFill>
                <a:latin typeface="Times New Roman" pitchFamily="18" charset="0"/>
              </a:rPr>
              <a:t>Writing Electron Configurations</a:t>
            </a:r>
          </a:p>
        </p:txBody>
      </p:sp>
      <p:sp>
        <p:nvSpPr>
          <p:cNvPr id="7171" name="Rectangle 3"/>
          <p:cNvSpPr>
            <a:spLocks noGrp="1" noChangeArrowheads="1"/>
          </p:cNvSpPr>
          <p:nvPr>
            <p:ph type="body" sz="half" idx="1"/>
          </p:nvPr>
        </p:nvSpPr>
        <p:spPr>
          <a:xfrm>
            <a:off x="165100" y="1214439"/>
            <a:ext cx="8521700" cy="5110162"/>
          </a:xfrm>
        </p:spPr>
        <p:txBody>
          <a:bodyPr>
            <a:normAutofit fontScale="92500" lnSpcReduction="10000"/>
          </a:bodyPr>
          <a:lstStyle/>
          <a:p>
            <a:pPr>
              <a:lnSpc>
                <a:spcPct val="90000"/>
              </a:lnSpc>
              <a:spcBef>
                <a:spcPct val="30000"/>
              </a:spcBef>
            </a:pPr>
            <a:r>
              <a:rPr lang="en-US" dirty="0">
                <a:latin typeface="Times New Roman" pitchFamily="18" charset="0"/>
              </a:rPr>
              <a:t>First, determine how many electrons are in the atom.  Iron has 26 electrons.</a:t>
            </a:r>
          </a:p>
          <a:p>
            <a:pPr>
              <a:lnSpc>
                <a:spcPct val="90000"/>
              </a:lnSpc>
              <a:spcBef>
                <a:spcPct val="30000"/>
              </a:spcBef>
            </a:pPr>
            <a:r>
              <a:rPr lang="en-US" dirty="0">
                <a:latin typeface="Times New Roman" pitchFamily="18" charset="0"/>
              </a:rPr>
              <a:t>Arrange the energy sublevels according to increasing energy:</a:t>
            </a:r>
          </a:p>
          <a:p>
            <a:pPr lvl="3">
              <a:lnSpc>
                <a:spcPct val="90000"/>
              </a:lnSpc>
              <a:spcBef>
                <a:spcPct val="30000"/>
              </a:spcBef>
            </a:pPr>
            <a:r>
              <a:rPr lang="en-US" sz="2800" dirty="0">
                <a:latin typeface="Times New Roman" pitchFamily="18" charset="0"/>
              </a:rPr>
              <a:t>1</a:t>
            </a:r>
            <a:r>
              <a:rPr lang="en-US" sz="2800" i="1" dirty="0">
                <a:latin typeface="Times New Roman" pitchFamily="18" charset="0"/>
              </a:rPr>
              <a:t>s</a:t>
            </a:r>
            <a:r>
              <a:rPr lang="en-US" sz="2800" dirty="0">
                <a:latin typeface="Times New Roman" pitchFamily="18" charset="0"/>
              </a:rPr>
              <a:t>  2</a:t>
            </a:r>
            <a:r>
              <a:rPr lang="en-US" sz="2800" i="1" dirty="0">
                <a:latin typeface="Times New Roman" pitchFamily="18" charset="0"/>
              </a:rPr>
              <a:t>s</a:t>
            </a:r>
            <a:r>
              <a:rPr lang="en-US" sz="2800" dirty="0">
                <a:latin typeface="Times New Roman" pitchFamily="18" charset="0"/>
              </a:rPr>
              <a:t>  2</a:t>
            </a:r>
            <a:r>
              <a:rPr lang="en-US" sz="2800" i="1" dirty="0">
                <a:latin typeface="Times New Roman" pitchFamily="18" charset="0"/>
              </a:rPr>
              <a:t>p</a:t>
            </a:r>
            <a:r>
              <a:rPr lang="en-US" sz="2800" dirty="0">
                <a:latin typeface="Times New Roman" pitchFamily="18" charset="0"/>
              </a:rPr>
              <a:t>  3</a:t>
            </a:r>
            <a:r>
              <a:rPr lang="en-US" sz="2800" i="1" dirty="0">
                <a:latin typeface="Times New Roman" pitchFamily="18" charset="0"/>
              </a:rPr>
              <a:t>s</a:t>
            </a:r>
            <a:r>
              <a:rPr lang="en-US" sz="2800" dirty="0">
                <a:latin typeface="Times New Roman" pitchFamily="18" charset="0"/>
              </a:rPr>
              <a:t>  3</a:t>
            </a:r>
            <a:r>
              <a:rPr lang="en-US" sz="2800" i="1" dirty="0">
                <a:latin typeface="Times New Roman" pitchFamily="18" charset="0"/>
              </a:rPr>
              <a:t>p</a:t>
            </a:r>
            <a:r>
              <a:rPr lang="en-US" sz="2800" dirty="0">
                <a:latin typeface="Times New Roman" pitchFamily="18" charset="0"/>
              </a:rPr>
              <a:t>  4</a:t>
            </a:r>
            <a:r>
              <a:rPr lang="en-US" sz="2800" i="1" dirty="0">
                <a:latin typeface="Times New Roman" pitchFamily="18" charset="0"/>
              </a:rPr>
              <a:t>s</a:t>
            </a:r>
            <a:r>
              <a:rPr lang="en-US" sz="2800" dirty="0">
                <a:latin typeface="Times New Roman" pitchFamily="18" charset="0"/>
              </a:rPr>
              <a:t>  3</a:t>
            </a:r>
            <a:r>
              <a:rPr lang="en-US" sz="2800" i="1" dirty="0">
                <a:latin typeface="Times New Roman" pitchFamily="18" charset="0"/>
              </a:rPr>
              <a:t>d</a:t>
            </a:r>
            <a:r>
              <a:rPr lang="en-US" sz="2800" dirty="0">
                <a:latin typeface="Times New Roman" pitchFamily="18" charset="0"/>
              </a:rPr>
              <a:t> </a:t>
            </a:r>
            <a:r>
              <a:rPr lang="en-US" sz="2800" b="1" dirty="0">
                <a:latin typeface="Times New Roman" pitchFamily="18" charset="0"/>
              </a:rPr>
              <a:t>…</a:t>
            </a:r>
            <a:endParaRPr lang="en-US" sz="2800" b="1" baseline="30000" dirty="0">
              <a:latin typeface="Times New Roman" pitchFamily="18" charset="0"/>
            </a:endParaRPr>
          </a:p>
          <a:p>
            <a:pPr>
              <a:lnSpc>
                <a:spcPct val="90000"/>
              </a:lnSpc>
              <a:spcBef>
                <a:spcPct val="30000"/>
              </a:spcBef>
            </a:pPr>
            <a:r>
              <a:rPr lang="en-US" dirty="0">
                <a:latin typeface="Times New Roman" pitchFamily="18" charset="0"/>
              </a:rPr>
              <a:t>Fill each sublevel with electrons until you have used all the electrons in the atom:</a:t>
            </a:r>
          </a:p>
          <a:p>
            <a:pPr lvl="3">
              <a:lnSpc>
                <a:spcPct val="90000"/>
              </a:lnSpc>
              <a:spcBef>
                <a:spcPct val="30000"/>
              </a:spcBef>
            </a:pPr>
            <a:r>
              <a:rPr lang="en-US" sz="2800" dirty="0">
                <a:latin typeface="Times New Roman" pitchFamily="18" charset="0"/>
              </a:rPr>
              <a:t>Fe: 1</a:t>
            </a:r>
            <a:r>
              <a:rPr lang="en-US" sz="2800" i="1" dirty="0">
                <a:latin typeface="Times New Roman" pitchFamily="18" charset="0"/>
              </a:rPr>
              <a:t>s</a:t>
            </a:r>
            <a:r>
              <a:rPr lang="en-US" sz="2800" baseline="30000" dirty="0">
                <a:latin typeface="Times New Roman" pitchFamily="18" charset="0"/>
              </a:rPr>
              <a:t>2</a:t>
            </a:r>
            <a:r>
              <a:rPr lang="en-US" sz="2800" dirty="0">
                <a:latin typeface="Times New Roman" pitchFamily="18" charset="0"/>
              </a:rPr>
              <a:t>  2</a:t>
            </a:r>
            <a:r>
              <a:rPr lang="en-US" sz="2800" i="1" dirty="0">
                <a:latin typeface="Times New Roman" pitchFamily="18" charset="0"/>
              </a:rPr>
              <a:t>s</a:t>
            </a:r>
            <a:r>
              <a:rPr lang="en-US" sz="2800" baseline="30000" dirty="0">
                <a:latin typeface="Times New Roman" pitchFamily="18" charset="0"/>
              </a:rPr>
              <a:t>2</a:t>
            </a:r>
            <a:r>
              <a:rPr lang="en-US" sz="2800" dirty="0">
                <a:latin typeface="Times New Roman" pitchFamily="18" charset="0"/>
              </a:rPr>
              <a:t>  2</a:t>
            </a:r>
            <a:r>
              <a:rPr lang="en-US" sz="2800" i="1" dirty="0">
                <a:latin typeface="Times New Roman" pitchFamily="18" charset="0"/>
              </a:rPr>
              <a:t>p</a:t>
            </a:r>
            <a:r>
              <a:rPr lang="en-US" sz="2800" baseline="30000" dirty="0">
                <a:latin typeface="Times New Roman" pitchFamily="18" charset="0"/>
              </a:rPr>
              <a:t>6</a:t>
            </a:r>
            <a:r>
              <a:rPr lang="en-US" sz="2800" dirty="0">
                <a:latin typeface="Times New Roman" pitchFamily="18" charset="0"/>
              </a:rPr>
              <a:t>  3</a:t>
            </a:r>
            <a:r>
              <a:rPr lang="en-US" sz="2800" i="1" dirty="0">
                <a:latin typeface="Times New Roman" pitchFamily="18" charset="0"/>
              </a:rPr>
              <a:t>s</a:t>
            </a:r>
            <a:r>
              <a:rPr lang="en-US" sz="2800" baseline="30000" dirty="0">
                <a:latin typeface="Times New Roman" pitchFamily="18" charset="0"/>
              </a:rPr>
              <a:t>2</a:t>
            </a:r>
            <a:r>
              <a:rPr lang="en-US" sz="2800" dirty="0">
                <a:latin typeface="Times New Roman" pitchFamily="18" charset="0"/>
              </a:rPr>
              <a:t>  3</a:t>
            </a:r>
            <a:r>
              <a:rPr lang="en-US" sz="2800" i="1" dirty="0">
                <a:latin typeface="Times New Roman" pitchFamily="18" charset="0"/>
              </a:rPr>
              <a:t>p</a:t>
            </a:r>
            <a:r>
              <a:rPr lang="en-US" sz="2800" baseline="30000" dirty="0">
                <a:latin typeface="Times New Roman" pitchFamily="18" charset="0"/>
              </a:rPr>
              <a:t>6</a:t>
            </a:r>
            <a:r>
              <a:rPr lang="en-US" sz="2800" dirty="0">
                <a:latin typeface="Times New Roman" pitchFamily="18" charset="0"/>
              </a:rPr>
              <a:t>  4</a:t>
            </a:r>
            <a:r>
              <a:rPr lang="en-US" sz="2800" i="1" dirty="0">
                <a:latin typeface="Times New Roman" pitchFamily="18" charset="0"/>
              </a:rPr>
              <a:t>s</a:t>
            </a:r>
            <a:r>
              <a:rPr lang="en-US" sz="2800" baseline="30000" dirty="0">
                <a:latin typeface="Times New Roman" pitchFamily="18" charset="0"/>
              </a:rPr>
              <a:t>2</a:t>
            </a:r>
            <a:r>
              <a:rPr lang="en-US" sz="2800" dirty="0">
                <a:latin typeface="Times New Roman" pitchFamily="18" charset="0"/>
              </a:rPr>
              <a:t>  3</a:t>
            </a:r>
            <a:r>
              <a:rPr lang="en-US" sz="2800" i="1" dirty="0">
                <a:latin typeface="Times New Roman" pitchFamily="18" charset="0"/>
              </a:rPr>
              <a:t>d</a:t>
            </a:r>
            <a:r>
              <a:rPr lang="en-US" sz="2800" i="1" baseline="30000" dirty="0">
                <a:latin typeface="Times New Roman" pitchFamily="18" charset="0"/>
              </a:rPr>
              <a:t> </a:t>
            </a:r>
            <a:r>
              <a:rPr lang="en-US" sz="2800" baseline="30000" dirty="0">
                <a:latin typeface="Times New Roman" pitchFamily="18" charset="0"/>
              </a:rPr>
              <a:t>6</a:t>
            </a:r>
            <a:endParaRPr lang="en-US" sz="2800" dirty="0">
              <a:latin typeface="Times New Roman" pitchFamily="18" charset="0"/>
            </a:endParaRPr>
          </a:p>
          <a:p>
            <a:pPr>
              <a:lnSpc>
                <a:spcPct val="90000"/>
              </a:lnSpc>
              <a:spcBef>
                <a:spcPct val="30000"/>
              </a:spcBef>
            </a:pPr>
            <a:r>
              <a:rPr lang="en-US" dirty="0">
                <a:latin typeface="Times New Roman" pitchFamily="18" charset="0"/>
              </a:rPr>
              <a:t>The sum of the superscripts equals the atomic number of iron (26)</a:t>
            </a:r>
          </a:p>
        </p:txBody>
      </p:sp>
    </p:spTree>
    <p:extLst>
      <p:ext uri="{BB962C8B-B14F-4D97-AF65-F5344CB8AC3E}">
        <p14:creationId xmlns:p14="http://schemas.microsoft.com/office/powerpoint/2010/main" val="437842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Electron Configuration Practice</a:t>
            </a:r>
          </a:p>
        </p:txBody>
      </p:sp>
      <p:sp>
        <p:nvSpPr>
          <p:cNvPr id="7" name="Content Placeholder 6"/>
          <p:cNvSpPr>
            <a:spLocks noGrp="1"/>
          </p:cNvSpPr>
          <p:nvPr>
            <p:ph idx="1"/>
          </p:nvPr>
        </p:nvSpPr>
        <p:spPr/>
        <p:txBody>
          <a:bodyPr/>
          <a:lstStyle/>
          <a:p>
            <a:r>
              <a:rPr lang="en-US" dirty="0"/>
              <a:t>Write a ground state electron configuration for a neutral atom</a:t>
            </a:r>
          </a:p>
          <a:p>
            <a:endParaRPr lang="en-US" dirty="0"/>
          </a:p>
          <a:p>
            <a:pPr marL="0" indent="0">
              <a:buNone/>
            </a:pPr>
            <a:r>
              <a:rPr lang="en-US" dirty="0"/>
              <a:t>K</a:t>
            </a:r>
          </a:p>
          <a:p>
            <a:pPr marL="0" indent="0">
              <a:buNone/>
            </a:pPr>
            <a:endParaRPr lang="en-US" dirty="0"/>
          </a:p>
          <a:p>
            <a:pPr marL="0" indent="0">
              <a:buNone/>
            </a:pPr>
            <a:r>
              <a:rPr lang="en-US" dirty="0"/>
              <a:t>Ne</a:t>
            </a:r>
          </a:p>
        </p:txBody>
      </p:sp>
      <p:sp>
        <p:nvSpPr>
          <p:cNvPr id="5" name="Slide Number Placeholder 4"/>
          <p:cNvSpPr>
            <a:spLocks noGrp="1"/>
          </p:cNvSpPr>
          <p:nvPr>
            <p:ph type="sldNum" sz="quarter" idx="12"/>
          </p:nvPr>
        </p:nvSpPr>
        <p:spPr/>
        <p:txBody>
          <a:bodyPr/>
          <a:lstStyle/>
          <a:p>
            <a:fld id="{C135FCD9-F467-4ECA-910C-D01C81743033}" type="slidenum">
              <a:rPr lang="en-US" smtClean="0"/>
              <a:pPr/>
              <a:t>49</a:t>
            </a:fld>
            <a:endParaRPr lang="en-US"/>
          </a:p>
        </p:txBody>
      </p:sp>
    </p:spTree>
    <p:extLst>
      <p:ext uri="{BB962C8B-B14F-4D97-AF65-F5344CB8AC3E}">
        <p14:creationId xmlns:p14="http://schemas.microsoft.com/office/powerpoint/2010/main" val="303983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metals glow when  heated?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7" descr="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5867400" cy="522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93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 Configuration Practice</a:t>
            </a:r>
          </a:p>
        </p:txBody>
      </p:sp>
      <p:sp>
        <p:nvSpPr>
          <p:cNvPr id="3" name="Content Placeholder 2"/>
          <p:cNvSpPr>
            <a:spLocks noGrp="1"/>
          </p:cNvSpPr>
          <p:nvPr>
            <p:ph idx="1"/>
          </p:nvPr>
        </p:nvSpPr>
        <p:spPr/>
        <p:txBody>
          <a:bodyPr/>
          <a:lstStyle/>
          <a:p>
            <a:r>
              <a:rPr lang="en-US" dirty="0"/>
              <a:t>Write a ground state electron configuration for these ions.</a:t>
            </a:r>
          </a:p>
          <a:p>
            <a:endParaRPr lang="en-US" dirty="0"/>
          </a:p>
          <a:p>
            <a:pPr marL="0" indent="0">
              <a:buNone/>
            </a:pPr>
            <a:r>
              <a:rPr lang="en-US" dirty="0"/>
              <a:t>O</a:t>
            </a:r>
            <a:r>
              <a:rPr lang="en-US" baseline="30000" dirty="0"/>
              <a:t>2-</a:t>
            </a:r>
          </a:p>
          <a:p>
            <a:pPr marL="0" indent="0">
              <a:buNone/>
            </a:pPr>
            <a:endParaRPr lang="en-US" dirty="0"/>
          </a:p>
          <a:p>
            <a:pPr marL="0" indent="0">
              <a:buNone/>
            </a:pPr>
            <a:r>
              <a:rPr lang="en-US" dirty="0"/>
              <a:t>Na</a:t>
            </a:r>
            <a:r>
              <a:rPr lang="en-US" baseline="300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3081048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 Configuration Practice</a:t>
            </a:r>
          </a:p>
        </p:txBody>
      </p:sp>
      <p:sp>
        <p:nvSpPr>
          <p:cNvPr id="3" name="Content Placeholder 2"/>
          <p:cNvSpPr>
            <a:spLocks noGrp="1"/>
          </p:cNvSpPr>
          <p:nvPr>
            <p:ph idx="1"/>
          </p:nvPr>
        </p:nvSpPr>
        <p:spPr>
          <a:xfrm>
            <a:off x="152400" y="914400"/>
            <a:ext cx="8839200" cy="5638800"/>
          </a:xfrm>
        </p:spPr>
        <p:txBody>
          <a:bodyPr>
            <a:normAutofit fontScale="77500" lnSpcReduction="20000"/>
          </a:bodyPr>
          <a:lstStyle/>
          <a:p>
            <a:r>
              <a:rPr lang="en-US" dirty="0">
                <a:latin typeface="Times New Roman" pitchFamily="18" charset="0"/>
                <a:cs typeface="Times New Roman" pitchFamily="18" charset="0"/>
              </a:rPr>
              <a:t>An excited atom has an electron or electrons which are not in the lowest energy state. Excited atoms are unstable energetically. The electrons eventually fall to a lower level. * is used to indicate an excited atom. For example: *Li 1s</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3p</a:t>
            </a:r>
            <a:r>
              <a:rPr lang="en-US" baseline="30000" dirty="0">
                <a:latin typeface="Times New Roman" pitchFamily="18" charset="0"/>
                <a:cs typeface="Times New Roman" pitchFamily="18" charset="0"/>
              </a:rPr>
              <a:t>1</a:t>
            </a:r>
            <a:r>
              <a:rPr lang="en-US" dirty="0">
                <a:latin typeface="Times New Roman" pitchFamily="18" charset="0"/>
                <a:cs typeface="Times New Roman" pitchFamily="18" charset="0"/>
              </a:rPr>
              <a:t>. (The ground state for Li is 1s</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2s</a:t>
            </a:r>
            <a:r>
              <a:rPr lang="en-US" baseline="30000" dirty="0">
                <a:latin typeface="Times New Roman" pitchFamily="18" charset="0"/>
                <a:cs typeface="Times New Roman" pitchFamily="18" charset="0"/>
              </a:rPr>
              <a:t>1</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Write an excited electron configuration for the following atoms.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*Al</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*K</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582891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2400" y="1600200"/>
            <a:ext cx="8763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r" eaLnBrk="0" hangingPunct="0">
              <a:spcBef>
                <a:spcPct val="20000"/>
              </a:spcBef>
            </a:pPr>
            <a:endParaRPr lang="en-US" sz="2800" b="1">
              <a:solidFill>
                <a:srgbClr val="003399"/>
              </a:solidFill>
            </a:endParaRPr>
          </a:p>
          <a:p>
            <a:pPr marL="457200" indent="-457200" eaLnBrk="0" hangingPunct="0">
              <a:spcBef>
                <a:spcPct val="20000"/>
              </a:spcBef>
              <a:buFontTx/>
              <a:buChar char="•"/>
            </a:pPr>
            <a:r>
              <a:rPr lang="en-US" sz="2800">
                <a:solidFill>
                  <a:srgbClr val="003399"/>
                </a:solidFill>
                <a:latin typeface="Times New Roman" pitchFamily="18" charset="0"/>
              </a:rPr>
              <a:t>The periodic table can be used as a guide for electron configurations.</a:t>
            </a:r>
          </a:p>
          <a:p>
            <a:pPr marL="457200" indent="-457200" eaLnBrk="0" hangingPunct="0">
              <a:spcBef>
                <a:spcPct val="20000"/>
              </a:spcBef>
              <a:buFontTx/>
              <a:buChar char="•"/>
            </a:pPr>
            <a:r>
              <a:rPr lang="en-US" sz="2800">
                <a:solidFill>
                  <a:srgbClr val="003399"/>
                </a:solidFill>
                <a:latin typeface="Times New Roman" pitchFamily="18" charset="0"/>
              </a:rPr>
              <a:t>The period number is the value of </a:t>
            </a:r>
            <a:r>
              <a:rPr lang="en-US" sz="2800" i="1">
                <a:solidFill>
                  <a:srgbClr val="003399"/>
                </a:solidFill>
                <a:latin typeface="Times New Roman" pitchFamily="18" charset="0"/>
              </a:rPr>
              <a:t>n</a:t>
            </a:r>
            <a:r>
              <a:rPr lang="en-US" sz="2800">
                <a:solidFill>
                  <a:srgbClr val="003399"/>
                </a:solidFill>
                <a:latin typeface="Times New Roman" pitchFamily="18" charset="0"/>
              </a:rPr>
              <a:t>.</a:t>
            </a:r>
          </a:p>
          <a:p>
            <a:pPr marL="457200" indent="-457200" eaLnBrk="0" hangingPunct="0">
              <a:spcBef>
                <a:spcPct val="20000"/>
              </a:spcBef>
              <a:buFontTx/>
              <a:buChar char="•"/>
            </a:pPr>
            <a:r>
              <a:rPr lang="en-US" sz="2800">
                <a:solidFill>
                  <a:srgbClr val="003399"/>
                </a:solidFill>
                <a:latin typeface="Times New Roman" pitchFamily="18" charset="0"/>
              </a:rPr>
              <a:t>Groups 1A and 2A have the </a:t>
            </a:r>
            <a:r>
              <a:rPr lang="en-US" sz="2800" i="1">
                <a:solidFill>
                  <a:srgbClr val="003399"/>
                </a:solidFill>
                <a:latin typeface="Times New Roman" pitchFamily="18" charset="0"/>
              </a:rPr>
              <a:t>s</a:t>
            </a:r>
            <a:r>
              <a:rPr lang="en-US" sz="2800">
                <a:solidFill>
                  <a:srgbClr val="003399"/>
                </a:solidFill>
                <a:latin typeface="Times New Roman" pitchFamily="18" charset="0"/>
              </a:rPr>
              <a:t>-orbital filled.</a:t>
            </a:r>
          </a:p>
          <a:p>
            <a:pPr marL="457200" indent="-457200" eaLnBrk="0" hangingPunct="0">
              <a:spcBef>
                <a:spcPct val="20000"/>
              </a:spcBef>
              <a:buFontTx/>
              <a:buChar char="•"/>
            </a:pPr>
            <a:r>
              <a:rPr lang="en-US" sz="2800">
                <a:solidFill>
                  <a:srgbClr val="003399"/>
                </a:solidFill>
                <a:latin typeface="Times New Roman" pitchFamily="18" charset="0"/>
              </a:rPr>
              <a:t>Groups 3A - 8A have the </a:t>
            </a:r>
            <a:r>
              <a:rPr lang="en-US" sz="2800" i="1">
                <a:solidFill>
                  <a:srgbClr val="003399"/>
                </a:solidFill>
                <a:latin typeface="Times New Roman" pitchFamily="18" charset="0"/>
              </a:rPr>
              <a:t>p</a:t>
            </a:r>
            <a:r>
              <a:rPr lang="en-US" sz="2800">
                <a:solidFill>
                  <a:srgbClr val="003399"/>
                </a:solidFill>
                <a:latin typeface="Times New Roman" pitchFamily="18" charset="0"/>
              </a:rPr>
              <a:t>-orbital filled.</a:t>
            </a:r>
          </a:p>
          <a:p>
            <a:pPr marL="457200" indent="-457200" eaLnBrk="0" hangingPunct="0">
              <a:spcBef>
                <a:spcPct val="20000"/>
              </a:spcBef>
              <a:buFontTx/>
              <a:buChar char="•"/>
            </a:pPr>
            <a:r>
              <a:rPr lang="en-US" sz="2800">
                <a:solidFill>
                  <a:srgbClr val="003399"/>
                </a:solidFill>
                <a:latin typeface="Times New Roman" pitchFamily="18" charset="0"/>
              </a:rPr>
              <a:t>Groups 3B - 2B have the </a:t>
            </a:r>
            <a:r>
              <a:rPr lang="en-US" sz="2800" i="1">
                <a:solidFill>
                  <a:srgbClr val="003399"/>
                </a:solidFill>
                <a:latin typeface="Times New Roman" pitchFamily="18" charset="0"/>
              </a:rPr>
              <a:t>d</a:t>
            </a:r>
            <a:r>
              <a:rPr lang="en-US" sz="2800">
                <a:solidFill>
                  <a:srgbClr val="003399"/>
                </a:solidFill>
                <a:latin typeface="Times New Roman" pitchFamily="18" charset="0"/>
              </a:rPr>
              <a:t>-orbital filled.</a:t>
            </a:r>
          </a:p>
          <a:p>
            <a:pPr marL="457200" indent="-457200" eaLnBrk="0" hangingPunct="0">
              <a:spcBef>
                <a:spcPct val="20000"/>
              </a:spcBef>
              <a:buFontTx/>
              <a:buChar char="•"/>
            </a:pPr>
            <a:r>
              <a:rPr lang="en-US" sz="2800">
                <a:solidFill>
                  <a:srgbClr val="003399"/>
                </a:solidFill>
                <a:latin typeface="Times New Roman" pitchFamily="18" charset="0"/>
              </a:rPr>
              <a:t>The lanthanides and actinides have the </a:t>
            </a:r>
            <a:r>
              <a:rPr lang="en-US" sz="2800" i="1">
                <a:solidFill>
                  <a:srgbClr val="003399"/>
                </a:solidFill>
                <a:latin typeface="Times New Roman" pitchFamily="18" charset="0"/>
              </a:rPr>
              <a:t>f</a:t>
            </a:r>
            <a:r>
              <a:rPr lang="en-US" sz="2800">
                <a:solidFill>
                  <a:srgbClr val="003399"/>
                </a:solidFill>
                <a:latin typeface="Times New Roman" pitchFamily="18" charset="0"/>
              </a:rPr>
              <a:t>-orbital filled.</a:t>
            </a:r>
          </a:p>
        </p:txBody>
      </p:sp>
      <p:sp>
        <p:nvSpPr>
          <p:cNvPr id="8195" name="Rectangle 3"/>
          <p:cNvSpPr>
            <a:spLocks noChangeArrowheads="1"/>
          </p:cNvSpPr>
          <p:nvPr/>
        </p:nvSpPr>
        <p:spPr bwMode="auto">
          <a:xfrm>
            <a:off x="2209800" y="285750"/>
            <a:ext cx="6553200" cy="12382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400" b="1">
                <a:solidFill>
                  <a:srgbClr val="FF9B07"/>
                </a:solidFill>
                <a:effectLst>
                  <a:outerShdw blurRad="38100" dist="38100" dir="2700000" algn="tl">
                    <a:srgbClr val="000000"/>
                  </a:outerShdw>
                </a:effectLst>
                <a:latin typeface="Times New Roman" pitchFamily="18" charset="0"/>
              </a:rPr>
              <a:t>Electron Configurations and the Periodic Table</a:t>
            </a:r>
          </a:p>
        </p:txBody>
      </p:sp>
    </p:spTree>
    <p:extLst>
      <p:ext uri="{BB962C8B-B14F-4D97-AF65-F5344CB8AC3E}">
        <p14:creationId xmlns:p14="http://schemas.microsoft.com/office/powerpoint/2010/main" val="2935272915"/>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98438"/>
            <a:ext cx="8229600" cy="842962"/>
          </a:xfrm>
          <a:solidFill>
            <a:srgbClr val="FFCC99">
              <a:alpha val="19000"/>
            </a:srgbClr>
          </a:solidFill>
          <a:ln w="12700">
            <a:solidFill>
              <a:srgbClr val="000000"/>
            </a:solidFill>
            <a:miter lim="800000"/>
            <a:headEnd/>
            <a:tailEnd/>
          </a:ln>
        </p:spPr>
        <p:txBody>
          <a:bodyPr/>
          <a:lstStyle/>
          <a:p>
            <a:r>
              <a:rPr lang="en-US" b="1">
                <a:solidFill>
                  <a:srgbClr val="004CBC"/>
                </a:solidFill>
                <a:latin typeface="Times New Roman" pitchFamily="18" charset="0"/>
              </a:rPr>
              <a:t>Blocks and Sublevels</a:t>
            </a:r>
          </a:p>
        </p:txBody>
      </p:sp>
      <p:sp>
        <p:nvSpPr>
          <p:cNvPr id="9219" name="Rectangle 3"/>
          <p:cNvSpPr>
            <a:spLocks noGrp="1" noChangeArrowheads="1"/>
          </p:cNvSpPr>
          <p:nvPr>
            <p:ph type="body" sz="half" idx="1"/>
          </p:nvPr>
        </p:nvSpPr>
        <p:spPr>
          <a:xfrm>
            <a:off x="165100" y="1214438"/>
            <a:ext cx="8775700" cy="1216025"/>
          </a:xfrm>
        </p:spPr>
        <p:txBody>
          <a:bodyPr>
            <a:normAutofit fontScale="85000" lnSpcReduction="10000"/>
          </a:bodyPr>
          <a:lstStyle/>
          <a:p>
            <a:pPr>
              <a:lnSpc>
                <a:spcPct val="90000"/>
              </a:lnSpc>
              <a:spcBef>
                <a:spcPct val="50000"/>
              </a:spcBef>
            </a:pPr>
            <a:r>
              <a:rPr lang="en-US">
                <a:latin typeface="Times New Roman" pitchFamily="18" charset="0"/>
              </a:rPr>
              <a:t>We can use the periodic table to predict which sublevel is being filled by a particular element.</a:t>
            </a:r>
          </a:p>
        </p:txBody>
      </p:sp>
      <p:pic>
        <p:nvPicPr>
          <p:cNvPr id="9220" name="Picture 4" descr="fg06_0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3551" b="9413"/>
          <a:stretch>
            <a:fillRect/>
          </a:stretch>
        </p:blipFill>
        <p:spPr>
          <a:xfrm>
            <a:off x="450850" y="2143125"/>
            <a:ext cx="7769225" cy="4714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8145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98438"/>
            <a:ext cx="8686800" cy="842962"/>
          </a:xfrm>
          <a:solidFill>
            <a:srgbClr val="FFCC99">
              <a:alpha val="19000"/>
            </a:srgbClr>
          </a:solidFill>
          <a:ln w="12700">
            <a:solidFill>
              <a:srgbClr val="000000"/>
            </a:solidFill>
            <a:miter lim="800000"/>
            <a:headEnd/>
            <a:tailEnd/>
          </a:ln>
        </p:spPr>
        <p:txBody>
          <a:bodyPr/>
          <a:lstStyle/>
          <a:p>
            <a:r>
              <a:rPr lang="en-US" sz="3600" b="1">
                <a:solidFill>
                  <a:srgbClr val="004CBC"/>
                </a:solidFill>
                <a:latin typeface="Times New Roman" pitchFamily="18" charset="0"/>
              </a:rPr>
              <a:t>Noble Gas Core Electron Configurations</a:t>
            </a:r>
          </a:p>
        </p:txBody>
      </p:sp>
      <p:sp>
        <p:nvSpPr>
          <p:cNvPr id="11267" name="Rectangle 3"/>
          <p:cNvSpPr>
            <a:spLocks noGrp="1" noChangeArrowheads="1"/>
          </p:cNvSpPr>
          <p:nvPr>
            <p:ph type="body" sz="half" idx="1"/>
          </p:nvPr>
        </p:nvSpPr>
        <p:spPr>
          <a:xfrm>
            <a:off x="165100" y="1214438"/>
            <a:ext cx="8775700" cy="5113337"/>
          </a:xfrm>
        </p:spPr>
        <p:txBody>
          <a:bodyPr>
            <a:normAutofit fontScale="92500" lnSpcReduction="20000"/>
          </a:bodyPr>
          <a:lstStyle/>
          <a:p>
            <a:pPr>
              <a:lnSpc>
                <a:spcPct val="90000"/>
              </a:lnSpc>
              <a:spcBef>
                <a:spcPct val="50000"/>
              </a:spcBef>
            </a:pPr>
            <a:r>
              <a:rPr lang="en-US" dirty="0">
                <a:latin typeface="Times New Roman" pitchFamily="18" charset="0"/>
              </a:rPr>
              <a:t>Recall, the electron configuration for Na is:</a:t>
            </a:r>
          </a:p>
          <a:p>
            <a:pPr lvl="1">
              <a:lnSpc>
                <a:spcPct val="90000"/>
              </a:lnSpc>
              <a:spcBef>
                <a:spcPct val="50000"/>
              </a:spcBef>
              <a:buFontTx/>
              <a:buNone/>
            </a:pPr>
            <a:r>
              <a:rPr lang="en-US" dirty="0">
                <a:latin typeface="Times New Roman" pitchFamily="18" charset="0"/>
              </a:rPr>
              <a:t>	Na: 1</a:t>
            </a:r>
            <a:r>
              <a:rPr lang="en-US" i="1" dirty="0">
                <a:latin typeface="Times New Roman" pitchFamily="18" charset="0"/>
              </a:rPr>
              <a:t>s</a:t>
            </a:r>
            <a:r>
              <a:rPr lang="en-US" baseline="30000" dirty="0">
                <a:latin typeface="Times New Roman" pitchFamily="18" charset="0"/>
              </a:rPr>
              <a:t>2</a:t>
            </a:r>
            <a:r>
              <a:rPr lang="en-US" dirty="0">
                <a:latin typeface="Times New Roman" pitchFamily="18" charset="0"/>
              </a:rPr>
              <a:t> 2</a:t>
            </a:r>
            <a:r>
              <a:rPr lang="en-US" i="1" dirty="0">
                <a:latin typeface="Times New Roman" pitchFamily="18" charset="0"/>
              </a:rPr>
              <a:t>s</a:t>
            </a:r>
            <a:r>
              <a:rPr lang="en-US" baseline="30000" dirty="0">
                <a:latin typeface="Times New Roman" pitchFamily="18" charset="0"/>
              </a:rPr>
              <a:t>2</a:t>
            </a:r>
            <a:r>
              <a:rPr lang="en-US" dirty="0">
                <a:latin typeface="Times New Roman" pitchFamily="18" charset="0"/>
              </a:rPr>
              <a:t> 2</a:t>
            </a:r>
            <a:r>
              <a:rPr lang="en-US" i="1" dirty="0">
                <a:latin typeface="Times New Roman" pitchFamily="18" charset="0"/>
              </a:rPr>
              <a:t>p</a:t>
            </a:r>
            <a:r>
              <a:rPr lang="en-US" baseline="30000" dirty="0">
                <a:latin typeface="Times New Roman" pitchFamily="18" charset="0"/>
              </a:rPr>
              <a:t>6</a:t>
            </a:r>
            <a:r>
              <a:rPr lang="en-US" dirty="0">
                <a:latin typeface="Times New Roman" pitchFamily="18" charset="0"/>
              </a:rPr>
              <a:t> 3</a:t>
            </a:r>
            <a:r>
              <a:rPr lang="en-US" i="1" dirty="0">
                <a:latin typeface="Times New Roman" pitchFamily="18" charset="0"/>
              </a:rPr>
              <a:t>s</a:t>
            </a:r>
            <a:r>
              <a:rPr lang="en-US" baseline="30000" dirty="0">
                <a:latin typeface="Times New Roman" pitchFamily="18" charset="0"/>
              </a:rPr>
              <a:t>1</a:t>
            </a:r>
          </a:p>
          <a:p>
            <a:pPr>
              <a:lnSpc>
                <a:spcPct val="90000"/>
              </a:lnSpc>
              <a:spcBef>
                <a:spcPct val="50000"/>
              </a:spcBef>
            </a:pPr>
            <a:r>
              <a:rPr lang="en-US" dirty="0">
                <a:latin typeface="Times New Roman" pitchFamily="18" charset="0"/>
              </a:rPr>
              <a:t>We can abbreviate the electron configuration by indicating the innermost electrons with the symbol of the preceding noble gas.</a:t>
            </a:r>
          </a:p>
          <a:p>
            <a:pPr>
              <a:lnSpc>
                <a:spcPct val="90000"/>
              </a:lnSpc>
              <a:spcBef>
                <a:spcPct val="50000"/>
              </a:spcBef>
            </a:pPr>
            <a:r>
              <a:rPr lang="en-US" dirty="0">
                <a:latin typeface="Times New Roman" pitchFamily="18" charset="0"/>
              </a:rPr>
              <a:t>The preceding noble gas with an atomic number less than sodium is neon, Ne.  We rewrite the electron configuration:</a:t>
            </a:r>
          </a:p>
          <a:p>
            <a:pPr lvl="1">
              <a:lnSpc>
                <a:spcPct val="90000"/>
              </a:lnSpc>
              <a:spcBef>
                <a:spcPct val="50000"/>
              </a:spcBef>
              <a:buFontTx/>
              <a:buNone/>
            </a:pPr>
            <a:r>
              <a:rPr lang="en-US" dirty="0">
                <a:latin typeface="Times New Roman" pitchFamily="18" charset="0"/>
              </a:rPr>
              <a:t>	Na: [Ne] 3</a:t>
            </a:r>
            <a:r>
              <a:rPr lang="en-US" i="1" dirty="0">
                <a:latin typeface="Times New Roman" pitchFamily="18" charset="0"/>
              </a:rPr>
              <a:t>s</a:t>
            </a:r>
            <a:r>
              <a:rPr lang="en-US" baseline="30000" dirty="0">
                <a:latin typeface="Times New Roman" pitchFamily="18" charset="0"/>
              </a:rPr>
              <a:t>1</a:t>
            </a:r>
          </a:p>
        </p:txBody>
      </p:sp>
    </p:spTree>
    <p:extLst>
      <p:ext uri="{BB962C8B-B14F-4D97-AF65-F5344CB8AC3E}">
        <p14:creationId xmlns:p14="http://schemas.microsoft.com/office/powerpoint/2010/main" val="4094349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1600200"/>
            <a:ext cx="8763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r" eaLnBrk="0" hangingPunct="0">
              <a:spcBef>
                <a:spcPct val="20000"/>
              </a:spcBef>
            </a:pPr>
            <a:r>
              <a:rPr lang="en-US" sz="2800" b="1" dirty="0">
                <a:solidFill>
                  <a:srgbClr val="003399"/>
                </a:solidFill>
              </a:rPr>
              <a:t>Condensed Electron Configurations</a:t>
            </a:r>
          </a:p>
          <a:p>
            <a:pPr marL="457200" indent="-457200" eaLnBrk="0" hangingPunct="0">
              <a:spcBef>
                <a:spcPct val="20000"/>
              </a:spcBef>
              <a:buFontTx/>
              <a:buChar char="•"/>
            </a:pPr>
            <a:r>
              <a:rPr lang="en-US" sz="2800" dirty="0">
                <a:solidFill>
                  <a:srgbClr val="003399"/>
                </a:solidFill>
                <a:latin typeface="Times New Roman" pitchFamily="18" charset="0"/>
              </a:rPr>
              <a:t>Neon completes the 2</a:t>
            </a:r>
            <a:r>
              <a:rPr lang="en-US" sz="2800" i="1" dirty="0">
                <a:solidFill>
                  <a:srgbClr val="003399"/>
                </a:solidFill>
                <a:latin typeface="Times New Roman" pitchFamily="18" charset="0"/>
              </a:rPr>
              <a:t>p</a:t>
            </a:r>
            <a:r>
              <a:rPr lang="en-US" sz="2800" dirty="0">
                <a:solidFill>
                  <a:srgbClr val="003399"/>
                </a:solidFill>
                <a:latin typeface="Times New Roman" pitchFamily="18" charset="0"/>
              </a:rPr>
              <a:t> subshell.</a:t>
            </a:r>
          </a:p>
          <a:p>
            <a:pPr marL="457200" indent="-457200" eaLnBrk="0" hangingPunct="0">
              <a:spcBef>
                <a:spcPct val="20000"/>
              </a:spcBef>
              <a:buFontTx/>
              <a:buChar char="•"/>
            </a:pPr>
            <a:r>
              <a:rPr lang="en-US" sz="2800" dirty="0">
                <a:solidFill>
                  <a:srgbClr val="003399"/>
                </a:solidFill>
                <a:latin typeface="Times New Roman" pitchFamily="18" charset="0"/>
              </a:rPr>
              <a:t>Sodium marks the beginning of a new row.</a:t>
            </a:r>
          </a:p>
          <a:p>
            <a:pPr marL="457200" indent="-457200" eaLnBrk="0" hangingPunct="0">
              <a:spcBef>
                <a:spcPct val="20000"/>
              </a:spcBef>
              <a:buFontTx/>
              <a:buChar char="•"/>
            </a:pPr>
            <a:r>
              <a:rPr lang="en-US" sz="2800" dirty="0">
                <a:solidFill>
                  <a:srgbClr val="003399"/>
                </a:solidFill>
                <a:latin typeface="Times New Roman" pitchFamily="18" charset="0"/>
              </a:rPr>
              <a:t>So, we write the condensed electron configuration for sodium as</a:t>
            </a:r>
          </a:p>
          <a:p>
            <a:pPr marL="457200" indent="-457200" algn="ctr" eaLnBrk="0" hangingPunct="0">
              <a:spcBef>
                <a:spcPct val="20000"/>
              </a:spcBef>
            </a:pPr>
            <a:r>
              <a:rPr lang="en-US" sz="2800" dirty="0">
                <a:solidFill>
                  <a:srgbClr val="003399"/>
                </a:solidFill>
                <a:latin typeface="Times New Roman" pitchFamily="18" charset="0"/>
              </a:rPr>
              <a:t>Na: [Ne] 3</a:t>
            </a:r>
            <a:r>
              <a:rPr lang="en-US" sz="2800" i="1" dirty="0">
                <a:solidFill>
                  <a:srgbClr val="003399"/>
                </a:solidFill>
                <a:latin typeface="Times New Roman" pitchFamily="18" charset="0"/>
              </a:rPr>
              <a:t>s</a:t>
            </a:r>
            <a:r>
              <a:rPr lang="en-US" sz="2800" baseline="30000" dirty="0">
                <a:solidFill>
                  <a:srgbClr val="003399"/>
                </a:solidFill>
                <a:latin typeface="Times New Roman" pitchFamily="18" charset="0"/>
              </a:rPr>
              <a:t>1</a:t>
            </a:r>
            <a:endParaRPr lang="en-US" sz="2800" dirty="0">
              <a:solidFill>
                <a:srgbClr val="003399"/>
              </a:solidFill>
              <a:latin typeface="Times New Roman" pitchFamily="18" charset="0"/>
            </a:endParaRPr>
          </a:p>
          <a:p>
            <a:pPr marL="457200" indent="-457200" eaLnBrk="0" hangingPunct="0">
              <a:spcBef>
                <a:spcPct val="20000"/>
              </a:spcBef>
              <a:buFontTx/>
              <a:buChar char="•"/>
            </a:pPr>
            <a:r>
              <a:rPr lang="en-US" sz="2800" dirty="0">
                <a:solidFill>
                  <a:srgbClr val="003399"/>
                </a:solidFill>
                <a:latin typeface="Times New Roman" pitchFamily="18" charset="0"/>
              </a:rPr>
              <a:t>[Ne] represents the electron configuration of neon.</a:t>
            </a:r>
          </a:p>
          <a:p>
            <a:pPr marL="457200" indent="-457200" eaLnBrk="0" hangingPunct="0">
              <a:spcBef>
                <a:spcPct val="20000"/>
              </a:spcBef>
              <a:buFontTx/>
              <a:buChar char="•"/>
            </a:pPr>
            <a:r>
              <a:rPr lang="en-US" sz="2800" b="1" dirty="0">
                <a:solidFill>
                  <a:srgbClr val="003399"/>
                </a:solidFill>
                <a:latin typeface="Times New Roman" pitchFamily="18" charset="0"/>
              </a:rPr>
              <a:t>Core electrons:</a:t>
            </a:r>
            <a:r>
              <a:rPr lang="en-US" sz="2800" dirty="0">
                <a:solidFill>
                  <a:srgbClr val="003399"/>
                </a:solidFill>
                <a:latin typeface="Times New Roman" pitchFamily="18" charset="0"/>
              </a:rPr>
              <a:t> electrons in [Noble Gas].</a:t>
            </a:r>
          </a:p>
          <a:p>
            <a:pPr marL="457200" indent="-457200" eaLnBrk="0" hangingPunct="0">
              <a:spcBef>
                <a:spcPct val="20000"/>
              </a:spcBef>
              <a:buFontTx/>
              <a:buChar char="•"/>
            </a:pPr>
            <a:r>
              <a:rPr lang="en-US" sz="2800" b="1" dirty="0">
                <a:solidFill>
                  <a:srgbClr val="003399"/>
                </a:solidFill>
                <a:latin typeface="Times New Roman" pitchFamily="18" charset="0"/>
              </a:rPr>
              <a:t>Valence electrons:</a:t>
            </a:r>
            <a:r>
              <a:rPr lang="en-US" sz="2800" dirty="0">
                <a:solidFill>
                  <a:srgbClr val="003399"/>
                </a:solidFill>
                <a:latin typeface="Times New Roman" pitchFamily="18" charset="0"/>
              </a:rPr>
              <a:t> electrons outside of [Noble Gas].</a:t>
            </a:r>
          </a:p>
        </p:txBody>
      </p:sp>
      <p:sp>
        <p:nvSpPr>
          <p:cNvPr id="13315" name="Rectangle 3"/>
          <p:cNvSpPr>
            <a:spLocks noChangeArrowheads="1"/>
          </p:cNvSpPr>
          <p:nvPr/>
        </p:nvSpPr>
        <p:spPr bwMode="auto">
          <a:xfrm>
            <a:off x="2209800" y="285750"/>
            <a:ext cx="6553200" cy="7810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400" b="1">
                <a:solidFill>
                  <a:srgbClr val="FF9B07"/>
                </a:solidFill>
                <a:effectLst>
                  <a:outerShdw blurRad="38100" dist="38100" dir="2700000" algn="tl">
                    <a:srgbClr val="000000"/>
                  </a:outerShdw>
                </a:effectLst>
                <a:latin typeface="Times New Roman" pitchFamily="18" charset="0"/>
              </a:rPr>
              <a:t>Electron Configurations</a:t>
            </a:r>
          </a:p>
        </p:txBody>
      </p:sp>
    </p:spTree>
    <p:extLst>
      <p:ext uri="{BB962C8B-B14F-4D97-AF65-F5344CB8AC3E}">
        <p14:creationId xmlns:p14="http://schemas.microsoft.com/office/powerpoint/2010/main" val="69683327"/>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G06_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8496885" cy="682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02174"/>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2" name="Rectangle 8"/>
          <p:cNvSpPr>
            <a:spLocks noGrp="1" noChangeArrowheads="1"/>
          </p:cNvSpPr>
          <p:nvPr>
            <p:ph type="title"/>
          </p:nvPr>
        </p:nvSpPr>
        <p:spPr/>
        <p:txBody>
          <a:bodyPr>
            <a:normAutofit fontScale="90000"/>
          </a:bodyPr>
          <a:lstStyle/>
          <a:p>
            <a:r>
              <a:rPr lang="en-US"/>
              <a:t>Electron Configurations</a:t>
            </a:r>
          </a:p>
        </p:txBody>
      </p:sp>
      <p:sp>
        <p:nvSpPr>
          <p:cNvPr id="77833" name="Rectangle 9"/>
          <p:cNvSpPr>
            <a:spLocks noGrp="1" noChangeArrowheads="1"/>
          </p:cNvSpPr>
          <p:nvPr>
            <p:ph type="body" idx="1"/>
          </p:nvPr>
        </p:nvSpPr>
        <p:spPr/>
        <p:txBody>
          <a:bodyPr/>
          <a:lstStyle/>
          <a:p>
            <a:r>
              <a:rPr lang="en-US" b="1" dirty="0"/>
              <a:t>Orbital Filling Diagram</a:t>
            </a:r>
            <a:endParaRPr lang="en-US" dirty="0"/>
          </a:p>
        </p:txBody>
      </p:sp>
      <p:pic>
        <p:nvPicPr>
          <p:cNvPr id="77830" name="Picture 6" descr="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4997450" cy="4630738"/>
          </a:xfrm>
          <a:prstGeom prst="rect">
            <a:avLst/>
          </a:prstGeom>
          <a:noFill/>
          <a:extLst>
            <a:ext uri="{909E8E84-426E-40DD-AFC4-6F175D3DCCD1}">
              <a14:hiddenFill xmlns:a14="http://schemas.microsoft.com/office/drawing/2010/main">
                <a:solidFill>
                  <a:srgbClr val="FFFFFF"/>
                </a:solidFill>
              </a14:hiddenFill>
            </a:ext>
          </a:extLst>
        </p:spPr>
      </p:pic>
      <p:sp>
        <p:nvSpPr>
          <p:cNvPr id="77831" name="Text Box 7"/>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i="0">
                <a:solidFill>
                  <a:schemeClr val="bg1"/>
                </a:solidFill>
              </a:rPr>
              <a:t>5.2</a:t>
            </a:r>
          </a:p>
        </p:txBody>
      </p:sp>
    </p:spTree>
    <p:extLst>
      <p:ext uri="{BB962C8B-B14F-4D97-AF65-F5344CB8AC3E}">
        <p14:creationId xmlns:p14="http://schemas.microsoft.com/office/powerpoint/2010/main" val="2383169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normAutofit fontScale="90000"/>
          </a:bodyPr>
          <a:lstStyle/>
          <a:p>
            <a:r>
              <a:rPr lang="en-US"/>
              <a:t>Exceptional Electron Configurations</a:t>
            </a:r>
          </a:p>
        </p:txBody>
      </p:sp>
      <p:sp>
        <p:nvSpPr>
          <p:cNvPr id="90118" name="Rectangle 6"/>
          <p:cNvSpPr>
            <a:spLocks noGrp="1" noChangeArrowheads="1"/>
          </p:cNvSpPr>
          <p:nvPr>
            <p:ph type="body" idx="1"/>
          </p:nvPr>
        </p:nvSpPr>
        <p:spPr/>
        <p:txBody>
          <a:bodyPr/>
          <a:lstStyle/>
          <a:p>
            <a:r>
              <a:rPr lang="en-US" dirty="0"/>
              <a:t>Some actual electron configurations differ from those assigned using the </a:t>
            </a:r>
            <a:r>
              <a:rPr lang="en-US" dirty="0" err="1"/>
              <a:t>aufbau</a:t>
            </a:r>
            <a:r>
              <a:rPr lang="en-US" dirty="0"/>
              <a:t> principle because half-filled sublevels are not as stable as filled sublevels, but they are more stable than other configurations.</a:t>
            </a:r>
          </a:p>
          <a:p>
            <a:endParaRPr lang="en-US" dirty="0"/>
          </a:p>
        </p:txBody>
      </p:sp>
      <p:sp>
        <p:nvSpPr>
          <p:cNvPr id="90116" name="Text Box 4"/>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i="0">
                <a:solidFill>
                  <a:schemeClr val="bg1"/>
                </a:solidFill>
              </a:rPr>
              <a:t>5.2</a:t>
            </a:r>
          </a:p>
        </p:txBody>
      </p:sp>
    </p:spTree>
    <p:extLst>
      <p:ext uri="{BB962C8B-B14F-4D97-AF65-F5344CB8AC3E}">
        <p14:creationId xmlns:p14="http://schemas.microsoft.com/office/powerpoint/2010/main" val="3899479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4" name="Rectangle 8"/>
          <p:cNvSpPr>
            <a:spLocks noGrp="1" noChangeArrowheads="1"/>
          </p:cNvSpPr>
          <p:nvPr>
            <p:ph type="title"/>
          </p:nvPr>
        </p:nvSpPr>
        <p:spPr/>
        <p:txBody>
          <a:bodyPr>
            <a:normAutofit fontScale="90000"/>
          </a:bodyPr>
          <a:lstStyle/>
          <a:p>
            <a:r>
              <a:rPr lang="en-US"/>
              <a:t>Exceptional Electron Configurations</a:t>
            </a:r>
          </a:p>
        </p:txBody>
      </p:sp>
      <p:pic>
        <p:nvPicPr>
          <p:cNvPr id="91142" name="Picture 6" descr="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838200"/>
            <a:ext cx="2498725" cy="4876800"/>
          </a:xfrm>
          <a:prstGeom prst="rect">
            <a:avLst/>
          </a:prstGeom>
          <a:noFill/>
          <a:extLst>
            <a:ext uri="{909E8E84-426E-40DD-AFC4-6F175D3DCCD1}">
              <a14:hiddenFill xmlns:a14="http://schemas.microsoft.com/office/drawing/2010/main">
                <a:solidFill>
                  <a:srgbClr val="FFFFFF"/>
                </a:solidFill>
              </a14:hiddenFill>
            </a:ext>
          </a:extLst>
        </p:spPr>
      </p:pic>
      <p:sp>
        <p:nvSpPr>
          <p:cNvPr id="91145" name="Rectangle 9"/>
          <p:cNvSpPr>
            <a:spLocks noGrp="1" noChangeArrowheads="1"/>
          </p:cNvSpPr>
          <p:nvPr>
            <p:ph type="body" idx="1"/>
          </p:nvPr>
        </p:nvSpPr>
        <p:spPr>
          <a:xfrm>
            <a:off x="273050" y="1095375"/>
            <a:ext cx="5213350" cy="4924425"/>
          </a:xfrm>
        </p:spPr>
        <p:txBody>
          <a:bodyPr>
            <a:normAutofit fontScale="92500" lnSpcReduction="20000"/>
          </a:bodyPr>
          <a:lstStyle/>
          <a:p>
            <a:r>
              <a:rPr lang="en-US" dirty="0"/>
              <a:t>Exceptions to the </a:t>
            </a:r>
            <a:r>
              <a:rPr lang="en-US" dirty="0" err="1"/>
              <a:t>aufbau</a:t>
            </a:r>
            <a:r>
              <a:rPr lang="en-US" dirty="0"/>
              <a:t> principle are due to subtle electron-electron interactions in orbitals with very similar energies. </a:t>
            </a:r>
          </a:p>
          <a:p>
            <a:r>
              <a:rPr lang="en-US" dirty="0"/>
              <a:t>Copper has an electron configuration that is an exception to the </a:t>
            </a:r>
            <a:r>
              <a:rPr lang="en-US" dirty="0" err="1"/>
              <a:t>aufbau</a:t>
            </a:r>
            <a:r>
              <a:rPr lang="en-US" dirty="0"/>
              <a:t> principle.</a:t>
            </a:r>
          </a:p>
        </p:txBody>
      </p:sp>
      <p:sp>
        <p:nvSpPr>
          <p:cNvPr id="91143" name="Text Box 7"/>
          <p:cNvSpPr txBox="1">
            <a:spLocks noChangeArrowheads="1"/>
          </p:cNvSpPr>
          <p:nvPr/>
        </p:nvSpPr>
        <p:spPr bwMode="auto">
          <a:xfrm>
            <a:off x="762000" y="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p>
            <a:pPr>
              <a:spcBef>
                <a:spcPct val="50000"/>
              </a:spcBef>
            </a:pPr>
            <a:r>
              <a:rPr lang="en-US" b="1" i="0">
                <a:solidFill>
                  <a:schemeClr val="bg1"/>
                </a:solidFill>
              </a:rPr>
              <a:t>5.2</a:t>
            </a:r>
          </a:p>
        </p:txBody>
      </p:sp>
    </p:spTree>
    <p:extLst>
      <p:ext uri="{BB962C8B-B14F-4D97-AF65-F5344CB8AC3E}">
        <p14:creationId xmlns:p14="http://schemas.microsoft.com/office/powerpoint/2010/main" val="1574882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5">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91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Models of the Atom</a:t>
            </a:r>
          </a:p>
        </p:txBody>
      </p:sp>
      <p:sp>
        <p:nvSpPr>
          <p:cNvPr id="4" name="Content Placeholder 3"/>
          <p:cNvSpPr>
            <a:spLocks noGrp="1"/>
          </p:cNvSpPr>
          <p:nvPr>
            <p:ph idx="1"/>
          </p:nvPr>
        </p:nvSpPr>
        <p:spPr>
          <a:xfrm>
            <a:off x="304800" y="762000"/>
            <a:ext cx="8686800" cy="5791200"/>
          </a:xfrm>
        </p:spPr>
        <p:txBody>
          <a:bodyPr>
            <a:normAutofit/>
          </a:bodyPr>
          <a:lstStyle/>
          <a:p>
            <a:endParaRPr lang="en-US" dirty="0"/>
          </a:p>
          <a:p>
            <a:r>
              <a:rPr lang="en-US" dirty="0"/>
              <a:t>Rutherford’s atomic model could not explain the chemical properties of elements.</a:t>
            </a:r>
          </a:p>
          <a:p>
            <a:pPr lvl="2"/>
            <a:r>
              <a:rPr lang="en-US" dirty="0"/>
              <a:t>Basically, it couldn’t explain why things change color when heated.</a:t>
            </a:r>
          </a:p>
        </p:txBody>
      </p:sp>
      <p:sp>
        <p:nvSpPr>
          <p:cNvPr id="3" name="Slide Number Placeholder 2"/>
          <p:cNvSpPr>
            <a:spLocks noGrp="1"/>
          </p:cNvSpPr>
          <p:nvPr>
            <p:ph type="sldNum" sz="quarter" idx="12"/>
          </p:nvPr>
        </p:nvSpPr>
        <p:spPr/>
        <p:txBody>
          <a:bodyPr/>
          <a:lstStyle/>
          <a:p>
            <a:fld id="{A596B2A5-060D-4B32-83B3-52FAF17292A8}" type="slidenum">
              <a:rPr lang="en-US" smtClean="0"/>
              <a:t>6</a:t>
            </a:fld>
            <a:endParaRPr lang="en-US"/>
          </a:p>
        </p:txBody>
      </p:sp>
    </p:spTree>
    <p:extLst>
      <p:ext uri="{BB962C8B-B14F-4D97-AF65-F5344CB8AC3E}">
        <p14:creationId xmlns:p14="http://schemas.microsoft.com/office/powerpoint/2010/main" val="316684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Atomic Model Timeline</a:t>
            </a:r>
          </a:p>
        </p:txBody>
      </p:sp>
      <p:sp>
        <p:nvSpPr>
          <p:cNvPr id="4" name="Slide Number Placeholder 3"/>
          <p:cNvSpPr>
            <a:spLocks noGrp="1"/>
          </p:cNvSpPr>
          <p:nvPr>
            <p:ph type="sldNum" sz="quarter" idx="12"/>
          </p:nvPr>
        </p:nvSpPr>
        <p:spPr/>
        <p:txBody>
          <a:bodyPr/>
          <a:lstStyle/>
          <a:p>
            <a:fld id="{A596B2A5-060D-4B32-83B3-52FAF17292A8}" type="slidenum">
              <a:rPr lang="en-US" smtClean="0"/>
              <a:t>7</a:t>
            </a:fld>
            <a:endParaRPr lang="en-US"/>
          </a:p>
        </p:txBody>
      </p:sp>
      <p:pic>
        <p:nvPicPr>
          <p:cNvPr id="5" name="Picture 8" descr="0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5048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7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Atomic Model Timeline</a:t>
            </a:r>
          </a:p>
        </p:txBody>
      </p:sp>
      <p:sp>
        <p:nvSpPr>
          <p:cNvPr id="4" name="Slide Number Placeholder 3"/>
          <p:cNvSpPr>
            <a:spLocks noGrp="1"/>
          </p:cNvSpPr>
          <p:nvPr>
            <p:ph type="sldNum" sz="quarter" idx="12"/>
          </p:nvPr>
        </p:nvSpPr>
        <p:spPr/>
        <p:txBody>
          <a:bodyPr/>
          <a:lstStyle/>
          <a:p>
            <a:fld id="{A596B2A5-060D-4B32-83B3-52FAF17292A8}" type="slidenum">
              <a:rPr lang="en-US" smtClean="0"/>
              <a:t>8</a:t>
            </a:fld>
            <a:endParaRPr lang="en-US"/>
          </a:p>
        </p:txBody>
      </p:sp>
      <p:pic>
        <p:nvPicPr>
          <p:cNvPr id="5" name="Picture 8" descr="0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00" y="1219200"/>
            <a:ext cx="9040813"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7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Bohr Model</a:t>
            </a:r>
          </a:p>
        </p:txBody>
      </p:sp>
      <p:sp>
        <p:nvSpPr>
          <p:cNvPr id="3" name="Content Placeholder 2"/>
          <p:cNvSpPr>
            <a:spLocks noGrp="1"/>
          </p:cNvSpPr>
          <p:nvPr>
            <p:ph idx="1"/>
          </p:nvPr>
        </p:nvSpPr>
        <p:spPr/>
        <p:txBody>
          <a:bodyPr>
            <a:normAutofit/>
          </a:bodyPr>
          <a:lstStyle/>
          <a:p>
            <a:endParaRPr lang="en-US" dirty="0"/>
          </a:p>
          <a:p>
            <a:r>
              <a:rPr lang="en-US" dirty="0"/>
              <a:t>In 1913, Bohr introduced his atomic model based on the simplest atom, hydrogen (only 1 electron)</a:t>
            </a:r>
          </a:p>
          <a:p>
            <a:pPr lvl="1"/>
            <a:r>
              <a:rPr lang="en-US" b="1" dirty="0"/>
              <a:t>Bohr proposed that an electron is found only in specific circular paths, or </a:t>
            </a:r>
            <a:r>
              <a:rPr lang="en-US" b="1" dirty="0">
                <a:solidFill>
                  <a:srgbClr val="FF0000"/>
                </a:solidFill>
              </a:rPr>
              <a:t>orbits</a:t>
            </a:r>
            <a:r>
              <a:rPr lang="en-US" b="1" dirty="0"/>
              <a:t>, around the nucleus</a:t>
            </a:r>
            <a:r>
              <a:rPr lang="en-US" dirty="0"/>
              <a:t>.</a:t>
            </a:r>
          </a:p>
        </p:txBody>
      </p:sp>
      <p:sp>
        <p:nvSpPr>
          <p:cNvPr id="4" name="Slide Number Placeholder 3"/>
          <p:cNvSpPr>
            <a:spLocks noGrp="1"/>
          </p:cNvSpPr>
          <p:nvPr>
            <p:ph type="sldNum" sz="quarter" idx="12"/>
          </p:nvPr>
        </p:nvSpPr>
        <p:spPr/>
        <p:txBody>
          <a:bodyPr/>
          <a:lstStyle/>
          <a:p>
            <a:fld id="{A596B2A5-060D-4B32-83B3-52FAF17292A8}" type="slidenum">
              <a:rPr lang="en-US" smtClean="0"/>
              <a:t>9</a:t>
            </a:fld>
            <a:endParaRPr lang="en-US"/>
          </a:p>
        </p:txBody>
      </p:sp>
    </p:spTree>
    <p:extLst>
      <p:ext uri="{BB962C8B-B14F-4D97-AF65-F5344CB8AC3E}">
        <p14:creationId xmlns:p14="http://schemas.microsoft.com/office/powerpoint/2010/main" val="921380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4085</TotalTime>
  <Words>2136</Words>
  <Application>Microsoft Office PowerPoint</Application>
  <PresentationFormat>On-screen Show (4:3)</PresentationFormat>
  <Paragraphs>323</Paragraphs>
  <Slides>59</Slides>
  <Notes>30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0" baseType="lpstr">
      <vt:lpstr>Monotype Sorts</vt:lpstr>
      <vt:lpstr>Arial</vt:lpstr>
      <vt:lpstr>Arial Black</vt:lpstr>
      <vt:lpstr>Berlin Sans FB</vt:lpstr>
      <vt:lpstr>Berlin Sans FB Demi</vt:lpstr>
      <vt:lpstr>Book Antiqua</vt:lpstr>
      <vt:lpstr>Calibri</vt:lpstr>
      <vt:lpstr>Times</vt:lpstr>
      <vt:lpstr>Times New Roman</vt:lpstr>
      <vt:lpstr>Office Theme</vt:lpstr>
      <vt:lpstr>Photo Editor Photo</vt:lpstr>
      <vt:lpstr>Unit 2 Lecture #2 Modern Atomic Theory</vt:lpstr>
      <vt:lpstr>PowerPoint Presentation</vt:lpstr>
      <vt:lpstr>PowerPoint Presentation</vt:lpstr>
      <vt:lpstr>The Study of Light led to the quantum model</vt:lpstr>
      <vt:lpstr>Why do metals glow when  heated?</vt:lpstr>
      <vt:lpstr>Models of the Atom</vt:lpstr>
      <vt:lpstr>Atomic Model Timeline</vt:lpstr>
      <vt:lpstr>Atomic Model Timeline</vt:lpstr>
      <vt:lpstr>The Bohr Model</vt:lpstr>
      <vt:lpstr>Bohr Model</vt:lpstr>
      <vt:lpstr>The Bohr Model</vt:lpstr>
      <vt:lpstr>PowerPoint Presentation</vt:lpstr>
      <vt:lpstr>Bohr Model</vt:lpstr>
      <vt:lpstr>The Bohr Model</vt:lpstr>
      <vt:lpstr>Did you know that an element can be identified by its emission spectra?</vt:lpstr>
      <vt:lpstr>PowerPoint Presentation</vt:lpstr>
      <vt:lpstr>Atomic Spectra</vt:lpstr>
      <vt:lpstr>An Explanation of Atomic Spectra</vt:lpstr>
      <vt:lpstr>An Explanation of Atomic Spectra</vt:lpstr>
      <vt:lpstr>The Quantum Mechanical Model</vt:lpstr>
      <vt:lpstr>Electrons as Waves</vt:lpstr>
      <vt:lpstr>Heisenberg Uncertainty Principle</vt:lpstr>
      <vt:lpstr>The Quantum Mechanical Model</vt:lpstr>
      <vt:lpstr>The Quantum Mechanical Model</vt:lpstr>
      <vt:lpstr>Atomic Orbitals</vt:lpstr>
      <vt:lpstr>Quantum Mechanics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Shells and Orbitals and Atomic Structure</vt:lpstr>
      <vt:lpstr>Atomic Orbitals</vt:lpstr>
      <vt:lpstr>PowerPoint Presentation</vt:lpstr>
      <vt:lpstr>Why are Atoms Spherical?</vt:lpstr>
      <vt:lpstr>PowerPoint Presentation</vt:lpstr>
      <vt:lpstr>Atomic Orbitals</vt:lpstr>
      <vt:lpstr>Atomic Orbitals</vt:lpstr>
      <vt:lpstr>Atomic Orbitals</vt:lpstr>
      <vt:lpstr>PowerPoint Presentation</vt:lpstr>
      <vt:lpstr>Electron Configurations</vt:lpstr>
      <vt:lpstr>Electron Configurations</vt:lpstr>
      <vt:lpstr>Filling Diagram for Sublevels</vt:lpstr>
      <vt:lpstr>Electron Configurations</vt:lpstr>
      <vt:lpstr>Writing Electron Configurations</vt:lpstr>
      <vt:lpstr>Electron Configuration Practice</vt:lpstr>
      <vt:lpstr>Electron Configuration Practice</vt:lpstr>
      <vt:lpstr>Electron Configuration Practice</vt:lpstr>
      <vt:lpstr>PowerPoint Presentation</vt:lpstr>
      <vt:lpstr>Blocks and Sublevels</vt:lpstr>
      <vt:lpstr>Noble Gas Core Electron Configurations</vt:lpstr>
      <vt:lpstr>PowerPoint Presentation</vt:lpstr>
      <vt:lpstr>PowerPoint Presentation</vt:lpstr>
      <vt:lpstr>Electron Configurations</vt:lpstr>
      <vt:lpstr>Exceptional Electron Configurations</vt:lpstr>
      <vt:lpstr>Exceptional Electron Configurations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Jeessy</dc:creator>
  <cp:lastModifiedBy>Drusky, Tristan</cp:lastModifiedBy>
  <cp:revision>96</cp:revision>
  <cp:lastPrinted>2021-10-19T13:06:55Z</cp:lastPrinted>
  <dcterms:created xsi:type="dcterms:W3CDTF">2006-08-16T00:00:00Z</dcterms:created>
  <dcterms:modified xsi:type="dcterms:W3CDTF">2021-10-19T18:35:35Z</dcterms:modified>
</cp:coreProperties>
</file>