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348" r:id="rId3"/>
    <p:sldId id="257" r:id="rId4"/>
    <p:sldId id="258" r:id="rId5"/>
    <p:sldId id="260" r:id="rId6"/>
    <p:sldId id="261" r:id="rId7"/>
    <p:sldId id="262" r:id="rId8"/>
    <p:sldId id="349" r:id="rId9"/>
    <p:sldId id="263" r:id="rId10"/>
    <p:sldId id="264" r:id="rId11"/>
    <p:sldId id="259" r:id="rId12"/>
    <p:sldId id="266" r:id="rId13"/>
    <p:sldId id="350" r:id="rId14"/>
    <p:sldId id="351" r:id="rId15"/>
    <p:sldId id="35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Questrial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65A516-08DF-4050-8F8F-D8D32D66B7B6}">
  <a:tblStyle styleId="{9165A516-08DF-4050-8F8F-D8D32D66B7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8" name="Google Shape;18;p2"/>
            <p:cNvCxnSpPr/>
            <p:nvPr/>
          </p:nvCxnSpPr>
          <p:spPr>
            <a:xfrm rot="-5400000" flipH="1">
              <a:off x="-1447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-5400000" flipH="1">
              <a:off x="-31242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-5400000" flipH="1">
              <a:off x="-2819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-5400000" flipH="1">
              <a:off x="-2438400" y="3124200"/>
              <a:ext cx="6858000" cy="609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-5400000" flipH="1">
              <a:off x="-2362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-5400000" flipH="1">
              <a:off x="-21336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-5400000" flipH="1">
              <a:off x="1066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-5400000" flipH="1">
              <a:off x="876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-5400000" flipH="1">
              <a:off x="3810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-5400000" flipH="1">
              <a:off x="-6096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-5400000" flipH="1">
              <a:off x="685801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-5400000" flipH="1">
              <a:off x="-304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2"/>
            <p:cNvCxnSpPr/>
            <p:nvPr/>
          </p:nvCxnSpPr>
          <p:spPr>
            <a:xfrm rot="-5400000" flipH="1">
              <a:off x="-1285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-5400000" flipH="1">
              <a:off x="560070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2"/>
            <p:cNvCxnSpPr/>
            <p:nvPr/>
          </p:nvCxnSpPr>
          <p:spPr>
            <a:xfrm rot="-5400000" flipH="1">
              <a:off x="152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-5400000" flipH="1">
              <a:off x="3810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2"/>
            <p:cNvCxnSpPr/>
            <p:nvPr/>
          </p:nvCxnSpPr>
          <p:spPr>
            <a:xfrm rot="-5400000" flipH="1">
              <a:off x="2743200" y="3352801"/>
              <a:ext cx="6858000" cy="1524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2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2"/>
            <p:cNvCxnSpPr/>
            <p:nvPr/>
          </p:nvCxnSpPr>
          <p:spPr>
            <a:xfrm rot="-5400000" flipH="1">
              <a:off x="1066800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-5400000" flipH="1">
              <a:off x="2362201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2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2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2"/>
            <p:cNvCxnSpPr/>
            <p:nvPr/>
          </p:nvCxnSpPr>
          <p:spPr>
            <a:xfrm rot="-5400000" flipH="1">
              <a:off x="22364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-5400000" flipH="1">
              <a:off x="17526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2"/>
            <p:cNvCxnSpPr/>
            <p:nvPr/>
          </p:nvCxnSpPr>
          <p:spPr>
            <a:xfrm rot="-5400000" flipH="1">
              <a:off x="1981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2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2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2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2"/>
            <p:cNvCxnSpPr/>
            <p:nvPr/>
          </p:nvCxnSpPr>
          <p:spPr>
            <a:xfrm rot="-5400000" flipH="1">
              <a:off x="3886200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2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2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2"/>
            <p:cNvCxnSpPr/>
            <p:nvPr/>
          </p:nvCxnSpPr>
          <p:spPr>
            <a:xfrm rot="-5400000" flipH="1">
              <a:off x="3733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2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2"/>
            <p:cNvCxnSpPr/>
            <p:nvPr/>
          </p:nvCxnSpPr>
          <p:spPr>
            <a:xfrm rot="-5400000" flipH="1">
              <a:off x="47510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2"/>
            <p:cNvCxnSpPr/>
            <p:nvPr/>
          </p:nvCxnSpPr>
          <p:spPr>
            <a:xfrm rot="-5400000" flipH="1">
              <a:off x="43434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"/>
            <p:cNvCxnSpPr/>
            <p:nvPr/>
          </p:nvCxnSpPr>
          <p:spPr>
            <a:xfrm rot="-5400000" flipH="1">
              <a:off x="45720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2"/>
            <p:cNvCxnSpPr/>
            <p:nvPr/>
          </p:nvCxnSpPr>
          <p:spPr>
            <a:xfrm rot="-5400000" flipH="1">
              <a:off x="5257800" y="3352802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2"/>
            <p:cNvCxnSpPr/>
            <p:nvPr/>
          </p:nvCxnSpPr>
          <p:spPr>
            <a:xfrm rot="-5400000" flipH="1">
              <a:off x="5067300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2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2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2"/>
            <p:cNvCxnSpPr/>
            <p:nvPr/>
          </p:nvCxnSpPr>
          <p:spPr>
            <a:xfrm rot="-5400000" flipH="1">
              <a:off x="4751070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2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"/>
            <p:cNvCxnSpPr/>
            <p:nvPr/>
          </p:nvCxnSpPr>
          <p:spPr>
            <a:xfrm rot="-5400000" flipH="1">
              <a:off x="3048000" y="3352800"/>
              <a:ext cx="6858000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"/>
            <p:cNvCxnSpPr/>
            <p:nvPr/>
          </p:nvCxnSpPr>
          <p:spPr>
            <a:xfrm rot="-5400000" flipH="1">
              <a:off x="3238500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-5400000" flipH="1">
              <a:off x="3148013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2"/>
            <p:cNvCxnSpPr/>
            <p:nvPr/>
          </p:nvCxnSpPr>
          <p:spPr>
            <a:xfrm rot="-5400000" flipH="1">
              <a:off x="1371600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06" name="Google Shape;106;p2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2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2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4" name="Google Shape;294;p16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1"/>
          <p:cNvGrpSpPr/>
          <p:nvPr/>
        </p:nvGrpSpPr>
        <p:grpSpPr>
          <a:xfrm>
            <a:off x="0" y="-30478"/>
            <a:ext cx="9067800" cy="4846320"/>
            <a:chOff x="0" y="-30477"/>
            <a:chExt cx="9067800" cy="4526277"/>
          </a:xfrm>
        </p:grpSpPr>
        <p:cxnSp>
          <p:nvCxnSpPr>
            <p:cNvPr id="165" name="Google Shape;165;p11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11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11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11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11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11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11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11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11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11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11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11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11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11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11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1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11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11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11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11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11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11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11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11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1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11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11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11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11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1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11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11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11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11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1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1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11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11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11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11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11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11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11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11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1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1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11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11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11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11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11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11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11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11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1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1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11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11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11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11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1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1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11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11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11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1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11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11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11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11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11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11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11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11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11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1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11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11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11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11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11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1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11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8" name="Google Shape;248;p11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9" name="Google Shape;249;p11"/>
          <p:cNvCxnSpPr/>
          <p:nvPr/>
        </p:nvCxnSpPr>
        <p:spPr>
          <a:xfrm>
            <a:off x="0" y="4387368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1"/>
          <p:cNvCxnSpPr/>
          <p:nvPr/>
        </p:nvCxnSpPr>
        <p:spPr>
          <a:xfrm>
            <a:off x="0" y="6138380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75" name="Google Shape;275;p14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14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14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body" idx="2"/>
          </p:nvPr>
        </p:nvSpPr>
        <p:spPr>
          <a:xfrm>
            <a:off x="152400" y="32735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86" name="Google Shape;286;p15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15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15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bchem.com/IB/ibnotes/brief/bon-sl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AP Chemistry</a:t>
            </a: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Chapter 10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Intermolecular Forces, Liquids, and Solids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8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Boiling Point and Hydrogen Bonds</a:t>
            </a:r>
            <a:endParaRPr sz="32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0" name="Google Shape;3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838200"/>
            <a:ext cx="5486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043" y="4572000"/>
            <a:ext cx="38195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Hydrogen Bonds</a:t>
            </a: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Dipole </a:t>
            </a:r>
            <a:r>
              <a:rPr lang="en-US" sz="2400" b="0" i="0" u="none" strike="noStrike" cap="none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dipole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interactions </a:t>
            </a:r>
            <a:r>
              <a:rPr lang="en-US" dirty="0"/>
              <a:t>that 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occur in molecules that have N,O, or F attached to hydrogen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strongest of intermolecular forces (about 5-10% strength of covalent bond)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dirty="0"/>
              <a:t>Very unbalanced distribution of electrons…H, O, F highest EN. -</a:t>
            </a:r>
            <a:r>
              <a:rPr lang="en-US" dirty="0">
                <a:sym typeface="Wingdings" panose="05000000000000000000" pitchFamily="2" charset="2"/>
              </a:rPr>
              <a:t> Exposed Hydrogen-- Creates very strong + to attract neighbor.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Hydrogen bonding in ice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 why ice floats in water!</a:t>
            </a:r>
            <a:endParaRPr dirty="0"/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222750"/>
            <a:ext cx="3657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4222750"/>
            <a:ext cx="2759075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8" descr="img0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57C1-1195-4C78-912C-5B05BC9B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0" y="708915"/>
            <a:ext cx="8229600" cy="1839075"/>
          </a:xfrm>
        </p:spPr>
        <p:txBody>
          <a:bodyPr/>
          <a:lstStyle/>
          <a:p>
            <a:r>
              <a:rPr lang="en-US" dirty="0"/>
              <a:t>EX: </a:t>
            </a:r>
            <a:br>
              <a:rPr lang="en-US" dirty="0"/>
            </a:br>
            <a:r>
              <a:rPr lang="en-US" dirty="0"/>
              <a:t>Dipole moments of methyl chloride (CH3Cl)= 1.87D and methyl iodide (CH3I)= 1.62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EDA28-1328-4FB3-99A0-BF45A13C0D3A}"/>
              </a:ext>
            </a:extLst>
          </p:cNvPr>
          <p:cNvSpPr txBox="1"/>
          <p:nvPr/>
        </p:nvSpPr>
        <p:spPr>
          <a:xfrm>
            <a:off x="585627" y="2753474"/>
            <a:ext cx="7602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Greater dipole-dipole IMF?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Greater dispersion force?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Boiling points: CH3Cl= 249 K &amp; CH3I= 315K</a:t>
            </a:r>
          </a:p>
          <a:p>
            <a:pPr lvl="2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     Which as greater IMFs? </a:t>
            </a:r>
          </a:p>
        </p:txBody>
      </p:sp>
    </p:spTree>
    <p:extLst>
      <p:ext uri="{BB962C8B-B14F-4D97-AF65-F5344CB8AC3E}">
        <p14:creationId xmlns:p14="http://schemas.microsoft.com/office/powerpoint/2010/main" val="125516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7F7C-B0F1-489E-BB75-CE3B18F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1" y="1520986"/>
            <a:ext cx="8229600" cy="1139825"/>
          </a:xfrm>
        </p:spPr>
        <p:txBody>
          <a:bodyPr/>
          <a:lstStyle/>
          <a:p>
            <a:r>
              <a:rPr lang="en-US" dirty="0"/>
              <a:t>Which is Hydrogen Bonding possible?</a:t>
            </a:r>
            <a:br>
              <a:rPr lang="en-US" dirty="0"/>
            </a:br>
            <a:r>
              <a:rPr lang="en-US" dirty="0"/>
              <a:t>Methane (CH4), Hydrazine (H2NNH2), Methyl Fluoride (CH3F), Hydrogen Sulfide (H2S)</a:t>
            </a:r>
          </a:p>
        </p:txBody>
      </p:sp>
    </p:spTree>
    <p:extLst>
      <p:ext uri="{BB962C8B-B14F-4D97-AF65-F5344CB8AC3E}">
        <p14:creationId xmlns:p14="http://schemas.microsoft.com/office/powerpoint/2010/main" val="380973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5A72-B2AA-47B3-BFAF-D6971A6E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135"/>
            <a:ext cx="8229600" cy="1139825"/>
          </a:xfrm>
        </p:spPr>
        <p:txBody>
          <a:bodyPr/>
          <a:lstStyle/>
          <a:p>
            <a:r>
              <a:rPr lang="en-US" dirty="0"/>
              <a:t>List the substances BaCl2, H2, CO, HF, Ne in order of increasing boiling point</a:t>
            </a:r>
          </a:p>
        </p:txBody>
      </p:sp>
    </p:spTree>
    <p:extLst>
      <p:ext uri="{BB962C8B-B14F-4D97-AF65-F5344CB8AC3E}">
        <p14:creationId xmlns:p14="http://schemas.microsoft.com/office/powerpoint/2010/main" val="356768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ACE2-58D4-426E-8FA6-0601CE65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States of Matter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1AA01-AFFD-4ED2-A941-CDA7FD53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5065355"/>
          </a:xfrm>
        </p:spPr>
        <p:txBody>
          <a:bodyPr/>
          <a:lstStyle/>
          <a:p>
            <a:r>
              <a:rPr lang="en-US" dirty="0"/>
              <a:t>Gas: Total Disorder; No attractive forces between particles</a:t>
            </a:r>
          </a:p>
          <a:p>
            <a:r>
              <a:rPr lang="en-US" dirty="0"/>
              <a:t>Liquid: Some disorder; clusters of particles from attractive forces</a:t>
            </a:r>
          </a:p>
          <a:p>
            <a:r>
              <a:rPr lang="en-US" dirty="0"/>
              <a:t>Solid: Ordered; No freedom of motion relative to each other</a:t>
            </a:r>
          </a:p>
          <a:p>
            <a:r>
              <a:rPr lang="en-US" dirty="0"/>
              <a:t>Liquid &amp; Solid are called condensed phases</a:t>
            </a:r>
          </a:p>
          <a:p>
            <a:r>
              <a:rPr lang="en-US" dirty="0"/>
              <a:t>State of a substance at a particular temp and pressure depends on : </a:t>
            </a:r>
          </a:p>
          <a:p>
            <a:pPr lvl="1"/>
            <a:r>
              <a:rPr lang="en-US" dirty="0"/>
              <a:t>Kinetic energy of the particles</a:t>
            </a:r>
          </a:p>
          <a:p>
            <a:pPr lvl="1"/>
            <a:r>
              <a:rPr lang="en-US" dirty="0"/>
              <a:t>Strength of attraction between particles</a:t>
            </a:r>
          </a:p>
          <a:p>
            <a:pPr lvl="1"/>
            <a:r>
              <a:rPr lang="en-US" dirty="0"/>
              <a:t>Ex: 3 states of matter at room temp have same KE…attraction determines the state it is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8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 dirty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Intermolecular Forces (IMF)</a:t>
            </a:r>
            <a:endParaRPr dirty="0"/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Covalent bonds = attractions within molecules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Intermolecular forces = Attractions between molecules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Influences physical properties…Stronger intermolecular force = higher boiling point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IMFs referred to as a group as van der Waals forces </a:t>
            </a:r>
            <a:endParaRPr sz="18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dipole-dipole attractions</a:t>
            </a:r>
            <a:endParaRPr dirty="0"/>
          </a:p>
          <a:p>
            <a:pPr marL="548640" marR="0" lvl="1" indent="-1930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hydrogen bonds (strongest)</a:t>
            </a:r>
            <a:endParaRPr dirty="0"/>
          </a:p>
          <a:p>
            <a:pPr marL="548640" marR="0" lvl="1" indent="-1930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dispersion forces or London forces (weakest)</a:t>
            </a: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2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Dipole-Dipole Attractions</a:t>
            </a:r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000" dirty="0"/>
              <a:t>Dipole=Polar Molecule (+/- ends)</a:t>
            </a:r>
            <a:endParaRPr lang="en-US" sz="20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Occur between polar molecules, only important when molecules are close.</a:t>
            </a:r>
            <a:endParaRPr sz="2000" dirty="0"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Opposite charges attract</a:t>
            </a:r>
            <a:endParaRPr sz="2000" dirty="0"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+ ends of molecules attract - ends of other molecules</a:t>
            </a:r>
            <a:endParaRPr sz="2000" dirty="0"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force increases with increasing electronegativity difference (i.e. greater dipole moment; measured in </a:t>
            </a:r>
            <a:r>
              <a:rPr lang="en-US" sz="2000" b="0" i="0" u="none" strike="noStrike" cap="none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Debyes</a:t>
            </a:r>
            <a:r>
              <a:rPr lang="en-US" sz="20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(D)= strength of dipole (0.1D vs. 3.9D)</a:t>
            </a:r>
          </a:p>
          <a:p>
            <a:pPr marL="731520" lvl="1" indent="-27432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1600" dirty="0">
                <a:solidFill>
                  <a:schemeClr val="lt2"/>
                </a:solidFill>
              </a:rPr>
              <a:t>More polar=more attraction=higher boiling point</a:t>
            </a:r>
            <a:endParaRPr sz="1600" dirty="0"/>
          </a:p>
        </p:txBody>
      </p:sp>
      <p:pic>
        <p:nvPicPr>
          <p:cNvPr id="321" name="Google Shape;3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33" y="3810000"/>
            <a:ext cx="7664521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Dispersion (London) Forces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2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Occur between any molecules, but most important (i.e. only attractive force!) between non-polar molecules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Molecules collide causing temporary, weak dipoles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sporadic and weak attractions occur</a:t>
            </a:r>
            <a:endParaRPr dirty="0"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force increases with increasing number of electrons (i.e. </a:t>
            </a:r>
            <a:r>
              <a:rPr lang="en-US" sz="2400" b="1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greater molar mass</a:t>
            </a:r>
            <a:r>
              <a:rPr lang="en-US" sz="24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 in molecule (POLARIZABILITY!)</a:t>
            </a:r>
          </a:p>
          <a:p>
            <a:pPr marL="731520" lvl="1" indent="-274320">
              <a:spcBef>
                <a:spcPts val="480"/>
              </a:spcBef>
              <a:buSzPts val="2400"/>
            </a:pPr>
            <a:r>
              <a:rPr lang="en-US" dirty="0">
                <a:solidFill>
                  <a:schemeClr val="lt2"/>
                </a:solidFill>
              </a:rPr>
              <a:t>Easier to polarize, stronger the force</a:t>
            </a:r>
          </a:p>
          <a:p>
            <a:pPr marL="731520" lvl="1" indent="-274320">
              <a:spcBef>
                <a:spcPts val="480"/>
              </a:spcBef>
              <a:buSzPts val="2400"/>
            </a:pPr>
            <a:r>
              <a:rPr lang="en-US" dirty="0">
                <a:solidFill>
                  <a:schemeClr val="lt2"/>
                </a:solidFill>
              </a:rPr>
              <a:t>Long skinny is more polarizable (stronger dispersion force) vs. round (n-</a:t>
            </a:r>
            <a:r>
              <a:rPr lang="en-US" dirty="0" err="1">
                <a:solidFill>
                  <a:schemeClr val="lt2"/>
                </a:solidFill>
              </a:rPr>
              <a:t>penane</a:t>
            </a:r>
            <a:r>
              <a:rPr lang="en-US" dirty="0">
                <a:solidFill>
                  <a:schemeClr val="lt2"/>
                </a:solidFill>
              </a:rPr>
              <a:t> vs. neopentane) C5H12</a:t>
            </a:r>
            <a:endParaRPr lang="en-US" dirty="0"/>
          </a:p>
        </p:txBody>
      </p:sp>
      <p:pic>
        <p:nvPicPr>
          <p:cNvPr id="336" name="Google Shape;3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393" y="4761864"/>
            <a:ext cx="72771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Effect of Molar Mass (Dispersion Forces) on Boiling Points of Molecular Substances</a:t>
            </a:r>
            <a:endParaRPr/>
          </a:p>
        </p:txBody>
      </p:sp>
      <p:pic>
        <p:nvPicPr>
          <p:cNvPr id="342" name="Google Shape;3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988" y="1600200"/>
            <a:ext cx="8226425" cy="162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Effect of Molar Mass (Dispersion Forces) on Boiling Points of Molecular Substances II</a:t>
            </a:r>
            <a:endParaRPr/>
          </a:p>
        </p:txBody>
      </p:sp>
      <p:pic>
        <p:nvPicPr>
          <p:cNvPr id="348" name="Google Shape;3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219200"/>
            <a:ext cx="3810000" cy="53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799A-8AED-4783-B0B4-020FDA12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Effect? Dipole </a:t>
            </a:r>
            <a:r>
              <a:rPr lang="en-US" dirty="0" err="1"/>
              <a:t>Dipole</a:t>
            </a:r>
            <a:r>
              <a:rPr lang="en-US" dirty="0"/>
              <a:t> or Dispersion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901F-FF95-45C8-9A24-74D8FAA64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2 molecules have similar size &amp; shape, dipole-dipole wins out</a:t>
            </a:r>
          </a:p>
          <a:p>
            <a:r>
              <a:rPr lang="en-US" dirty="0"/>
              <a:t>If molecule is much larger, dispersion forces when out</a:t>
            </a:r>
          </a:p>
        </p:txBody>
      </p:sp>
    </p:spTree>
    <p:extLst>
      <p:ext uri="{BB962C8B-B14F-4D97-AF65-F5344CB8AC3E}">
        <p14:creationId xmlns:p14="http://schemas.microsoft.com/office/powerpoint/2010/main" val="133338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Boiling Points of Nonpolar vs. Polar Substances</a:t>
            </a:r>
            <a:endParaRPr/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371600"/>
            <a:ext cx="7162800" cy="21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505</Words>
  <Application>Microsoft Office PowerPoint</Application>
  <PresentationFormat>On-screen Show (4:3)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Questrial</vt:lpstr>
      <vt:lpstr>Arial</vt:lpstr>
      <vt:lpstr>Calibri</vt:lpstr>
      <vt:lpstr>Thatch</vt:lpstr>
      <vt:lpstr>AP Chemistry</vt:lpstr>
      <vt:lpstr>Review of States of Matter</vt:lpstr>
      <vt:lpstr>Intermolecular Forces (IMF)</vt:lpstr>
      <vt:lpstr>Dipole-Dipole Attractions</vt:lpstr>
      <vt:lpstr>Dispersion (London) Forces</vt:lpstr>
      <vt:lpstr>Effect of Molar Mass (Dispersion Forces) on Boiling Points of Molecular Substances</vt:lpstr>
      <vt:lpstr>Effect of Molar Mass (Dispersion Forces) on Boiling Points of Molecular Substances II</vt:lpstr>
      <vt:lpstr>Greater Effect? Dipole Dipole or Dispersion</vt:lpstr>
      <vt:lpstr>Boiling Points of Nonpolar vs. Polar Substances</vt:lpstr>
      <vt:lpstr>Boiling Point and Hydrogen Bonds</vt:lpstr>
      <vt:lpstr>Hydrogen Bonds</vt:lpstr>
      <vt:lpstr>PowerPoint Presentation</vt:lpstr>
      <vt:lpstr>EX:  Dipole moments of methyl chloride (CH3Cl)= 1.87D and methyl iodide (CH3I)= 1.62 D</vt:lpstr>
      <vt:lpstr>Which is Hydrogen Bonding possible? Methane (CH4), Hydrazine (H2NNH2), Methyl Fluoride (CH3F), Hydrogen Sulfide (H2S)</vt:lpstr>
      <vt:lpstr>List the substances BaCl2, H2, CO, HF, Ne in order of increasing boiling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</dc:title>
  <dc:creator>Drusky, Tristan</dc:creator>
  <cp:lastModifiedBy>Drusky, Tristan</cp:lastModifiedBy>
  <cp:revision>6</cp:revision>
  <dcterms:modified xsi:type="dcterms:W3CDTF">2021-02-11T18:22:33Z</dcterms:modified>
</cp:coreProperties>
</file>