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43" r:id="rId3"/>
    <p:sldId id="344" r:id="rId4"/>
    <p:sldId id="345" r:id="rId5"/>
    <p:sldId id="282" r:id="rId6"/>
    <p:sldId id="333" r:id="rId7"/>
    <p:sldId id="334" r:id="rId8"/>
    <p:sldId id="327" r:id="rId9"/>
    <p:sldId id="328" r:id="rId10"/>
    <p:sldId id="336" r:id="rId11"/>
    <p:sldId id="329" r:id="rId12"/>
    <p:sldId id="286" r:id="rId13"/>
    <p:sldId id="335" r:id="rId14"/>
    <p:sldId id="337" r:id="rId15"/>
    <p:sldId id="316" r:id="rId16"/>
    <p:sldId id="330" r:id="rId17"/>
    <p:sldId id="317" r:id="rId18"/>
    <p:sldId id="340" r:id="rId19"/>
    <p:sldId id="339" r:id="rId20"/>
    <p:sldId id="288" r:id="rId21"/>
    <p:sldId id="287" r:id="rId22"/>
    <p:sldId id="289" r:id="rId23"/>
    <p:sldId id="294" r:id="rId24"/>
    <p:sldId id="341" r:id="rId25"/>
    <p:sldId id="338" r:id="rId26"/>
    <p:sldId id="311" r:id="rId27"/>
    <p:sldId id="321" r:id="rId28"/>
    <p:sldId id="312" r:id="rId29"/>
    <p:sldId id="295" r:id="rId30"/>
    <p:sldId id="296" r:id="rId31"/>
    <p:sldId id="298" r:id="rId32"/>
    <p:sldId id="297" r:id="rId33"/>
    <p:sldId id="302" r:id="rId34"/>
    <p:sldId id="319" r:id="rId35"/>
    <p:sldId id="304" r:id="rId36"/>
    <p:sldId id="348" r:id="rId37"/>
    <p:sldId id="305" r:id="rId38"/>
    <p:sldId id="306" r:id="rId39"/>
    <p:sldId id="349" r:id="rId40"/>
    <p:sldId id="347" r:id="rId41"/>
    <p:sldId id="326" r:id="rId42"/>
    <p:sldId id="314" r:id="rId43"/>
    <p:sldId id="342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35" autoAdjust="0"/>
    <p:restoredTop sz="90929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B7792-8835-4467-B10F-07CFC399E5AF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3/19/2011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063345" cy="1143000"/>
          </a:xfrm>
        </p:spPr>
        <p:txBody>
          <a:bodyPr/>
          <a:lstStyle/>
          <a:p>
            <a:r>
              <a:rPr lang="en-US" sz="4400" dirty="0" smtClean="0"/>
              <a:t>Human Health and Environmental Hazards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BDB21-C26A-4E83-9354-F8C0BF09AEB8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“The diseases of the present have little in common with the diseases of the past save that we die of them.</a:t>
            </a:r>
            <a:r>
              <a:rPr lang="en-US" sz="1600" i="1" dirty="0" smtClean="0"/>
              <a:t> ”    - Agnes Repplier</a:t>
            </a:r>
            <a:endParaRPr lang="en-US" sz="1600" i="1" dirty="0"/>
          </a:p>
        </p:txBody>
      </p:sp>
      <p:pic>
        <p:nvPicPr>
          <p:cNvPr id="8" name="Picture 2" descr="http://f00.inventorspot.com/images/mask-mask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105400" cy="40332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pic>
        <p:nvPicPr>
          <p:cNvPr id="5" name="Picture 6" descr="1408_mosquito_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699000" cy="53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37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Viruses</a:t>
            </a:r>
            <a:r>
              <a:rPr lang="en-US" dirty="0" smtClean="0"/>
              <a:t> are non-living particles made from a core of RNA surrounded by a protein coat.</a:t>
            </a:r>
          </a:p>
          <a:p>
            <a:pPr lvl="1"/>
            <a:r>
              <a:rPr lang="en-US" dirty="0" smtClean="0"/>
              <a:t>Viruses are very specific and usually only infect certain species.</a:t>
            </a:r>
          </a:p>
          <a:p>
            <a:pPr lvl="1"/>
            <a:r>
              <a:rPr lang="en-US" dirty="0" smtClean="0"/>
              <a:t>They are able to mutate very easily due to their small size and rate of reproduction.</a:t>
            </a:r>
          </a:p>
          <a:p>
            <a:pPr lvl="1"/>
            <a:r>
              <a:rPr lang="en-US" dirty="0" smtClean="0"/>
              <a:t>Influenza, common cold, AIDS, etc.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Prions</a:t>
            </a:r>
            <a:r>
              <a:rPr lang="en-US" dirty="0" smtClean="0"/>
              <a:t> are proteins with abnormal shapes.</a:t>
            </a:r>
          </a:p>
          <a:p>
            <a:pPr lvl="1"/>
            <a:r>
              <a:rPr lang="en-US" dirty="0" smtClean="0"/>
              <a:t>Convert normal proteins when they come into contact.</a:t>
            </a:r>
          </a:p>
          <a:p>
            <a:pPr lvl="1"/>
            <a:r>
              <a:rPr lang="en-US" dirty="0" smtClean="0"/>
              <a:t>Brain tissue is affected, leading to death.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Non-Living Infectious Agents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emergent disease</a:t>
            </a:r>
            <a:r>
              <a:rPr lang="en-US" dirty="0"/>
              <a:t> is one not previously known or that has been absent for at least 20 years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emergent diseases originated from a non-human animal species.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Most pathogens are very specific and will not cross the species barrier easily.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are exceptions, such as rabies.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673CB3-E493-4CAD-B5A7-7BCC33027B7F}" type="slidenum">
              <a:rPr lang="en-US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</a:t>
            </a:r>
            <a:r>
              <a:rPr lang="en-US" dirty="0" smtClean="0"/>
              <a:t>Diseases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Zoonosis</a:t>
            </a:r>
            <a:r>
              <a:rPr lang="en-US" dirty="0" smtClean="0"/>
              <a:t>, or the transfer of a pathogen from a non-human to a human species, is unusual, but can occur if…</a:t>
            </a:r>
            <a:endParaRPr lang="en-US" dirty="0"/>
          </a:p>
          <a:p>
            <a:pPr marL="971550" lvl="1" indent="-51435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Humans and the host animal live near each other.</a:t>
            </a:r>
          </a:p>
          <a:p>
            <a:pPr marL="971550" lvl="1" indent="-51435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There is enough interaction between the host animal and the human population.</a:t>
            </a:r>
          </a:p>
          <a:p>
            <a:pPr marL="914400" lvl="2" indent="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- The pathogen usually has to mutate.</a:t>
            </a:r>
          </a:p>
          <a:p>
            <a:pPr marL="971550" lvl="1" indent="-51435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The pathogen must be infectious.</a:t>
            </a:r>
          </a:p>
          <a:p>
            <a:pPr marL="971550" lvl="1" indent="-514350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There must be enough human movement to spread it to other populations.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673CB3-E493-4CAD-B5A7-7BCC33027B7F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err="1" smtClean="0"/>
              <a:t>Zoonosis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3B86-9EF3-494C-BEEB-8BF216F38C37}" type="slidenum">
              <a:rPr lang="en-US"/>
              <a:pPr/>
              <a:t>14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Zoonosis Examples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4821"/>
            <a:ext cx="853440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AIDS (Acquired </a:t>
            </a:r>
            <a:r>
              <a:rPr lang="en-US" dirty="0" err="1" smtClean="0"/>
              <a:t>Immunodeciency</a:t>
            </a:r>
            <a:r>
              <a:rPr lang="en-US" dirty="0" smtClean="0"/>
              <a:t> Syndrome)</a:t>
            </a:r>
          </a:p>
          <a:p>
            <a:pPr lvl="1"/>
            <a:r>
              <a:rPr lang="en-US" dirty="0" smtClean="0"/>
              <a:t>Caused by a virus (HIV)</a:t>
            </a:r>
          </a:p>
          <a:p>
            <a:pPr lvl="1"/>
            <a:r>
              <a:rPr lang="en-US" dirty="0" smtClean="0"/>
              <a:t>Believed to have originated from another primate species in Central Africa, likely chimpanzees.</a:t>
            </a:r>
          </a:p>
          <a:p>
            <a:pPr lvl="1"/>
            <a:r>
              <a:rPr lang="en-US" dirty="0" smtClean="0"/>
              <a:t>Crossed to humans due to blood contact from native people hunting and eating chimpanzees.</a:t>
            </a:r>
          </a:p>
        </p:txBody>
      </p:sp>
      <p:pic>
        <p:nvPicPr>
          <p:cNvPr id="1028" name="Picture 4" descr="http://upload.wikimedia.org/wikipedia/commons/thumb/a/ac/Palm_civet_on_tree.jpg/220px-Palm_civet_on_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73" y="4191000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6106" y="3733800"/>
            <a:ext cx="6163294" cy="2743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SARS (Severe Acute Respiratory Syndrome)</a:t>
            </a:r>
          </a:p>
          <a:p>
            <a:pPr lvl="1"/>
            <a:r>
              <a:rPr lang="en-US" dirty="0" smtClean="0"/>
              <a:t>Caused by a virus</a:t>
            </a:r>
          </a:p>
          <a:p>
            <a:pPr lvl="1"/>
            <a:r>
              <a:rPr lang="en-US" dirty="0" smtClean="0"/>
              <a:t>Originated from the hunting and eating of a native species of China called the Masked Palm Civet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39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3B86-9EF3-494C-BEEB-8BF216F38C37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Zoonosis Examples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066800"/>
            <a:ext cx="853440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Influenza H1N1 (Swine Flu)</a:t>
            </a:r>
          </a:p>
          <a:p>
            <a:pPr lvl="1"/>
            <a:r>
              <a:rPr lang="en-US" dirty="0" smtClean="0"/>
              <a:t>The virus contained genetic information from both swine influenza and human influenzas.</a:t>
            </a:r>
          </a:p>
          <a:p>
            <a:pPr lvl="1"/>
            <a:r>
              <a:rPr lang="en-US" dirty="0" smtClean="0"/>
              <a:t>Outbreak believed to have originated from a swine farm in Mexico.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6106" y="3733800"/>
            <a:ext cx="4715494" cy="2743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Spanish Flu of 1918</a:t>
            </a:r>
          </a:p>
          <a:p>
            <a:pPr lvl="1"/>
            <a:r>
              <a:rPr lang="en-US" dirty="0" smtClean="0"/>
              <a:t>Killed 50-100 million people worldwide</a:t>
            </a:r>
          </a:p>
          <a:p>
            <a:pPr lvl="1"/>
            <a:r>
              <a:rPr lang="en-US" dirty="0" smtClean="0"/>
              <a:t>Origins are unknown; may have arisen from avian or swine sources.</a:t>
            </a:r>
            <a:endParaRPr lang="en-US" dirty="0"/>
          </a:p>
        </p:txBody>
      </p:sp>
      <p:pic>
        <p:nvPicPr>
          <p:cNvPr id="1030" name="Picture 6" descr="http://brightguy.webs.com/spanish%20f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24936"/>
            <a:ext cx="3576947" cy="23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Antibiotics</a:t>
            </a:r>
            <a:r>
              <a:rPr lang="en-US" dirty="0" smtClean="0"/>
              <a:t> are a medication that kill bacteria.</a:t>
            </a:r>
          </a:p>
          <a:p>
            <a:r>
              <a:rPr lang="en-US" dirty="0" smtClean="0"/>
              <a:t>Many bacteria are able to evolve genes that give them the ability to resist certain antibiotics.</a:t>
            </a:r>
          </a:p>
          <a:p>
            <a:r>
              <a:rPr lang="en-US" dirty="0" smtClean="0"/>
              <a:t>Bacteria evolve quickly because of…</a:t>
            </a:r>
            <a:endParaRPr lang="en-US" dirty="0"/>
          </a:p>
          <a:p>
            <a:pPr lvl="1"/>
            <a:r>
              <a:rPr lang="en-US" dirty="0"/>
              <a:t>Short life </a:t>
            </a:r>
            <a:r>
              <a:rPr lang="en-US" dirty="0" smtClean="0"/>
              <a:t>spans (duplicate in minutes)</a:t>
            </a:r>
            <a:endParaRPr lang="en-US" dirty="0"/>
          </a:p>
          <a:p>
            <a:pPr lvl="1"/>
            <a:r>
              <a:rPr lang="en-US" dirty="0" smtClean="0"/>
              <a:t>Small amount of DNA</a:t>
            </a:r>
          </a:p>
          <a:p>
            <a:pPr lvl="1"/>
            <a:r>
              <a:rPr lang="en-US" dirty="0" smtClean="0"/>
              <a:t>Huge populations (millions of bacteria in a sick person)</a:t>
            </a:r>
            <a:endParaRPr lang="en-US" dirty="0"/>
          </a:p>
          <a:p>
            <a:pPr lvl="1"/>
            <a:r>
              <a:rPr lang="en-US" dirty="0" smtClean="0"/>
              <a:t>People tend to misuse </a:t>
            </a:r>
            <a:r>
              <a:rPr lang="en-US" dirty="0"/>
              <a:t>antibiotics.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5C3DEB-5699-4728-9161-89B252B5E415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and Pesticide Resistance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Antibiotic and Pesticide Resistance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Antibiotic and Pesticide Resistance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19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Antibiotic and Pesticide Resistance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5562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scholars followed the </a:t>
            </a:r>
            <a:r>
              <a:rPr lang="en-US" dirty="0" smtClean="0">
                <a:solidFill>
                  <a:srgbClr val="FFFF00"/>
                </a:solidFill>
              </a:rPr>
              <a:t>miasma theory of disease</a:t>
            </a:r>
            <a:r>
              <a:rPr lang="en-US" dirty="0" smtClean="0"/>
              <a:t>, from the middle ages up through the 1800s.</a:t>
            </a:r>
          </a:p>
          <a:p>
            <a:pPr lvl="1"/>
            <a:r>
              <a:rPr lang="en-US" dirty="0" smtClean="0"/>
              <a:t>Diseases were caused by a poisonous vapor or mist filled with particles from decomposed matter.</a:t>
            </a:r>
          </a:p>
          <a:p>
            <a:pPr lvl="1"/>
            <a:r>
              <a:rPr lang="en-US" dirty="0" smtClean="0"/>
              <a:t>Consistent with the observation that disease was often widespread in areas containing foul-smelling water.</a:t>
            </a:r>
          </a:p>
          <a:p>
            <a:pPr lvl="1"/>
            <a:r>
              <a:rPr lang="en-US" dirty="0" smtClean="0"/>
              <a:t>During the Black Death, doctors wore costumes that included masks containing dried flowers, herbs, species, and a vinegar sponge.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Treatment in History</a:t>
            </a:r>
            <a:endParaRPr lang="en-US" dirty="0"/>
          </a:p>
        </p:txBody>
      </p:sp>
      <p:pic>
        <p:nvPicPr>
          <p:cNvPr id="6" name="Picture 2" descr="http://3.bp.blogspot.com/_YKPBJvALc2o/SfetlUr09yI/AAAAAAAABDU/CMF4vD0s4Vo/s400/plague+mas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865692" cy="3733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r>
              <a:rPr lang="en-US" dirty="0" smtClean="0"/>
              <a:t>Many antibiotics (penicillin, amoxicillin) do not work against certain diseases.</a:t>
            </a:r>
          </a:p>
          <a:p>
            <a:r>
              <a:rPr lang="en-US" dirty="0" smtClean="0"/>
              <a:t>Reasons for antibiotic resistance to develop:</a:t>
            </a:r>
          </a:p>
          <a:p>
            <a:pPr lvl="1"/>
            <a:r>
              <a:rPr lang="en-US" dirty="0" smtClean="0"/>
              <a:t>Antibiotics used in a viral infection</a:t>
            </a:r>
          </a:p>
          <a:p>
            <a:pPr lvl="1"/>
            <a:r>
              <a:rPr lang="en-US" dirty="0" smtClean="0"/>
              <a:t>Antibiotics are given when a health person could recover fully from the disease without them.</a:t>
            </a:r>
            <a:endParaRPr lang="en-US" dirty="0"/>
          </a:p>
          <a:p>
            <a:pPr lvl="1"/>
            <a:r>
              <a:rPr lang="en-US" dirty="0"/>
              <a:t>Many people do not finish </a:t>
            </a:r>
            <a:r>
              <a:rPr lang="en-US" dirty="0" smtClean="0"/>
              <a:t>the full prescription.</a:t>
            </a:r>
            <a:endParaRPr lang="en-US" dirty="0"/>
          </a:p>
          <a:p>
            <a:pPr lvl="1"/>
            <a:r>
              <a:rPr lang="en-US" dirty="0" smtClean="0"/>
              <a:t>About half </a:t>
            </a:r>
            <a:r>
              <a:rPr lang="en-US" dirty="0"/>
              <a:t>of all antibiotics manufactured in the U.S. are </a:t>
            </a:r>
            <a:r>
              <a:rPr lang="en-US" dirty="0" smtClean="0"/>
              <a:t>fed </a:t>
            </a:r>
            <a:r>
              <a:rPr lang="en-US" dirty="0"/>
              <a:t>to farm </a:t>
            </a:r>
            <a:r>
              <a:rPr lang="en-US" dirty="0" smtClean="0"/>
              <a:t>animals.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9D395C-7EDC-4F06-B6C9-1A484334AC74}" type="slidenum">
              <a:rPr lang="en-US"/>
              <a:pPr/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dirty="0"/>
              <a:t>Antibiotic </a:t>
            </a:r>
            <a:r>
              <a:rPr lang="en-US" dirty="0" smtClean="0"/>
              <a:t>Misuse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Insects can also evolve resistance to pesticides.</a:t>
            </a:r>
          </a:p>
          <a:p>
            <a:r>
              <a:rPr lang="en-US" dirty="0" smtClean="0"/>
              <a:t>The protozoan </a:t>
            </a:r>
            <a:r>
              <a:rPr lang="en-US" dirty="0"/>
              <a:t>parasite that causes malaria is </a:t>
            </a:r>
            <a:r>
              <a:rPr lang="en-US" dirty="0" smtClean="0"/>
              <a:t>transmitted by a specific species of mosquito.</a:t>
            </a:r>
          </a:p>
          <a:p>
            <a:pPr lvl="1"/>
            <a:r>
              <a:rPr lang="en-US" dirty="0" smtClean="0"/>
              <a:t>That mosquito has developed </a:t>
            </a:r>
            <a:r>
              <a:rPr lang="en-US" dirty="0"/>
              <a:t>resistance to many insecticides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common insecticide used – DDT!</a:t>
            </a:r>
          </a:p>
          <a:p>
            <a:pPr lvl="1"/>
            <a:r>
              <a:rPr lang="en-US" dirty="0" smtClean="0"/>
              <a:t>DDT has multiple side effects on humans including increased risk of cancer, decreased fertility, birth defects, and it can block male hormones.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5C3DEB-5699-4728-9161-89B252B5E415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</a:t>
            </a:r>
            <a:r>
              <a:rPr lang="en-US" dirty="0"/>
              <a:t>Resistance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toxic chemical </a:t>
            </a:r>
            <a:r>
              <a:rPr lang="en-US" dirty="0" smtClean="0"/>
              <a:t>is one that can cause a temporary or permanent harmful effect on human health.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Allergens</a:t>
            </a:r>
            <a:r>
              <a:rPr lang="en-US" dirty="0"/>
              <a:t> – Any substance that is normally harmless that activates the immune system.</a:t>
            </a:r>
          </a:p>
          <a:p>
            <a:pPr lvl="1"/>
            <a:r>
              <a:rPr lang="en-US" dirty="0"/>
              <a:t>Sneezing, runny nose, watery eyes, rash, swelling, difficulty breathing</a:t>
            </a:r>
          </a:p>
          <a:p>
            <a:pPr lvl="1"/>
            <a:r>
              <a:rPr lang="en-US" dirty="0"/>
              <a:t>Dust mites excretion, pollen, pet dander, certain foods, perfumes, etc.</a:t>
            </a:r>
          </a:p>
          <a:p>
            <a:r>
              <a:rPr lang="en-US" dirty="0"/>
              <a:t>Allergies have a genetic basis, but you must be exposed to the allergen to get it.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Neurotoxins</a:t>
            </a:r>
            <a:r>
              <a:rPr lang="en-US" dirty="0" smtClean="0"/>
              <a:t> </a:t>
            </a:r>
            <a:r>
              <a:rPr lang="en-US" dirty="0"/>
              <a:t>- Special class of metabolic poisons that specifically attack nerve cells.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Heavy </a:t>
            </a:r>
            <a:r>
              <a:rPr lang="en-US" dirty="0">
                <a:solidFill>
                  <a:srgbClr val="FFFF00"/>
                </a:solidFill>
              </a:rPr>
              <a:t>Metals</a:t>
            </a:r>
            <a:r>
              <a:rPr lang="en-US" dirty="0"/>
              <a:t> such as lead and mercury kill nerve cells.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0E3F91-CA03-4021-9915-74573A2ACA39}" type="slidenum">
              <a:rPr lang="en-US"/>
              <a:pPr/>
              <a:t>22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/>
              <a:t>Toxicology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Chemicals that </a:t>
            </a:r>
            <a:r>
              <a:rPr lang="en-US" dirty="0" smtClean="0"/>
              <a:t>either interrupt or amplify </a:t>
            </a:r>
            <a:r>
              <a:rPr lang="en-US" dirty="0"/>
              <a:t>normal </a:t>
            </a:r>
            <a:r>
              <a:rPr lang="en-US" dirty="0" smtClean="0"/>
              <a:t>hormone </a:t>
            </a:r>
            <a:r>
              <a:rPr lang="en-US" dirty="0"/>
              <a:t>functions.</a:t>
            </a:r>
          </a:p>
          <a:p>
            <a:pPr lvl="1"/>
            <a:r>
              <a:rPr lang="en-US" dirty="0"/>
              <a:t>Hormones are chemicals released in blood by glands to regulate development and function of tissues and organs elsewhere in the body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common hormone to be disrupted: estrogens and testosterone.</a:t>
            </a:r>
          </a:p>
          <a:p>
            <a:pPr lvl="1"/>
            <a:r>
              <a:rPr lang="en-US" dirty="0" smtClean="0"/>
              <a:t>Many hormone disruptors are found in common plastics.</a:t>
            </a:r>
          </a:p>
          <a:p>
            <a:pPr lvl="2"/>
            <a:r>
              <a:rPr lang="en-US" dirty="0" smtClean="0"/>
              <a:t>BPA</a:t>
            </a:r>
          </a:p>
          <a:p>
            <a:pPr lvl="2"/>
            <a:r>
              <a:rPr lang="en-US" dirty="0" err="1" smtClean="0"/>
              <a:t>Pthalates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A8286-EE95-4D7E-AC44-8BEB8486606B}" type="slidenum">
              <a:rPr lang="en-US"/>
              <a:pPr/>
              <a:t>23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Hormone Disrupters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Hypothesized link between continuous, low-level exposure to hormone disruptors and these documented reproductive issues in the human population:</a:t>
            </a:r>
          </a:p>
          <a:p>
            <a:pPr lvl="1"/>
            <a:r>
              <a:rPr lang="en-US" dirty="0" smtClean="0"/>
              <a:t>Decreased sperm counts</a:t>
            </a:r>
          </a:p>
          <a:p>
            <a:pPr lvl="1"/>
            <a:r>
              <a:rPr lang="en-US" dirty="0" smtClean="0"/>
              <a:t>Decreased sperm motility</a:t>
            </a:r>
          </a:p>
          <a:p>
            <a:pPr lvl="1"/>
            <a:r>
              <a:rPr lang="en-US" dirty="0" smtClean="0"/>
              <a:t>Increased male birth defects</a:t>
            </a:r>
          </a:p>
          <a:p>
            <a:pPr lvl="1"/>
            <a:r>
              <a:rPr lang="en-US" dirty="0" smtClean="0"/>
              <a:t>Increased testicular and breast cancer</a:t>
            </a:r>
          </a:p>
          <a:p>
            <a:r>
              <a:rPr lang="en-US" dirty="0" smtClean="0"/>
              <a:t>No proven links as of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A8286-EE95-4D7E-AC44-8BEB8486606B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/>
              <a:t>Endocrine Hormone Disrupters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Mutagens</a:t>
            </a:r>
            <a:r>
              <a:rPr lang="en-US" dirty="0"/>
              <a:t> - Agents that damage or alter genetic material.</a:t>
            </a:r>
          </a:p>
          <a:p>
            <a:pPr lvl="1"/>
            <a:r>
              <a:rPr lang="en-US" dirty="0"/>
              <a:t>Radiation</a:t>
            </a:r>
          </a:p>
          <a:p>
            <a:r>
              <a:rPr lang="en-US" dirty="0">
                <a:solidFill>
                  <a:srgbClr val="FFFF00"/>
                </a:solidFill>
              </a:rPr>
              <a:t>Teratogens </a:t>
            </a:r>
            <a:r>
              <a:rPr lang="en-US" dirty="0"/>
              <a:t>- Specifically cause abnormalities during embryonic growth and development.</a:t>
            </a:r>
          </a:p>
          <a:p>
            <a:pPr lvl="1"/>
            <a:r>
              <a:rPr lang="en-US" dirty="0"/>
              <a:t>Alcohol - Fetal Alcohol Syndrome</a:t>
            </a:r>
          </a:p>
          <a:p>
            <a:r>
              <a:rPr lang="en-US" dirty="0">
                <a:solidFill>
                  <a:srgbClr val="FFFF00"/>
                </a:solidFill>
              </a:rPr>
              <a:t>Carcinogens</a:t>
            </a:r>
            <a:r>
              <a:rPr lang="en-US" dirty="0"/>
              <a:t> - Substances that cause cancer.</a:t>
            </a:r>
          </a:p>
          <a:p>
            <a:pPr lvl="1"/>
            <a:r>
              <a:rPr lang="en-US" dirty="0"/>
              <a:t>Cigarette smoke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DB5659-0662-4043-ADAC-8957507FD8E2}" type="slidenum">
              <a:rPr lang="en-US"/>
              <a:pPr/>
              <a:t>25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/>
              <a:t>Toxicology Cont’d</a:t>
            </a:r>
          </a:p>
        </p:txBody>
      </p:sp>
    </p:spTree>
    <p:extLst>
      <p:ext uri="{BB962C8B-B14F-4D97-AF65-F5344CB8AC3E}">
        <p14:creationId xmlns:p14="http://schemas.microsoft.com/office/powerpoint/2010/main" xmlns="" val="354022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Indoor Air Pollution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Indoor air quality is often worse than outdoor, even in a highly populated area.</a:t>
            </a:r>
          </a:p>
          <a:p>
            <a:pPr lvl="1"/>
            <a:r>
              <a:rPr lang="en-US" dirty="0" smtClean="0"/>
              <a:t>Poorly ventilated </a:t>
            </a:r>
            <a:r>
              <a:rPr lang="en-US" dirty="0"/>
              <a:t>indoor air </a:t>
            </a:r>
            <a:r>
              <a:rPr lang="en-US" dirty="0" smtClean="0"/>
              <a:t>can be contaminated with:</a:t>
            </a:r>
          </a:p>
          <a:p>
            <a:pPr lvl="2"/>
            <a:r>
              <a:rPr lang="en-US" dirty="0" smtClean="0"/>
              <a:t>Bacteria and viruses</a:t>
            </a:r>
          </a:p>
          <a:p>
            <a:pPr lvl="2"/>
            <a:r>
              <a:rPr lang="en-US" dirty="0" smtClean="0"/>
              <a:t>Molds</a:t>
            </a:r>
          </a:p>
          <a:p>
            <a:pPr lvl="2"/>
            <a:r>
              <a:rPr lang="en-US" dirty="0" smtClean="0"/>
              <a:t>Carbon monoxide from wood burning stoves or car exhaust</a:t>
            </a:r>
          </a:p>
          <a:p>
            <a:pPr lvl="2"/>
            <a:r>
              <a:rPr lang="en-US" dirty="0" smtClean="0"/>
              <a:t>Fumes from cleaning supplies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17CB0A-4DC3-4778-969F-E71303343FEC}" type="slidenum">
              <a:rPr lang="en-US"/>
              <a:pPr/>
              <a:t>26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Toxicology Cont’d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Indoor Air Pollution</a:t>
            </a:r>
            <a:endParaRPr lang="en-US" dirty="0"/>
          </a:p>
        </p:txBody>
      </p:sp>
      <p:pic>
        <p:nvPicPr>
          <p:cNvPr id="4" name="Picture 4" descr="1412_chemicals_in_h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575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of cardiovascular disease is closely tied to the amount </a:t>
            </a:r>
            <a:r>
              <a:rPr lang="en-US" dirty="0"/>
              <a:t>of salt and fat in an individual’s diet.</a:t>
            </a:r>
          </a:p>
          <a:p>
            <a:pPr lvl="1"/>
            <a:r>
              <a:rPr lang="en-US" dirty="0"/>
              <a:t>Highly-processed foods, </a:t>
            </a:r>
            <a:r>
              <a:rPr lang="en-US" dirty="0" smtClean="0"/>
              <a:t>high fat foods, </a:t>
            </a:r>
            <a:r>
              <a:rPr lang="en-US" dirty="0"/>
              <a:t>and </a:t>
            </a:r>
            <a:r>
              <a:rPr lang="en-US" dirty="0" smtClean="0"/>
              <a:t>high-salt deli meats </a:t>
            </a:r>
            <a:r>
              <a:rPr lang="en-US" dirty="0"/>
              <a:t>appear </a:t>
            </a:r>
            <a:r>
              <a:rPr lang="en-US" dirty="0" smtClean="0"/>
              <a:t>to influence the risk of </a:t>
            </a:r>
            <a:r>
              <a:rPr lang="en-US" dirty="0"/>
              <a:t>cancer.</a:t>
            </a:r>
          </a:p>
          <a:p>
            <a:pPr lvl="1"/>
            <a:r>
              <a:rPr lang="en-US" dirty="0"/>
              <a:t>Nearly 2/3 of all Americans are considered overweight.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3DEDB3-8D83-4EB4-BF1A-FBF41B43CEB9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Solubility</a:t>
            </a:r>
            <a:r>
              <a:rPr lang="en-US" dirty="0"/>
              <a:t> </a:t>
            </a:r>
            <a:r>
              <a:rPr lang="en-US" dirty="0" smtClean="0"/>
              <a:t>– What substances the chemical can dissolve easily in.  Can be either…</a:t>
            </a:r>
            <a:endParaRPr lang="en-US" dirty="0"/>
          </a:p>
          <a:p>
            <a:pPr lvl="2"/>
            <a:r>
              <a:rPr lang="en-US" dirty="0" smtClean="0"/>
              <a:t>Water-soluble</a:t>
            </a:r>
            <a:endParaRPr lang="en-US" dirty="0"/>
          </a:p>
          <a:p>
            <a:pPr lvl="2"/>
            <a:r>
              <a:rPr lang="en-US" dirty="0" smtClean="0"/>
              <a:t>Oil-soluble</a:t>
            </a:r>
            <a:endParaRPr lang="en-US" dirty="0"/>
          </a:p>
          <a:p>
            <a:pPr lvl="1"/>
            <a:r>
              <a:rPr lang="en-US" dirty="0"/>
              <a:t>Water-soluble compounds move rapidly through the environment, and have ready access to most human cells.</a:t>
            </a:r>
          </a:p>
          <a:p>
            <a:pPr lvl="1"/>
            <a:r>
              <a:rPr lang="en-US" dirty="0"/>
              <a:t>Oil-soluble molecules generally need a carrier to move through the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B61229-08F5-4773-B04D-EFE50A30C4B1}" type="slidenum">
              <a:rPr lang="en-US"/>
              <a:pPr/>
              <a:t>29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/>
              <a:t>DISTRIBUTION AND FATE OF TOXINS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5562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Other common treatments of disease: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Bloodletting </a:t>
            </a:r>
            <a:r>
              <a:rPr lang="en-US" dirty="0" smtClean="0"/>
              <a:t>– A practice of bleeding a patient to restore the balance of the four “</a:t>
            </a:r>
            <a:r>
              <a:rPr lang="en-US" dirty="0" err="1" smtClean="0"/>
              <a:t>humours</a:t>
            </a:r>
            <a:r>
              <a:rPr lang="en-US" dirty="0" smtClean="0"/>
              <a:t>”; blood, phlegm, black bile, and yellow bile.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Water cure </a:t>
            </a:r>
            <a:r>
              <a:rPr lang="en-US" dirty="0" smtClean="0"/>
              <a:t>– Icy cold water was applied to draw blood away from the injured or affected organs.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Treatment in History</a:t>
            </a:r>
            <a:endParaRPr lang="en-US" dirty="0"/>
          </a:p>
        </p:txBody>
      </p:sp>
      <p:pic>
        <p:nvPicPr>
          <p:cNvPr id="61442" name="Picture 2" descr="Source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2667000" cy="3963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Bioaccumulation</a:t>
            </a:r>
            <a:r>
              <a:rPr lang="en-US" dirty="0" smtClean="0"/>
              <a:t> – Toxins that exist in low levels in </a:t>
            </a:r>
            <a:r>
              <a:rPr lang="en-US" dirty="0"/>
              <a:t>the environment can </a:t>
            </a:r>
            <a:r>
              <a:rPr lang="en-US" dirty="0" smtClean="0"/>
              <a:t>gradually build </a:t>
            </a:r>
            <a:r>
              <a:rPr lang="en-US" dirty="0"/>
              <a:t>to dangerous levels inside cells and tissues.</a:t>
            </a:r>
          </a:p>
          <a:p>
            <a:r>
              <a:rPr lang="en-US" dirty="0" err="1">
                <a:solidFill>
                  <a:srgbClr val="FFFF00"/>
                </a:solidFill>
              </a:rPr>
              <a:t>Biomagnification</a:t>
            </a:r>
            <a:r>
              <a:rPr lang="en-US" dirty="0"/>
              <a:t> - </a:t>
            </a:r>
            <a:r>
              <a:rPr lang="en-US" dirty="0" smtClean="0"/>
              <a:t>A </a:t>
            </a:r>
            <a:r>
              <a:rPr lang="en-US" dirty="0"/>
              <a:t>large number of </a:t>
            </a:r>
            <a:r>
              <a:rPr lang="en-US" dirty="0" smtClean="0"/>
              <a:t>organisms containing a toxin at </a:t>
            </a:r>
            <a:r>
              <a:rPr lang="en-US" dirty="0"/>
              <a:t>a lower </a:t>
            </a:r>
            <a:r>
              <a:rPr lang="en-US" dirty="0" err="1"/>
              <a:t>trophic</a:t>
            </a:r>
            <a:r>
              <a:rPr lang="en-US" dirty="0"/>
              <a:t> level is accumulated and concentrated by a predator at a higher </a:t>
            </a:r>
            <a:r>
              <a:rPr lang="en-US" dirty="0" err="1"/>
              <a:t>trophic</a:t>
            </a:r>
            <a:r>
              <a:rPr lang="en-US" dirty="0"/>
              <a:t>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DA16DD-A28C-4791-BA0F-06921850AA20}" type="slidenum">
              <a:rPr lang="en-US"/>
              <a:pPr/>
              <a:t>30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Bioaccumulation and Biomagnification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7714F4-17D3-4CBE-98DF-A76B9BEB27EF}" type="slidenum">
              <a:rPr lang="en-US"/>
              <a:pPr/>
              <a:t>31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Bioaccumulation</a:t>
            </a:r>
          </a:p>
        </p:txBody>
      </p:sp>
      <p:pic>
        <p:nvPicPr>
          <p:cNvPr id="50180" name="Picture 4" descr=" 08_12.jpg                                                      000FA148&#10;new_server                     BA94D70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563" y="739775"/>
            <a:ext cx="3678237" cy="60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chemicals are more persistent, which means they do not break down quickly in the environment.</a:t>
            </a:r>
          </a:p>
          <a:p>
            <a:pPr lvl="1"/>
            <a:r>
              <a:rPr lang="en-US" dirty="0" smtClean="0"/>
              <a:t>These toxins are a problem because they last a very long time once released.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49CB8A-B504-468B-9A43-43385DDD8104}" type="slidenum">
              <a:rPr lang="en-US"/>
              <a:pPr/>
              <a:t>32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Persistence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Animal Testing</a:t>
            </a:r>
          </a:p>
          <a:p>
            <a:pPr lvl="1"/>
            <a:r>
              <a:rPr lang="en-US" dirty="0"/>
              <a:t>Most commonly used and widely accepted toxicity test is to expose a population of laboratory animals to measured doses of  specific toxins.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LD50</a:t>
            </a:r>
            <a:r>
              <a:rPr lang="en-US" dirty="0" smtClean="0"/>
              <a:t> </a:t>
            </a:r>
            <a:r>
              <a:rPr lang="en-US" dirty="0"/>
              <a:t>- Dose at which 50% of the test population is sensitive.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3D2965-6C43-4F7A-9690-A3A9020163A8}" type="slidenum">
              <a:rPr lang="en-US"/>
              <a:pPr/>
              <a:t>33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TOXICITY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DA58-9C2B-4434-BA01-008CB3F5F6A2}" type="slidenum">
              <a:rPr lang="en-US"/>
              <a:pPr/>
              <a:t>34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LD50</a:t>
            </a:r>
          </a:p>
        </p:txBody>
      </p:sp>
      <p:pic>
        <p:nvPicPr>
          <p:cNvPr id="72708" name="Picture 4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943600" cy="5807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Acute Effects</a:t>
            </a:r>
            <a:r>
              <a:rPr lang="en-US"/>
              <a:t> - Caused by a single exposure and result in an immediate health problem.</a:t>
            </a:r>
          </a:p>
          <a:p>
            <a:r>
              <a:rPr lang="en-US">
                <a:solidFill>
                  <a:srgbClr val="FFFF00"/>
                </a:solidFill>
              </a:rPr>
              <a:t>Chronic Effects</a:t>
            </a:r>
            <a:r>
              <a:rPr lang="en-US"/>
              <a:t> - Long-lasting.  Can be result of single large dose or repeated smaller doses.</a:t>
            </a:r>
          </a:p>
          <a:p>
            <a:pPr lvl="1"/>
            <a:r>
              <a:rPr lang="en-US"/>
              <a:t>Very difficult to assess specific health effects due to other factors.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F1CC3D-99C2-4B15-AC34-8901D7234A96}" type="slidenum">
              <a:rPr lang="en-US"/>
              <a:pPr/>
              <a:t>35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vs. Chronic Effects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Risk</a:t>
            </a:r>
            <a:r>
              <a:rPr lang="en-US" dirty="0" smtClean="0"/>
              <a:t> – The probability of suffering harm in the form of an injury, illness, death, etc.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Risk Assessment</a:t>
            </a:r>
            <a:r>
              <a:rPr lang="en-US" dirty="0" smtClean="0"/>
              <a:t> – Estimating the likeliness or severity of a specific hazard to humans.</a:t>
            </a:r>
          </a:p>
          <a:p>
            <a:pPr lvl="1"/>
            <a:r>
              <a:rPr lang="en-US" dirty="0" smtClean="0"/>
              <a:t>Can be caused by…</a:t>
            </a:r>
            <a:endParaRPr lang="en-US" dirty="0"/>
          </a:p>
          <a:p>
            <a:pPr lvl="2"/>
            <a:r>
              <a:rPr lang="en-US" dirty="0"/>
              <a:t>Diet and </a:t>
            </a:r>
            <a:r>
              <a:rPr lang="en-US" dirty="0" smtClean="0"/>
              <a:t>nutrition</a:t>
            </a:r>
          </a:p>
          <a:p>
            <a:pPr lvl="2"/>
            <a:r>
              <a:rPr lang="en-US" dirty="0" smtClean="0"/>
              <a:t>Infectious agents</a:t>
            </a:r>
          </a:p>
          <a:p>
            <a:pPr lvl="2"/>
            <a:r>
              <a:rPr lang="en-US" dirty="0" smtClean="0"/>
              <a:t>Toxic chemicals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A8492F-74FB-435B-91F0-16982C039E89}" type="slidenum">
              <a:rPr lang="en-US"/>
              <a:pPr/>
              <a:t>36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Factors influencing risk perception: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Political agendas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Misunderstanding of statistics.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Personal </a:t>
            </a:r>
            <a:r>
              <a:rPr lang="en-US" dirty="0" smtClean="0"/>
              <a:t>experiences.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News </a:t>
            </a:r>
            <a:r>
              <a:rPr lang="en-US" dirty="0"/>
              <a:t>media sensationalizes rare events.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Fear </a:t>
            </a:r>
            <a:r>
              <a:rPr lang="en-US" dirty="0"/>
              <a:t>of the unknown.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354AD-01C2-4EEF-AAD7-E649454EA375}" type="slidenum">
              <a:rPr lang="en-US"/>
              <a:pPr/>
              <a:t>37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ASSESSMENT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risks are generally considered </a:t>
            </a:r>
            <a:r>
              <a:rPr lang="en-US" b="1" u="sng" dirty="0" smtClean="0"/>
              <a:t>acceptable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High probability of exposure with low severity.</a:t>
            </a:r>
          </a:p>
          <a:p>
            <a:pPr lvl="1"/>
            <a:r>
              <a:rPr lang="en-US" dirty="0" smtClean="0"/>
              <a:t>Example:  Mercury in seafood (?)</a:t>
            </a:r>
            <a:endParaRPr lang="en-US" dirty="0"/>
          </a:p>
          <a:p>
            <a:r>
              <a:rPr lang="en-US" dirty="0" smtClean="0"/>
              <a:t>High severity with low </a:t>
            </a:r>
            <a:r>
              <a:rPr lang="en-US" dirty="0" smtClean="0"/>
              <a:t>probability</a:t>
            </a:r>
          </a:p>
          <a:p>
            <a:pPr lvl="1"/>
            <a:r>
              <a:rPr lang="en-US" smtClean="0"/>
              <a:t>Example:  Nuclear </a:t>
            </a:r>
            <a:r>
              <a:rPr lang="en-US" dirty="0" smtClean="0"/>
              <a:t>reactor meltdown (?)</a:t>
            </a:r>
            <a:endParaRPr lang="en-US" dirty="0"/>
          </a:p>
          <a:p>
            <a:r>
              <a:rPr lang="en-US" dirty="0"/>
              <a:t>EPA generally assumes 1 in 1 million is acceptable risk for environmental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FBFB2E-319E-47B1-B7BB-BB4A64AD6517}" type="slidenum">
              <a:rPr lang="en-US"/>
              <a:pPr/>
              <a:t>38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Accepting Risks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reasonable </a:t>
            </a:r>
            <a:r>
              <a:rPr lang="en-US" dirty="0"/>
              <a:t>to demand protection from every potentially harmful contaminant in our </a:t>
            </a:r>
            <a:r>
              <a:rPr lang="en-US" dirty="0" smtClean="0"/>
              <a:t>environment.</a:t>
            </a:r>
          </a:p>
          <a:p>
            <a:r>
              <a:rPr lang="en-US" dirty="0" smtClean="0"/>
              <a:t>Risks must be prioritized and handled accordingly.</a:t>
            </a:r>
          </a:p>
          <a:p>
            <a:pPr lvl="1"/>
            <a:r>
              <a:rPr lang="en-US" dirty="0" smtClean="0"/>
              <a:t>What criteria is used to create these priorities?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F7A60-428A-4D92-A170-063680770476}" type="slidenum">
              <a:rPr lang="en-US"/>
              <a:pPr/>
              <a:t>39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PUBLIC POLICY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r>
              <a:rPr lang="en-US" dirty="0" smtClean="0"/>
              <a:t>Three major discoveries occurred that drastically changed medical practice:</a:t>
            </a:r>
          </a:p>
          <a:p>
            <a:pPr lvl="1"/>
            <a:r>
              <a:rPr lang="en-US" dirty="0" smtClean="0"/>
              <a:t>Germ Theory of Disease (19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pPr lvl="1"/>
            <a:r>
              <a:rPr lang="en-US" dirty="0" smtClean="0"/>
              <a:t>Immunizations (19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pPr lvl="1"/>
            <a:r>
              <a:rPr lang="en-US" dirty="0" smtClean="0"/>
              <a:t>Antibiotics (1928)</a:t>
            </a:r>
          </a:p>
          <a:p>
            <a:r>
              <a:rPr lang="en-US" dirty="0" smtClean="0"/>
              <a:t>These discoveries coincide with the beginning of exponential human growth.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The Medical Revolution</a:t>
            </a:r>
            <a:endParaRPr lang="en-US" dirty="0"/>
          </a:p>
        </p:txBody>
      </p:sp>
      <p:pic>
        <p:nvPicPr>
          <p:cNvPr id="5" name="Picture 5" descr="Fi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267200"/>
            <a:ext cx="5105400" cy="23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 descr="c:\final files\chapt08\Table\0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815013" cy="64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72200" y="304800"/>
            <a:ext cx="2743200" cy="4191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does this data influence public policy based on risk assessment?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 descr="c:\final files\chapt08\Table\08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95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72200" y="304800"/>
            <a:ext cx="2743200" cy="5181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types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laws and policies would you implement based on this data?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600" baseline="0" dirty="0" smtClean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 smtClean="0">
                <a:latin typeface="+mn-lt"/>
              </a:rPr>
              <a:t>Perspective:  The odds of winning the Powerball lottery jackpot:  One chance in ~200million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setting standards for environmental toxins, </a:t>
            </a:r>
            <a:r>
              <a:rPr lang="en-US" dirty="0" smtClean="0"/>
              <a:t>these are the main factors considered:</a:t>
            </a:r>
            <a:endParaRPr lang="en-US" dirty="0"/>
          </a:p>
          <a:p>
            <a:pPr lvl="1"/>
            <a:r>
              <a:rPr lang="en-US" dirty="0"/>
              <a:t>Combined effects of different exposures.</a:t>
            </a:r>
          </a:p>
          <a:p>
            <a:pPr lvl="1"/>
            <a:r>
              <a:rPr lang="en-US" dirty="0"/>
              <a:t>Individual sensitivities within population.</a:t>
            </a:r>
          </a:p>
          <a:p>
            <a:pPr lvl="1"/>
            <a:r>
              <a:rPr lang="en-US" dirty="0"/>
              <a:t>Effects of chronic and acute exposures.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4D7DD6-6E6E-47F8-A697-FF24A7F66CFE}" type="slidenum">
              <a:rPr lang="en-US"/>
              <a:pPr/>
              <a:t>42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ESTABLISHING PUBLIC </a:t>
            </a:r>
            <a:r>
              <a:rPr lang="en-US" dirty="0" smtClean="0"/>
              <a:t>POLICY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31" descr="1414_risks_people_face_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7010400" cy="64216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65194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 Miller Environmental Science</a:t>
            </a:r>
            <a:endParaRPr lang="en-US" sz="16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Health</a:t>
            </a:r>
            <a:r>
              <a:rPr lang="en-US" sz="2800" dirty="0"/>
              <a:t> - A state of complete physical, mental, and social well-being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Five major health hazards:</a:t>
            </a:r>
          </a:p>
          <a:p>
            <a:pPr lvl="1"/>
            <a:r>
              <a:rPr lang="en-US" sz="2400" b="1" dirty="0" smtClean="0"/>
              <a:t>Biological hazards</a:t>
            </a:r>
          </a:p>
          <a:p>
            <a:pPr lvl="2"/>
            <a:r>
              <a:rPr lang="en-US" sz="2000" dirty="0" smtClean="0"/>
              <a:t>Disease</a:t>
            </a:r>
          </a:p>
          <a:p>
            <a:pPr lvl="1"/>
            <a:r>
              <a:rPr lang="en-US" sz="2400" b="1" dirty="0" smtClean="0"/>
              <a:t>Chemical hazards </a:t>
            </a:r>
          </a:p>
          <a:p>
            <a:pPr lvl="2"/>
            <a:r>
              <a:rPr lang="en-US" sz="2000" dirty="0" smtClean="0"/>
              <a:t>Synthetic chemicals</a:t>
            </a:r>
          </a:p>
          <a:p>
            <a:pPr lvl="1"/>
            <a:r>
              <a:rPr lang="en-US" sz="2400" b="1" dirty="0" smtClean="0"/>
              <a:t>Physical hazards</a:t>
            </a:r>
          </a:p>
          <a:p>
            <a:pPr lvl="2"/>
            <a:r>
              <a:rPr lang="en-US" sz="2000" dirty="0" smtClean="0"/>
              <a:t>Natural disaster</a:t>
            </a:r>
          </a:p>
          <a:p>
            <a:pPr lvl="1"/>
            <a:r>
              <a:rPr lang="en-US" sz="2400" b="1" dirty="0" smtClean="0"/>
              <a:t>Cultural hazards</a:t>
            </a:r>
          </a:p>
          <a:p>
            <a:pPr lvl="2"/>
            <a:r>
              <a:rPr lang="en-US" sz="2000" dirty="0" smtClean="0"/>
              <a:t>Crime, poor working conditions</a:t>
            </a:r>
          </a:p>
          <a:p>
            <a:pPr lvl="1"/>
            <a:r>
              <a:rPr lang="en-US" sz="2400" b="1" dirty="0" smtClean="0"/>
              <a:t>Lifestyle choices</a:t>
            </a:r>
          </a:p>
          <a:p>
            <a:pPr lvl="2"/>
            <a:r>
              <a:rPr lang="en-US" sz="2000" dirty="0" smtClean="0"/>
              <a:t>Smoking, drinking, overeating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A8492F-74FB-435B-91F0-16982C039E89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HEALTH HAZARDS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Non-transmissible diseases </a:t>
            </a:r>
            <a:r>
              <a:rPr lang="en-US" dirty="0" smtClean="0"/>
              <a:t>are not caused by living organisms and are not contagious.</a:t>
            </a:r>
          </a:p>
          <a:p>
            <a:pPr lvl="1"/>
            <a:r>
              <a:rPr lang="en-US" dirty="0" smtClean="0"/>
              <a:t>Heart disease, cancer, asthma, diabetes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Infectious diseases </a:t>
            </a:r>
            <a:r>
              <a:rPr lang="en-US" dirty="0" smtClean="0"/>
              <a:t>are caused by living organisms and are usually transmissible.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Infectious Disease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172200"/>
            <a:ext cx="5029200" cy="533400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Source:  Miller Environmental Science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Seven Deadliest Diseases</a:t>
            </a:r>
            <a:endParaRPr lang="en-US" dirty="0"/>
          </a:p>
        </p:txBody>
      </p:sp>
      <p:pic>
        <p:nvPicPr>
          <p:cNvPr id="5" name="Picture 6" descr="1405_the_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24752"/>
            <a:ext cx="5486400" cy="50484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Parasites</a:t>
            </a:r>
            <a:r>
              <a:rPr lang="en-US" dirty="0" smtClean="0"/>
              <a:t> – Any organism that lives by taking nutrients from its host.</a:t>
            </a:r>
          </a:p>
          <a:p>
            <a:pPr lvl="1"/>
            <a:r>
              <a:rPr lang="en-US" dirty="0" smtClean="0"/>
              <a:t>Tapeworm</a:t>
            </a:r>
          </a:p>
          <a:p>
            <a:pPr lvl="1"/>
            <a:r>
              <a:rPr lang="en-US" dirty="0" err="1" smtClean="0"/>
              <a:t>Trichinella</a:t>
            </a:r>
            <a:r>
              <a:rPr lang="en-US" dirty="0" smtClean="0"/>
              <a:t> (roundworms)</a:t>
            </a:r>
          </a:p>
          <a:p>
            <a:pPr lvl="1"/>
            <a:r>
              <a:rPr lang="en-US" dirty="0" smtClean="0"/>
              <a:t>Plasmodium – Causes malaria; spread by mosquitoes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Fungi</a:t>
            </a:r>
            <a:r>
              <a:rPr lang="en-US" dirty="0" smtClean="0"/>
              <a:t> – Organisms that are normally decomposers but can also infect living tissue</a:t>
            </a:r>
          </a:p>
          <a:p>
            <a:pPr lvl="1"/>
            <a:r>
              <a:rPr lang="en-US" dirty="0" smtClean="0"/>
              <a:t>Athlete’s foot</a:t>
            </a:r>
          </a:p>
          <a:p>
            <a:pPr lvl="1"/>
            <a:r>
              <a:rPr lang="en-US" dirty="0" smtClean="0"/>
              <a:t>Ringworm (not an actual worm)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r>
              <a:rPr lang="en-US" dirty="0" smtClean="0"/>
              <a:t> Infectious Agents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410200"/>
          </a:xfrm>
        </p:spPr>
        <p:txBody>
          <a:bodyPr/>
          <a:lstStyle/>
          <a:p>
            <a:r>
              <a:rPr lang="en-US" dirty="0" smtClean="0"/>
              <a:t>May be </a:t>
            </a:r>
            <a:r>
              <a:rPr lang="en-US" dirty="0" smtClean="0">
                <a:solidFill>
                  <a:srgbClr val="FFFF00"/>
                </a:solidFill>
              </a:rPr>
              <a:t>eukaryotic </a:t>
            </a:r>
            <a:r>
              <a:rPr lang="en-US" dirty="0" smtClean="0"/>
              <a:t>(larger, have organelles, DNA contained in a nucleus) or </a:t>
            </a:r>
            <a:r>
              <a:rPr lang="en-US" dirty="0" smtClean="0">
                <a:solidFill>
                  <a:srgbClr val="FFFF00"/>
                </a:solidFill>
              </a:rPr>
              <a:t>prokaryotic</a:t>
            </a:r>
            <a:r>
              <a:rPr lang="en-US" dirty="0" smtClean="0"/>
              <a:t> (smaller, no organelles, DNA free-floating)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Protozoa</a:t>
            </a:r>
            <a:r>
              <a:rPr lang="en-US" dirty="0" smtClean="0"/>
              <a:t> - Single-celled eukaryotic organisms; able to move independently.</a:t>
            </a:r>
          </a:p>
          <a:p>
            <a:pPr lvl="1"/>
            <a:r>
              <a:rPr lang="en-US" dirty="0" smtClean="0"/>
              <a:t>Malaria</a:t>
            </a:r>
          </a:p>
          <a:p>
            <a:pPr lvl="1"/>
            <a:r>
              <a:rPr lang="en-US" dirty="0" err="1" smtClean="0"/>
              <a:t>Giardia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Bacteria </a:t>
            </a:r>
            <a:r>
              <a:rPr lang="en-US" dirty="0" smtClean="0"/>
              <a:t>– Single-celled prokaryotic organisms</a:t>
            </a:r>
          </a:p>
          <a:p>
            <a:pPr lvl="1"/>
            <a:r>
              <a:rPr lang="en-US" dirty="0" smtClean="0"/>
              <a:t>Food poisoning</a:t>
            </a:r>
          </a:p>
          <a:p>
            <a:pPr lvl="1"/>
            <a:r>
              <a:rPr lang="en-US" dirty="0" smtClean="0"/>
              <a:t>Staph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Unicellular Infectious Agents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2920</TotalTime>
  <Words>1777</Words>
  <Application>Microsoft Office PowerPoint</Application>
  <PresentationFormat>On-screen Show (4:3)</PresentationFormat>
  <Paragraphs>255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Paper</vt:lpstr>
      <vt:lpstr>Human Health and Environmental Hazards</vt:lpstr>
      <vt:lpstr>Disease Treatment in History</vt:lpstr>
      <vt:lpstr>Disease Treatment in History</vt:lpstr>
      <vt:lpstr>The Medical Revolution</vt:lpstr>
      <vt:lpstr>ENVIRONMENTAL HEALTH HAZARDS</vt:lpstr>
      <vt:lpstr>Infectious Disease</vt:lpstr>
      <vt:lpstr>Seven Deadliest Diseases</vt:lpstr>
      <vt:lpstr>Multicellular Infectious Agents</vt:lpstr>
      <vt:lpstr>Unicellular Infectious Agents</vt:lpstr>
      <vt:lpstr>Malaria</vt:lpstr>
      <vt:lpstr>Non-Living Infectious Agents</vt:lpstr>
      <vt:lpstr>Emergent Diseases</vt:lpstr>
      <vt:lpstr>Zoonosis</vt:lpstr>
      <vt:lpstr>Zoonosis Examples</vt:lpstr>
      <vt:lpstr>Zoonosis Examples</vt:lpstr>
      <vt:lpstr>Antibiotic and Pesticide Resistance</vt:lpstr>
      <vt:lpstr>Antibiotic and Pesticide Resistance</vt:lpstr>
      <vt:lpstr>Antibiotic and Pesticide Resistance</vt:lpstr>
      <vt:lpstr>Antibiotic and Pesticide Resistance</vt:lpstr>
      <vt:lpstr>Antibiotic Misuse</vt:lpstr>
      <vt:lpstr>Pesticide Resistance</vt:lpstr>
      <vt:lpstr>Toxicology</vt:lpstr>
      <vt:lpstr>Endocrine Hormone Disrupters</vt:lpstr>
      <vt:lpstr>Endocrine Hormone Disrupters</vt:lpstr>
      <vt:lpstr>Toxicology Cont’d</vt:lpstr>
      <vt:lpstr>Toxicology Cont’d</vt:lpstr>
      <vt:lpstr>Indoor Air Pollution</vt:lpstr>
      <vt:lpstr>Diet</vt:lpstr>
      <vt:lpstr>DISTRIBUTION AND FATE OF TOXINS</vt:lpstr>
      <vt:lpstr>Bioaccumulation and Biomagnification</vt:lpstr>
      <vt:lpstr>Bioaccumulation</vt:lpstr>
      <vt:lpstr>Persistence</vt:lpstr>
      <vt:lpstr>MEASURING TOXICITY</vt:lpstr>
      <vt:lpstr>LD50</vt:lpstr>
      <vt:lpstr>Acute vs. Chronic Effects</vt:lpstr>
      <vt:lpstr>Risk Management</vt:lpstr>
      <vt:lpstr>RISK ASSESSMENT</vt:lpstr>
      <vt:lpstr>Accepting Risks</vt:lpstr>
      <vt:lpstr>ESTABLISHING PUBLIC POLICY</vt:lpstr>
      <vt:lpstr>Slide 40</vt:lpstr>
      <vt:lpstr>Slide 41</vt:lpstr>
      <vt:lpstr>ESTABLISHING PUBLIC POLICY</vt:lpstr>
      <vt:lpstr>Slide 43</vt:lpstr>
    </vt:vector>
  </TitlesOfParts>
  <Company>CCSN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CCSN</dc:creator>
  <cp:lastModifiedBy>WTHS</cp:lastModifiedBy>
  <cp:revision>173</cp:revision>
  <dcterms:created xsi:type="dcterms:W3CDTF">2002-01-16T22:44:40Z</dcterms:created>
  <dcterms:modified xsi:type="dcterms:W3CDTF">2011-03-19T12:36:35Z</dcterms:modified>
</cp:coreProperties>
</file>