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0" r:id="rId7"/>
    <p:sldId id="265" r:id="rId8"/>
    <p:sldId id="262" r:id="rId9"/>
    <p:sldId id="263" r:id="rId10"/>
    <p:sldId id="269" r:id="rId11"/>
    <p:sldId id="266" r:id="rId12"/>
    <p:sldId id="268"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F4DDA5-6C07-4E63-A638-19935842894B}" type="datetimeFigureOut">
              <a:rPr lang="en-US" smtClean="0"/>
              <a:pPr/>
              <a:t>3/13/2013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978CDF-99ED-4990-B7B6-BA987EBF61B1}" type="slidenum">
              <a:rPr lang="en-US" smtClean="0"/>
              <a:pPr/>
              <a:t>‹#›</a:t>
            </a:fld>
            <a:endParaRPr lang="en-US" dirty="0"/>
          </a:p>
        </p:txBody>
      </p:sp>
    </p:spTree>
    <p:extLst>
      <p:ext uri="{BB962C8B-B14F-4D97-AF65-F5344CB8AC3E}">
        <p14:creationId xmlns:p14="http://schemas.microsoft.com/office/powerpoint/2010/main" xmlns="" val="111443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4DDA5-6C07-4E63-A638-19935842894B}" type="datetimeFigureOut">
              <a:rPr lang="en-US" smtClean="0"/>
              <a:pPr/>
              <a:t>3/13/2013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978CDF-99ED-4990-B7B6-BA987EBF61B1}" type="slidenum">
              <a:rPr lang="en-US" smtClean="0"/>
              <a:pPr/>
              <a:t>‹#›</a:t>
            </a:fld>
            <a:endParaRPr lang="en-US" dirty="0"/>
          </a:p>
        </p:txBody>
      </p:sp>
    </p:spTree>
    <p:extLst>
      <p:ext uri="{BB962C8B-B14F-4D97-AF65-F5344CB8AC3E}">
        <p14:creationId xmlns:p14="http://schemas.microsoft.com/office/powerpoint/2010/main" xmlns="" val="4181164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4DDA5-6C07-4E63-A638-19935842894B}" type="datetimeFigureOut">
              <a:rPr lang="en-US" smtClean="0"/>
              <a:pPr/>
              <a:t>3/13/2013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978CDF-99ED-4990-B7B6-BA987EBF61B1}" type="slidenum">
              <a:rPr lang="en-US" smtClean="0"/>
              <a:pPr/>
              <a:t>‹#›</a:t>
            </a:fld>
            <a:endParaRPr lang="en-US" dirty="0"/>
          </a:p>
        </p:txBody>
      </p:sp>
    </p:spTree>
    <p:extLst>
      <p:ext uri="{BB962C8B-B14F-4D97-AF65-F5344CB8AC3E}">
        <p14:creationId xmlns:p14="http://schemas.microsoft.com/office/powerpoint/2010/main" xmlns="" val="242918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4DDA5-6C07-4E63-A638-19935842894B}" type="datetimeFigureOut">
              <a:rPr lang="en-US" smtClean="0"/>
              <a:pPr/>
              <a:t>3/13/2013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978CDF-99ED-4990-B7B6-BA987EBF61B1}" type="slidenum">
              <a:rPr lang="en-US" smtClean="0"/>
              <a:pPr/>
              <a:t>‹#›</a:t>
            </a:fld>
            <a:endParaRPr lang="en-US" dirty="0"/>
          </a:p>
        </p:txBody>
      </p:sp>
    </p:spTree>
    <p:extLst>
      <p:ext uri="{BB962C8B-B14F-4D97-AF65-F5344CB8AC3E}">
        <p14:creationId xmlns:p14="http://schemas.microsoft.com/office/powerpoint/2010/main" xmlns="" val="1838372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4DDA5-6C07-4E63-A638-19935842894B}" type="datetimeFigureOut">
              <a:rPr lang="en-US" smtClean="0"/>
              <a:pPr/>
              <a:t>3/13/2013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978CDF-99ED-4990-B7B6-BA987EBF61B1}" type="slidenum">
              <a:rPr lang="en-US" smtClean="0"/>
              <a:pPr/>
              <a:t>‹#›</a:t>
            </a:fld>
            <a:endParaRPr lang="en-US" dirty="0"/>
          </a:p>
        </p:txBody>
      </p:sp>
    </p:spTree>
    <p:extLst>
      <p:ext uri="{BB962C8B-B14F-4D97-AF65-F5344CB8AC3E}">
        <p14:creationId xmlns:p14="http://schemas.microsoft.com/office/powerpoint/2010/main" xmlns="" val="77737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F4DDA5-6C07-4E63-A638-19935842894B}" type="datetimeFigureOut">
              <a:rPr lang="en-US" smtClean="0"/>
              <a:pPr/>
              <a:t>3/13/2013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978CDF-99ED-4990-B7B6-BA987EBF61B1}" type="slidenum">
              <a:rPr lang="en-US" smtClean="0"/>
              <a:pPr/>
              <a:t>‹#›</a:t>
            </a:fld>
            <a:endParaRPr lang="en-US" dirty="0"/>
          </a:p>
        </p:txBody>
      </p:sp>
    </p:spTree>
    <p:extLst>
      <p:ext uri="{BB962C8B-B14F-4D97-AF65-F5344CB8AC3E}">
        <p14:creationId xmlns:p14="http://schemas.microsoft.com/office/powerpoint/2010/main" xmlns="" val="3030488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F4DDA5-6C07-4E63-A638-19935842894B}" type="datetimeFigureOut">
              <a:rPr lang="en-US" smtClean="0"/>
              <a:pPr/>
              <a:t>3/13/2013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978CDF-99ED-4990-B7B6-BA987EBF61B1}" type="slidenum">
              <a:rPr lang="en-US" smtClean="0"/>
              <a:pPr/>
              <a:t>‹#›</a:t>
            </a:fld>
            <a:endParaRPr lang="en-US" dirty="0"/>
          </a:p>
        </p:txBody>
      </p:sp>
    </p:spTree>
    <p:extLst>
      <p:ext uri="{BB962C8B-B14F-4D97-AF65-F5344CB8AC3E}">
        <p14:creationId xmlns:p14="http://schemas.microsoft.com/office/powerpoint/2010/main" xmlns="" val="2080452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F4DDA5-6C07-4E63-A638-19935842894B}" type="datetimeFigureOut">
              <a:rPr lang="en-US" smtClean="0"/>
              <a:pPr/>
              <a:t>3/13/2013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978CDF-99ED-4990-B7B6-BA987EBF61B1}" type="slidenum">
              <a:rPr lang="en-US" smtClean="0"/>
              <a:pPr/>
              <a:t>‹#›</a:t>
            </a:fld>
            <a:endParaRPr lang="en-US" dirty="0"/>
          </a:p>
        </p:txBody>
      </p:sp>
    </p:spTree>
    <p:extLst>
      <p:ext uri="{BB962C8B-B14F-4D97-AF65-F5344CB8AC3E}">
        <p14:creationId xmlns:p14="http://schemas.microsoft.com/office/powerpoint/2010/main" xmlns="" val="198134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4DDA5-6C07-4E63-A638-19935842894B}" type="datetimeFigureOut">
              <a:rPr lang="en-US" smtClean="0"/>
              <a:pPr/>
              <a:t>3/13/2013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978CDF-99ED-4990-B7B6-BA987EBF61B1}" type="slidenum">
              <a:rPr lang="en-US" smtClean="0"/>
              <a:pPr/>
              <a:t>‹#›</a:t>
            </a:fld>
            <a:endParaRPr lang="en-US" dirty="0"/>
          </a:p>
        </p:txBody>
      </p:sp>
    </p:spTree>
    <p:extLst>
      <p:ext uri="{BB962C8B-B14F-4D97-AF65-F5344CB8AC3E}">
        <p14:creationId xmlns:p14="http://schemas.microsoft.com/office/powerpoint/2010/main" xmlns="" val="60435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4DDA5-6C07-4E63-A638-19935842894B}" type="datetimeFigureOut">
              <a:rPr lang="en-US" smtClean="0"/>
              <a:pPr/>
              <a:t>3/13/2013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978CDF-99ED-4990-B7B6-BA987EBF61B1}" type="slidenum">
              <a:rPr lang="en-US" smtClean="0"/>
              <a:pPr/>
              <a:t>‹#›</a:t>
            </a:fld>
            <a:endParaRPr lang="en-US" dirty="0"/>
          </a:p>
        </p:txBody>
      </p:sp>
    </p:spTree>
    <p:extLst>
      <p:ext uri="{BB962C8B-B14F-4D97-AF65-F5344CB8AC3E}">
        <p14:creationId xmlns:p14="http://schemas.microsoft.com/office/powerpoint/2010/main" xmlns="" val="1166486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4DDA5-6C07-4E63-A638-19935842894B}" type="datetimeFigureOut">
              <a:rPr lang="en-US" smtClean="0"/>
              <a:pPr/>
              <a:t>3/13/2013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978CDF-99ED-4990-B7B6-BA987EBF61B1}" type="slidenum">
              <a:rPr lang="en-US" smtClean="0"/>
              <a:pPr/>
              <a:t>‹#›</a:t>
            </a:fld>
            <a:endParaRPr lang="en-US" dirty="0"/>
          </a:p>
        </p:txBody>
      </p:sp>
    </p:spTree>
    <p:extLst>
      <p:ext uri="{BB962C8B-B14F-4D97-AF65-F5344CB8AC3E}">
        <p14:creationId xmlns:p14="http://schemas.microsoft.com/office/powerpoint/2010/main" xmlns="" val="397608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4DDA5-6C07-4E63-A638-19935842894B}" type="datetimeFigureOut">
              <a:rPr lang="en-US" smtClean="0"/>
              <a:pPr/>
              <a:t>3/13/2013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78CDF-99ED-4990-B7B6-BA987EBF61B1}" type="slidenum">
              <a:rPr lang="en-US" smtClean="0"/>
              <a:pPr/>
              <a:t>‹#›</a:t>
            </a:fld>
            <a:endParaRPr lang="en-US" dirty="0"/>
          </a:p>
        </p:txBody>
      </p:sp>
    </p:spTree>
    <p:extLst>
      <p:ext uri="{BB962C8B-B14F-4D97-AF65-F5344CB8AC3E}">
        <p14:creationId xmlns:p14="http://schemas.microsoft.com/office/powerpoint/2010/main" xmlns="" val="2440324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1"/>
            <a:ext cx="8001000" cy="2076450"/>
          </a:xfrm>
        </p:spPr>
        <p:txBody>
          <a:bodyPr>
            <a:noAutofit/>
          </a:bodyPr>
          <a:lstStyle/>
          <a:p>
            <a:r>
              <a:rPr lang="en-US" sz="9600" b="1" dirty="0" smtClean="0">
                <a:solidFill>
                  <a:schemeClr val="accent3">
                    <a:lumMod val="75000"/>
                  </a:schemeClr>
                </a:solidFill>
              </a:rPr>
              <a:t>Biogas </a:t>
            </a:r>
            <a:endParaRPr lang="en-US" sz="9600" b="1" dirty="0">
              <a:solidFill>
                <a:schemeClr val="accent3">
                  <a:lumMod val="75000"/>
                </a:schemeClr>
              </a:solidFill>
            </a:endParaRPr>
          </a:p>
        </p:txBody>
      </p:sp>
      <p:sp>
        <p:nvSpPr>
          <p:cNvPr id="3" name="Subtitle 2"/>
          <p:cNvSpPr>
            <a:spLocks noGrp="1"/>
          </p:cNvSpPr>
          <p:nvPr>
            <p:ph type="subTitle" idx="1"/>
          </p:nvPr>
        </p:nvSpPr>
        <p:spPr/>
        <p:txBody>
          <a:bodyPr/>
          <a:lstStyle/>
          <a:p>
            <a:r>
              <a:rPr lang="en-US" dirty="0" smtClean="0">
                <a:solidFill>
                  <a:schemeClr val="accent3">
                    <a:lumMod val="75000"/>
                  </a:schemeClr>
                </a:solidFill>
              </a:rPr>
              <a:t>Brianna </a:t>
            </a:r>
            <a:r>
              <a:rPr lang="en-US" dirty="0" smtClean="0">
                <a:solidFill>
                  <a:schemeClr val="accent3">
                    <a:lumMod val="75000"/>
                  </a:schemeClr>
                </a:solidFill>
              </a:rPr>
              <a:t>Rankins</a:t>
            </a:r>
            <a:endParaRPr lang="en-US" dirty="0" smtClean="0">
              <a:solidFill>
                <a:schemeClr val="accent3">
                  <a:lumMod val="75000"/>
                </a:schemeClr>
              </a:solidFill>
            </a:endParaRPr>
          </a:p>
          <a:p>
            <a:r>
              <a:rPr lang="en-US" dirty="0" smtClean="0">
                <a:solidFill>
                  <a:schemeClr val="accent3">
                    <a:lumMod val="75000"/>
                  </a:schemeClr>
                </a:solidFill>
              </a:rPr>
              <a:t>Nyri</a:t>
            </a:r>
            <a:r>
              <a:rPr lang="en-US" dirty="0" smtClean="0">
                <a:solidFill>
                  <a:schemeClr val="accent3">
                    <a:lumMod val="75000"/>
                  </a:schemeClr>
                </a:solidFill>
              </a:rPr>
              <a:t> White</a:t>
            </a:r>
          </a:p>
          <a:p>
            <a:r>
              <a:rPr lang="en-US" dirty="0" smtClean="0">
                <a:solidFill>
                  <a:schemeClr val="accent3">
                    <a:lumMod val="75000"/>
                  </a:schemeClr>
                </a:solidFill>
              </a:rPr>
              <a:t>Andre Elam</a:t>
            </a:r>
            <a:endParaRPr lang="en-US" dirty="0">
              <a:solidFill>
                <a:schemeClr val="accent3">
                  <a:lumMod val="75000"/>
                </a:schemeClr>
              </a:solidFill>
            </a:endParaRPr>
          </a:p>
        </p:txBody>
      </p:sp>
    </p:spTree>
    <p:extLst>
      <p:ext uri="{BB962C8B-B14F-4D97-AF65-F5344CB8AC3E}">
        <p14:creationId xmlns:p14="http://schemas.microsoft.com/office/powerpoint/2010/main" xmlns="" val="2914069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How does biogas work?</a:t>
            </a:r>
            <a:endParaRPr lang="en-US" b="1" dirty="0">
              <a:solidFill>
                <a:schemeClr val="accent3">
                  <a:lumMod val="75000"/>
                </a:schemeClr>
              </a:solidFill>
            </a:endParaRPr>
          </a:p>
        </p:txBody>
      </p:sp>
      <p:sp>
        <p:nvSpPr>
          <p:cNvPr id="3" name="Content Placeholder 2"/>
          <p:cNvSpPr>
            <a:spLocks noGrp="1"/>
          </p:cNvSpPr>
          <p:nvPr>
            <p:ph idx="1"/>
          </p:nvPr>
        </p:nvSpPr>
        <p:spPr/>
        <p:txBody>
          <a:bodyPr/>
          <a:lstStyle/>
          <a:p>
            <a:r>
              <a:rPr lang="en-US" dirty="0" smtClean="0">
                <a:solidFill>
                  <a:schemeClr val="accent3">
                    <a:lumMod val="75000"/>
                  </a:schemeClr>
                </a:solidFill>
              </a:rPr>
              <a:t>Organic waste is put into a sealed tank called a digester (or bioreactor) where it is </a:t>
            </a:r>
            <a:r>
              <a:rPr lang="en-US" dirty="0" smtClean="0">
                <a:solidFill>
                  <a:schemeClr val="accent3">
                    <a:lumMod val="75000"/>
                  </a:schemeClr>
                </a:solidFill>
              </a:rPr>
              <a:t>heated. In </a:t>
            </a:r>
            <a:r>
              <a:rPr lang="en-US" dirty="0" smtClean="0">
                <a:solidFill>
                  <a:schemeClr val="accent3">
                    <a:lumMod val="75000"/>
                  </a:schemeClr>
                </a:solidFill>
              </a:rPr>
              <a:t>the absence of </a:t>
            </a:r>
            <a:r>
              <a:rPr lang="en-US" dirty="0" smtClean="0">
                <a:solidFill>
                  <a:schemeClr val="accent3">
                    <a:lumMod val="75000"/>
                  </a:schemeClr>
                </a:solidFill>
              </a:rPr>
              <a:t>oxygen, </a:t>
            </a:r>
            <a:r>
              <a:rPr lang="en-US" dirty="0" smtClean="0">
                <a:solidFill>
                  <a:schemeClr val="accent3">
                    <a:lumMod val="75000"/>
                  </a:schemeClr>
                </a:solidFill>
              </a:rPr>
              <a:t>anaerobic bacteria </a:t>
            </a:r>
            <a:r>
              <a:rPr lang="en-US" dirty="0" smtClean="0">
                <a:solidFill>
                  <a:schemeClr val="accent3">
                    <a:lumMod val="75000"/>
                  </a:schemeClr>
                </a:solidFill>
              </a:rPr>
              <a:t>consumes </a:t>
            </a:r>
            <a:r>
              <a:rPr lang="en-US" dirty="0" smtClean="0">
                <a:solidFill>
                  <a:schemeClr val="accent3">
                    <a:lumMod val="75000"/>
                  </a:schemeClr>
                </a:solidFill>
              </a:rPr>
              <a:t>the organic matter to multiply and produce biogas</a:t>
            </a:r>
            <a:r>
              <a:rPr lang="en-US" dirty="0" smtClean="0">
                <a:solidFill>
                  <a:schemeClr val="accent3">
                    <a:lumMod val="75000"/>
                  </a:schemeClr>
                </a:solidFill>
              </a:rPr>
              <a:t>. </a:t>
            </a:r>
            <a:r>
              <a:rPr lang="en-US" dirty="0" smtClean="0">
                <a:solidFill>
                  <a:schemeClr val="accent3">
                    <a:lumMod val="75000"/>
                  </a:schemeClr>
                </a:solidFill>
                <a:sym typeface="Wingdings" pitchFamily="2" charset="2"/>
              </a:rPr>
              <a:t></a:t>
            </a:r>
            <a:endParaRPr lang="en-US" dirty="0" smtClean="0">
              <a:solidFill>
                <a:schemeClr val="accent3">
                  <a:lumMod val="75000"/>
                </a:schemeClr>
              </a:solidFill>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thefraserdomain.typepad.com/photos/uncategorized/2007/07/03/e_biofuels_closedlooprecycle_proc_2.gif"/>
          <p:cNvPicPr>
            <a:picLocks noChangeAspect="1" noChangeArrowheads="1"/>
          </p:cNvPicPr>
          <p:nvPr/>
        </p:nvPicPr>
        <p:blipFill>
          <a:blip r:embed="rId2" cstate="print"/>
          <a:srcRect/>
          <a:stretch>
            <a:fillRect/>
          </a:stretch>
        </p:blipFill>
        <p:spPr bwMode="auto">
          <a:xfrm>
            <a:off x="304800" y="533400"/>
            <a:ext cx="8201394" cy="5715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3.bp.blogspot.com/-yEt1JMYmn94/T7ZYSreAhGI/AAAAAAAAAWk/pqgbWKpKex4/s1600/Biogas%2BSweden.png"/>
          <p:cNvPicPr>
            <a:picLocks noChangeAspect="1" noChangeArrowheads="1"/>
          </p:cNvPicPr>
          <p:nvPr/>
        </p:nvPicPr>
        <p:blipFill>
          <a:blip r:embed="rId2" cstate="print"/>
          <a:srcRect/>
          <a:stretch>
            <a:fillRect/>
          </a:stretch>
        </p:blipFill>
        <p:spPr bwMode="auto">
          <a:xfrm>
            <a:off x="533400" y="1524000"/>
            <a:ext cx="8099911" cy="4572000"/>
          </a:xfrm>
          <a:prstGeom prst="rect">
            <a:avLst/>
          </a:prstGeom>
          <a:noFill/>
        </p:spPr>
      </p:pic>
      <p:sp>
        <p:nvSpPr>
          <p:cNvPr id="5" name="TextBox 4"/>
          <p:cNvSpPr txBox="1"/>
          <p:nvPr/>
        </p:nvSpPr>
        <p:spPr>
          <a:xfrm>
            <a:off x="685800" y="533400"/>
            <a:ext cx="7848600" cy="923330"/>
          </a:xfrm>
          <a:prstGeom prst="rect">
            <a:avLst/>
          </a:prstGeom>
          <a:noFill/>
        </p:spPr>
        <p:txBody>
          <a:bodyPr wrap="square" rtlCol="0">
            <a:spAutoFit/>
          </a:bodyPr>
          <a:lstStyle/>
          <a:p>
            <a:r>
              <a:rPr lang="en-US" sz="5400" b="1" dirty="0" smtClean="0">
                <a:solidFill>
                  <a:schemeClr val="accent3">
                    <a:lumMod val="75000"/>
                  </a:schemeClr>
                </a:solidFill>
              </a:rPr>
              <a:t>            Comparison</a:t>
            </a:r>
            <a:endParaRPr lang="en-US" sz="5400" b="1" dirty="0">
              <a:solidFill>
                <a:schemeClr val="accent3">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Why aren’t we using biogas?</a:t>
            </a:r>
            <a:endParaRPr lang="en-US" b="1" dirty="0">
              <a:solidFill>
                <a:schemeClr val="accent3">
                  <a:lumMod val="75000"/>
                </a:schemeClr>
              </a:solidFill>
            </a:endParaRPr>
          </a:p>
        </p:txBody>
      </p:sp>
      <p:sp>
        <p:nvSpPr>
          <p:cNvPr id="3" name="Content Placeholder 2"/>
          <p:cNvSpPr>
            <a:spLocks noGrp="1"/>
          </p:cNvSpPr>
          <p:nvPr>
            <p:ph idx="1"/>
          </p:nvPr>
        </p:nvSpPr>
        <p:spPr/>
        <p:txBody>
          <a:bodyPr>
            <a:normAutofit fontScale="85000" lnSpcReduction="10000"/>
          </a:bodyPr>
          <a:lstStyle/>
          <a:p>
            <a:r>
              <a:rPr lang="en-US" dirty="0" smtClean="0">
                <a:solidFill>
                  <a:schemeClr val="accent3">
                    <a:lumMod val="75000"/>
                  </a:schemeClr>
                </a:solidFill>
              </a:rPr>
              <a:t>Biogas is being collected and used to generate electricity or steam at many landfills, wastewater plants and </a:t>
            </a:r>
            <a:r>
              <a:rPr lang="en-US" dirty="0" smtClean="0">
                <a:solidFill>
                  <a:schemeClr val="accent3">
                    <a:lumMod val="75000"/>
                  </a:schemeClr>
                </a:solidFill>
              </a:rPr>
              <a:t>breweries. </a:t>
            </a:r>
            <a:r>
              <a:rPr lang="en-US" dirty="0" smtClean="0">
                <a:solidFill>
                  <a:schemeClr val="accent3">
                    <a:lumMod val="75000"/>
                  </a:schemeClr>
                </a:solidFill>
              </a:rPr>
              <a:t>M</a:t>
            </a:r>
            <a:r>
              <a:rPr lang="en-US" dirty="0" smtClean="0">
                <a:solidFill>
                  <a:schemeClr val="accent3">
                    <a:lumMod val="75000"/>
                  </a:schemeClr>
                </a:solidFill>
              </a:rPr>
              <a:t>any </a:t>
            </a:r>
            <a:r>
              <a:rPr lang="en-US" dirty="0" smtClean="0">
                <a:solidFill>
                  <a:schemeClr val="accent3">
                    <a:lumMod val="75000"/>
                  </a:schemeClr>
                </a:solidFill>
              </a:rPr>
              <a:t>opportunities for biogas production are yet to be implemented.  Until recently, the low cost of fossil fuels has </a:t>
            </a:r>
            <a:r>
              <a:rPr lang="en-US" dirty="0" smtClean="0">
                <a:solidFill>
                  <a:schemeClr val="accent3">
                    <a:lumMod val="75000"/>
                  </a:schemeClr>
                </a:solidFill>
              </a:rPr>
              <a:t>slowed down </a:t>
            </a:r>
            <a:r>
              <a:rPr lang="en-US" dirty="0" smtClean="0">
                <a:solidFill>
                  <a:schemeClr val="accent3">
                    <a:lumMod val="75000"/>
                  </a:schemeClr>
                </a:solidFill>
              </a:rPr>
              <a:t>implementation of biogas production.  There is a limited awareness of the </a:t>
            </a:r>
            <a:r>
              <a:rPr lang="en-US" dirty="0" smtClean="0">
                <a:solidFill>
                  <a:schemeClr val="accent3">
                    <a:lumMod val="75000"/>
                  </a:schemeClr>
                </a:solidFill>
              </a:rPr>
              <a:t>advantages </a:t>
            </a:r>
            <a:r>
              <a:rPr lang="en-US" dirty="0" smtClean="0">
                <a:solidFill>
                  <a:schemeClr val="accent3">
                    <a:lumMod val="75000"/>
                  </a:schemeClr>
                </a:solidFill>
              </a:rPr>
              <a:t>of biogas production by </a:t>
            </a:r>
            <a:r>
              <a:rPr lang="en-US" dirty="0" smtClean="0">
                <a:solidFill>
                  <a:schemeClr val="accent3">
                    <a:lumMod val="75000"/>
                  </a:schemeClr>
                </a:solidFill>
              </a:rPr>
              <a:t>citizens and government officials. More </a:t>
            </a:r>
            <a:r>
              <a:rPr lang="en-US" dirty="0" smtClean="0">
                <a:solidFill>
                  <a:schemeClr val="accent3">
                    <a:lumMod val="75000"/>
                  </a:schemeClr>
                </a:solidFill>
              </a:rPr>
              <a:t>education, demonstration and investment in biogas technology would help overcome </a:t>
            </a:r>
            <a:r>
              <a:rPr lang="en-US" dirty="0" smtClean="0">
                <a:solidFill>
                  <a:schemeClr val="accent3">
                    <a:lumMod val="75000"/>
                  </a:schemeClr>
                </a:solidFill>
              </a:rPr>
              <a:t>this problem. </a:t>
            </a:r>
            <a:r>
              <a:rPr lang="en-US" dirty="0" smtClean="0">
                <a:solidFill>
                  <a:schemeClr val="accent3">
                    <a:lumMod val="75000"/>
                  </a:schemeClr>
                </a:solidFill>
              </a:rPr>
              <a:t/>
            </a:r>
            <a:br>
              <a:rPr lang="en-US" dirty="0" smtClean="0">
                <a:solidFill>
                  <a:schemeClr val="accent3">
                    <a:lumMod val="75000"/>
                  </a:schemeClr>
                </a:solidFill>
              </a:rPr>
            </a:br>
            <a:endParaRPr lang="en-US" dirty="0" smtClean="0">
              <a:solidFill>
                <a:schemeClr val="accent3">
                  <a:lumMod val="75000"/>
                </a:schemeClr>
              </a:solidFill>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What is biogas?</a:t>
            </a:r>
            <a:endParaRPr lang="en-US" b="1" dirty="0">
              <a:solidFill>
                <a:schemeClr val="accent3">
                  <a:lumMod val="75000"/>
                </a:schemeClr>
              </a:solidFill>
            </a:endParaRPr>
          </a:p>
        </p:txBody>
      </p:sp>
      <p:sp>
        <p:nvSpPr>
          <p:cNvPr id="3" name="Content Placeholder 2"/>
          <p:cNvSpPr>
            <a:spLocks noGrp="1"/>
          </p:cNvSpPr>
          <p:nvPr>
            <p:ph idx="1"/>
          </p:nvPr>
        </p:nvSpPr>
        <p:spPr/>
        <p:txBody>
          <a:bodyPr/>
          <a:lstStyle/>
          <a:p>
            <a:r>
              <a:rPr lang="en-US" dirty="0" smtClean="0">
                <a:solidFill>
                  <a:schemeClr val="accent3">
                    <a:lumMod val="75000"/>
                  </a:schemeClr>
                </a:solidFill>
              </a:rPr>
              <a:t>Biogas is commonly used to refer to a gas which has been produced by the biological breakdown of organic matter in the absence of oxygen. Methane, hydrogen and carbon monoxide can be combusted or oxidized with oxygen and the resultant energy release allows biogas to be used as a fuel</a:t>
            </a:r>
            <a:r>
              <a:rPr lang="en-US" dirty="0" smtClean="0">
                <a:solidFill>
                  <a:schemeClr val="accent3">
                    <a:lumMod val="75000"/>
                  </a:schemeClr>
                </a:solidFill>
              </a:rPr>
              <a:t>. </a:t>
            </a:r>
            <a:r>
              <a:rPr lang="en-US" dirty="0" smtClean="0">
                <a:solidFill>
                  <a:schemeClr val="accent3">
                    <a:lumMod val="75000"/>
                  </a:schemeClr>
                </a:solidFill>
                <a:sym typeface="Wingdings" pitchFamily="2" charset="2"/>
              </a:rPr>
              <a:t></a:t>
            </a:r>
            <a:endParaRPr lang="en-US" dirty="0" smtClean="0">
              <a:solidFill>
                <a:schemeClr val="accent3">
                  <a:lumMod val="75000"/>
                </a:schemeClr>
              </a:solidFill>
            </a:endParaRPr>
          </a:p>
          <a:p>
            <a:endParaRPr lang="en-US" dirty="0" smtClean="0"/>
          </a:p>
          <a:p>
            <a:endParaRPr lang="en-US" dirty="0"/>
          </a:p>
        </p:txBody>
      </p:sp>
    </p:spTree>
    <p:extLst>
      <p:ext uri="{BB962C8B-B14F-4D97-AF65-F5344CB8AC3E}">
        <p14:creationId xmlns:p14="http://schemas.microsoft.com/office/powerpoint/2010/main" xmlns="" val="1599479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304800"/>
            <a:ext cx="8534400" cy="60379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9687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How is biogas created?</a:t>
            </a:r>
            <a:endParaRPr lang="en-US" b="1" dirty="0">
              <a:solidFill>
                <a:schemeClr val="accent3">
                  <a:lumMod val="75000"/>
                </a:schemeClr>
              </a:solidFill>
            </a:endParaRPr>
          </a:p>
        </p:txBody>
      </p:sp>
      <p:sp>
        <p:nvSpPr>
          <p:cNvPr id="3" name="Content Placeholder 2"/>
          <p:cNvSpPr>
            <a:spLocks noGrp="1"/>
          </p:cNvSpPr>
          <p:nvPr>
            <p:ph idx="1"/>
          </p:nvPr>
        </p:nvSpPr>
        <p:spPr/>
        <p:txBody>
          <a:bodyPr/>
          <a:lstStyle/>
          <a:p>
            <a:r>
              <a:rPr lang="en-US" dirty="0" smtClean="0">
                <a:solidFill>
                  <a:schemeClr val="accent3">
                    <a:lumMod val="75000"/>
                  </a:schemeClr>
                </a:solidFill>
              </a:rPr>
              <a:t>Biogas is commonly made from animal manure, </a:t>
            </a:r>
            <a:r>
              <a:rPr lang="en-US" dirty="0" smtClean="0">
                <a:solidFill>
                  <a:schemeClr val="accent3">
                    <a:lumMod val="75000"/>
                  </a:schemeClr>
                </a:solidFill>
              </a:rPr>
              <a:t>settled </a:t>
            </a:r>
            <a:r>
              <a:rPr lang="en-US" dirty="0" smtClean="0">
                <a:solidFill>
                  <a:schemeClr val="accent3">
                    <a:lumMod val="75000"/>
                  </a:schemeClr>
                </a:solidFill>
              </a:rPr>
              <a:t>from wastewater, and at landfills containing organic wastes.</a:t>
            </a:r>
            <a:endParaRPr lang="en-US" dirty="0">
              <a:solidFill>
                <a:schemeClr val="accent3">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How is biogas renewed?</a:t>
            </a:r>
            <a:endParaRPr lang="en-US" b="1" dirty="0">
              <a:solidFill>
                <a:schemeClr val="accent3">
                  <a:lumMod val="75000"/>
                </a:schemeClr>
              </a:solidFill>
            </a:endParaRPr>
          </a:p>
        </p:txBody>
      </p:sp>
      <p:sp>
        <p:nvSpPr>
          <p:cNvPr id="3" name="Content Placeholder 2"/>
          <p:cNvSpPr>
            <a:spLocks noGrp="1"/>
          </p:cNvSpPr>
          <p:nvPr>
            <p:ph idx="1"/>
          </p:nvPr>
        </p:nvSpPr>
        <p:spPr/>
        <p:txBody>
          <a:bodyPr/>
          <a:lstStyle/>
          <a:p>
            <a:r>
              <a:rPr lang="en-US" dirty="0" smtClean="0">
                <a:solidFill>
                  <a:schemeClr val="accent3">
                    <a:lumMod val="75000"/>
                  </a:schemeClr>
                </a:solidFill>
              </a:rPr>
              <a:t>Conversion of  biomass into valuable fertilizers and environmentally friendly biogas</a:t>
            </a:r>
            <a:r>
              <a:rPr lang="en-US" dirty="0" smtClean="0">
                <a:solidFill>
                  <a:schemeClr val="accent3">
                    <a:lumMod val="75000"/>
                  </a:schemeClr>
                </a:solidFill>
              </a:rPr>
              <a:t>. Fertilizers </a:t>
            </a:r>
            <a:r>
              <a:rPr lang="en-US" dirty="0" smtClean="0">
                <a:solidFill>
                  <a:schemeClr val="accent3">
                    <a:lumMod val="75000"/>
                  </a:schemeClr>
                </a:solidFill>
              </a:rPr>
              <a:t>are sent to farmers who spread them on their land. The biogas can be delivered to a combined heat and power plant and used in gas engines for the production of electrical power and heat.</a:t>
            </a:r>
            <a:endParaRPr lang="en-US" dirty="0">
              <a:solidFill>
                <a:schemeClr val="accent3">
                  <a:lumMod val="75000"/>
                </a:schemeClr>
              </a:solidFill>
            </a:endParaRPr>
          </a:p>
        </p:txBody>
      </p:sp>
    </p:spTree>
    <p:extLst>
      <p:ext uri="{BB962C8B-B14F-4D97-AF65-F5344CB8AC3E}">
        <p14:creationId xmlns:p14="http://schemas.microsoft.com/office/powerpoint/2010/main" xmlns="" val="1504660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Cost? </a:t>
            </a:r>
            <a:endParaRPr lang="en-US" b="1" dirty="0">
              <a:solidFill>
                <a:schemeClr val="accent3">
                  <a:lumMod val="75000"/>
                </a:schemeClr>
              </a:solidFill>
            </a:endParaRPr>
          </a:p>
        </p:txBody>
      </p:sp>
      <p:sp>
        <p:nvSpPr>
          <p:cNvPr id="3" name="Content Placeholder 2"/>
          <p:cNvSpPr>
            <a:spLocks noGrp="1"/>
          </p:cNvSpPr>
          <p:nvPr>
            <p:ph idx="1"/>
          </p:nvPr>
        </p:nvSpPr>
        <p:spPr/>
        <p:txBody>
          <a:bodyPr>
            <a:normAutofit/>
          </a:bodyPr>
          <a:lstStyle/>
          <a:p>
            <a:r>
              <a:rPr lang="en-US" dirty="0" smtClean="0">
                <a:solidFill>
                  <a:schemeClr val="accent3">
                    <a:lumMod val="75000"/>
                  </a:schemeClr>
                </a:solidFill>
              </a:rPr>
              <a:t>Because bio gas comes from waste materials that is readily usable, the cost of fueling </a:t>
            </a:r>
            <a:r>
              <a:rPr lang="en-US" dirty="0" smtClean="0">
                <a:solidFill>
                  <a:schemeClr val="accent3">
                    <a:lumMod val="75000"/>
                  </a:schemeClr>
                </a:solidFill>
              </a:rPr>
              <a:t>biogas </a:t>
            </a:r>
            <a:r>
              <a:rPr lang="en-US" dirty="0" smtClean="0">
                <a:solidFill>
                  <a:schemeClr val="accent3">
                    <a:lumMod val="75000"/>
                  </a:schemeClr>
                </a:solidFill>
              </a:rPr>
              <a:t>machines is </a:t>
            </a:r>
            <a:r>
              <a:rPr lang="en-US" dirty="0" smtClean="0">
                <a:solidFill>
                  <a:schemeClr val="accent3">
                    <a:lumMod val="75000"/>
                  </a:schemeClr>
                </a:solidFill>
              </a:rPr>
              <a:t>very </a:t>
            </a:r>
            <a:r>
              <a:rPr lang="en-US" dirty="0" smtClean="0">
                <a:solidFill>
                  <a:schemeClr val="accent3">
                    <a:lumMod val="75000"/>
                  </a:schemeClr>
                </a:solidFill>
              </a:rPr>
              <a:t>low. Not like oil or coal, </a:t>
            </a:r>
            <a:r>
              <a:rPr lang="en-US" dirty="0" smtClean="0">
                <a:solidFill>
                  <a:schemeClr val="accent3">
                    <a:lumMod val="75000"/>
                  </a:schemeClr>
                </a:solidFill>
              </a:rPr>
              <a:t>rubbish </a:t>
            </a:r>
            <a:r>
              <a:rPr lang="en-US" dirty="0" smtClean="0">
                <a:solidFill>
                  <a:schemeClr val="accent3">
                    <a:lumMod val="75000"/>
                  </a:schemeClr>
                </a:solidFill>
              </a:rPr>
              <a:t>doesn’t require to be found. As an alternative, we </a:t>
            </a:r>
            <a:r>
              <a:rPr lang="en-US" dirty="0" smtClean="0">
                <a:solidFill>
                  <a:schemeClr val="accent3">
                    <a:lumMod val="75000"/>
                  </a:schemeClr>
                </a:solidFill>
              </a:rPr>
              <a:t>have </a:t>
            </a:r>
            <a:r>
              <a:rPr lang="en-US" dirty="0" smtClean="0">
                <a:solidFill>
                  <a:schemeClr val="accent3">
                    <a:lumMod val="75000"/>
                  </a:schemeClr>
                </a:solidFill>
              </a:rPr>
              <a:t>tons of it lying </a:t>
            </a:r>
            <a:r>
              <a:rPr lang="en-US" dirty="0" smtClean="0">
                <a:solidFill>
                  <a:schemeClr val="accent3">
                    <a:lumMod val="75000"/>
                  </a:schemeClr>
                </a:solidFill>
              </a:rPr>
              <a:t>unwanted in dumps, taking </a:t>
            </a:r>
            <a:r>
              <a:rPr lang="en-US" dirty="0" smtClean="0">
                <a:solidFill>
                  <a:schemeClr val="accent3">
                    <a:lumMod val="75000"/>
                  </a:schemeClr>
                </a:solidFill>
              </a:rPr>
              <a:t>up area. Not every type of waste can </a:t>
            </a:r>
            <a:r>
              <a:rPr lang="en-US" dirty="0" smtClean="0">
                <a:solidFill>
                  <a:schemeClr val="accent3">
                    <a:lumMod val="75000"/>
                  </a:schemeClr>
                </a:solidFill>
              </a:rPr>
              <a:t>be used. </a:t>
            </a:r>
          </a:p>
          <a:p>
            <a:endParaRPr lang="en-US" dirty="0">
              <a:solidFill>
                <a:schemeClr val="accent3">
                  <a:lumMod val="75000"/>
                </a:schemeClr>
              </a:solidFill>
            </a:endParaRPr>
          </a:p>
        </p:txBody>
      </p:sp>
    </p:spTree>
    <p:extLst>
      <p:ext uri="{BB962C8B-B14F-4D97-AF65-F5344CB8AC3E}">
        <p14:creationId xmlns:p14="http://schemas.microsoft.com/office/powerpoint/2010/main" xmlns="" val="2843409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tutorvista.com/content/sources-energy/biogas-plant.jpeg"/>
          <p:cNvPicPr>
            <a:picLocks noChangeAspect="1" noChangeArrowheads="1"/>
          </p:cNvPicPr>
          <p:nvPr/>
        </p:nvPicPr>
        <p:blipFill>
          <a:blip r:embed="rId2" cstate="print"/>
          <a:srcRect/>
          <a:stretch>
            <a:fillRect/>
          </a:stretch>
        </p:blipFill>
        <p:spPr bwMode="auto">
          <a:xfrm>
            <a:off x="381000" y="838200"/>
            <a:ext cx="8309111" cy="5029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Advantages/Positive Aspects</a:t>
            </a:r>
            <a:endParaRPr lang="en-US" b="1" dirty="0">
              <a:solidFill>
                <a:schemeClr val="accent3">
                  <a:lumMod val="75000"/>
                </a:schemeClr>
              </a:solidFill>
            </a:endParaRPr>
          </a:p>
        </p:txBody>
      </p:sp>
      <p:sp>
        <p:nvSpPr>
          <p:cNvPr id="3" name="Content Placeholder 2"/>
          <p:cNvSpPr>
            <a:spLocks noGrp="1"/>
          </p:cNvSpPr>
          <p:nvPr>
            <p:ph idx="1"/>
          </p:nvPr>
        </p:nvSpPr>
        <p:spPr/>
        <p:txBody>
          <a:bodyPr/>
          <a:lstStyle/>
          <a:p>
            <a:r>
              <a:rPr lang="en-US" dirty="0" smtClean="0">
                <a:solidFill>
                  <a:schemeClr val="accent3">
                    <a:lumMod val="75000"/>
                  </a:schemeClr>
                </a:solidFill>
              </a:rPr>
              <a:t>It is a renewable source.</a:t>
            </a:r>
          </a:p>
          <a:p>
            <a:r>
              <a:rPr lang="en-US" dirty="0" smtClean="0">
                <a:solidFill>
                  <a:schemeClr val="accent3">
                    <a:lumMod val="75000"/>
                  </a:schemeClr>
                </a:solidFill>
              </a:rPr>
              <a:t>No additional greenhouse gas emissions meaning it releases and takes in the same amount of carbon dioxide.</a:t>
            </a:r>
          </a:p>
          <a:p>
            <a:r>
              <a:rPr lang="en-US" dirty="0" smtClean="0">
                <a:solidFill>
                  <a:schemeClr val="accent3">
                    <a:lumMod val="75000"/>
                  </a:schemeClr>
                </a:solidFill>
              </a:rPr>
              <a:t>Consumes methane that might leak into the atmosphere and increase the greenhouse affect.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Disadvantages/negative aspects</a:t>
            </a:r>
            <a:endParaRPr lang="en-US" b="1" dirty="0">
              <a:solidFill>
                <a:schemeClr val="accent3">
                  <a:lumMod val="75000"/>
                </a:schemeClr>
              </a:solidFill>
            </a:endParaRPr>
          </a:p>
        </p:txBody>
      </p:sp>
      <p:sp>
        <p:nvSpPr>
          <p:cNvPr id="3" name="Content Placeholder 2"/>
          <p:cNvSpPr>
            <a:spLocks noGrp="1"/>
          </p:cNvSpPr>
          <p:nvPr>
            <p:ph idx="1"/>
          </p:nvPr>
        </p:nvSpPr>
        <p:spPr/>
        <p:txBody>
          <a:bodyPr/>
          <a:lstStyle/>
          <a:p>
            <a:r>
              <a:rPr lang="en-US" dirty="0" smtClean="0">
                <a:solidFill>
                  <a:schemeClr val="accent3">
                    <a:lumMod val="75000"/>
                  </a:schemeClr>
                </a:solidFill>
              </a:rPr>
              <a:t>Biogas would encourage deflation of goods prices.</a:t>
            </a:r>
          </a:p>
          <a:p>
            <a:r>
              <a:rPr lang="en-US" dirty="0" smtClean="0">
                <a:solidFill>
                  <a:schemeClr val="accent3">
                    <a:lumMod val="75000"/>
                  </a:schemeClr>
                </a:solidFill>
              </a:rPr>
              <a:t>There would be food shortage in countries with limited land for food production. </a:t>
            </a:r>
          </a:p>
          <a:p>
            <a:r>
              <a:rPr lang="en-US" dirty="0" smtClean="0">
                <a:solidFill>
                  <a:schemeClr val="accent3">
                    <a:lumMod val="75000"/>
                  </a:schemeClr>
                </a:solidFill>
              </a:rPr>
              <a:t>Loss of organic waste for compose and fertilizer.</a:t>
            </a:r>
          </a:p>
          <a:p>
            <a:endParaRPr lang="en-US" dirty="0" smtClean="0">
              <a:solidFill>
                <a:schemeClr val="accent3">
                  <a:lumMod val="75000"/>
                </a:schemeClr>
              </a:solidFill>
            </a:endParaRPr>
          </a:p>
          <a:p>
            <a:endParaRPr lang="en-US" dirty="0">
              <a:solidFill>
                <a:schemeClr val="accent3">
                  <a:lumMod val="75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363</Words>
  <Application>Microsoft Office PowerPoint</Application>
  <PresentationFormat>On-screen Show (4:3)</PresentationFormat>
  <Paragraphs>25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Biogas </vt:lpstr>
      <vt:lpstr>What is biogas?</vt:lpstr>
      <vt:lpstr>Slide 3</vt:lpstr>
      <vt:lpstr>How is biogas created?</vt:lpstr>
      <vt:lpstr>How is biogas renewed?</vt:lpstr>
      <vt:lpstr>Cost? </vt:lpstr>
      <vt:lpstr>Slide 7</vt:lpstr>
      <vt:lpstr>Advantages/Positive Aspects</vt:lpstr>
      <vt:lpstr>Disadvantages/negative aspects</vt:lpstr>
      <vt:lpstr>How does biogas work?</vt:lpstr>
      <vt:lpstr>Slide 11</vt:lpstr>
      <vt:lpstr>Slide 12</vt:lpstr>
      <vt:lpstr>Why aren’t we using biogas?</vt:lpstr>
    </vt:vector>
  </TitlesOfParts>
  <Company>FCSS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Biogas </dc:title>
  <dc:creator>Rankins, Brianna J</dc:creator>
  <cp:lastModifiedBy>1000033092</cp:lastModifiedBy>
  <cp:revision>5</cp:revision>
  <dcterms:created xsi:type="dcterms:W3CDTF">2013-03-13T17:05:28Z</dcterms:created>
  <dcterms:modified xsi:type="dcterms:W3CDTF">2013-03-13T17:52:00Z</dcterms:modified>
</cp:coreProperties>
</file>