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5"/>
  </p:notesMasterIdLst>
  <p:sldIdLst>
    <p:sldId id="256" r:id="rId2"/>
    <p:sldId id="264" r:id="rId3"/>
    <p:sldId id="265" r:id="rId4"/>
    <p:sldId id="266" r:id="rId5"/>
    <p:sldId id="270" r:id="rId6"/>
    <p:sldId id="258" r:id="rId7"/>
    <p:sldId id="259" r:id="rId8"/>
    <p:sldId id="260" r:id="rId9"/>
    <p:sldId id="261" r:id="rId10"/>
    <p:sldId id="262" r:id="rId11"/>
    <p:sldId id="263" r:id="rId12"/>
    <p:sldId id="269" r:id="rId13"/>
    <p:sldId id="271"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796" autoAdjust="0"/>
  </p:normalViewPr>
  <p:slideViewPr>
    <p:cSldViewPr snapToGrid="0" snapToObjects="1">
      <p:cViewPr varScale="1">
        <p:scale>
          <a:sx n="52" d="100"/>
          <a:sy n="52" d="100"/>
        </p:scale>
        <p:origin x="-264"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8F1618-1062-8B4D-83C1-309C6421D59D}" type="datetimeFigureOut">
              <a:rPr lang="en-US" smtClean="0"/>
              <a:t>4/29/15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505119C-F7AD-F64E-89D2-8BC8CD3ED11C}" type="slidenum">
              <a:rPr lang="en-US" smtClean="0"/>
              <a:t>‹#›</a:t>
            </a:fld>
            <a:endParaRPr lang="en-US"/>
          </a:p>
        </p:txBody>
      </p:sp>
    </p:spTree>
    <p:extLst>
      <p:ext uri="{BB962C8B-B14F-4D97-AF65-F5344CB8AC3E}">
        <p14:creationId xmlns:p14="http://schemas.microsoft.com/office/powerpoint/2010/main" val="41713900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will have</a:t>
            </a:r>
            <a:r>
              <a:rPr lang="en-US" baseline="0" dirty="0" smtClean="0"/>
              <a:t> access to both the AP Periodic Table and the AP Chemistry equations and constants sheet.</a:t>
            </a:r>
          </a:p>
          <a:p>
            <a:endParaRPr lang="en-US" dirty="0"/>
          </a:p>
        </p:txBody>
      </p:sp>
      <p:sp>
        <p:nvSpPr>
          <p:cNvPr id="4" name="Slide Number Placeholder 3"/>
          <p:cNvSpPr>
            <a:spLocks noGrp="1"/>
          </p:cNvSpPr>
          <p:nvPr>
            <p:ph type="sldNum" sz="quarter" idx="10"/>
          </p:nvPr>
        </p:nvSpPr>
        <p:spPr/>
        <p:txBody>
          <a:bodyPr/>
          <a:lstStyle/>
          <a:p>
            <a:fld id="{2505119C-F7AD-F64E-89D2-8BC8CD3ED11C}" type="slidenum">
              <a:rPr lang="en-US" smtClean="0"/>
              <a:t>6</a:t>
            </a:fld>
            <a:endParaRPr lang="en-US"/>
          </a:p>
        </p:txBody>
      </p:sp>
    </p:spTree>
    <p:extLst>
      <p:ext uri="{BB962C8B-B14F-4D97-AF65-F5344CB8AC3E}">
        <p14:creationId xmlns:p14="http://schemas.microsoft.com/office/powerpoint/2010/main" val="1997539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Second pass:</a:t>
            </a:r>
            <a:r>
              <a:rPr lang="en-US" baseline="0" dirty="0" smtClean="0"/>
              <a:t> </a:t>
            </a:r>
            <a:r>
              <a:rPr lang="en-US" dirty="0" smtClean="0"/>
              <a:t>If you don’t know the correct answer, see if some key piece of knowledge will allow you to eliminate two or three</a:t>
            </a:r>
            <a:r>
              <a:rPr lang="en-US" baseline="0" dirty="0" smtClean="0"/>
              <a:t> of the choices. Complete this pass in 40 minutes.</a:t>
            </a:r>
          </a:p>
          <a:p>
            <a:r>
              <a:rPr lang="en-US" baseline="0" dirty="0" smtClean="0"/>
              <a:t>Try to answer all questions! There is NO penalty for guessing.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2505119C-F7AD-F64E-89D2-8BC8CD3ED11C}" type="slidenum">
              <a:rPr lang="en-US" smtClean="0"/>
              <a:t>7</a:t>
            </a:fld>
            <a:endParaRPr lang="en-US"/>
          </a:p>
        </p:txBody>
      </p:sp>
    </p:spTree>
    <p:extLst>
      <p:ext uri="{BB962C8B-B14F-4D97-AF65-F5344CB8AC3E}">
        <p14:creationId xmlns:p14="http://schemas.microsoft.com/office/powerpoint/2010/main" val="1997539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Read: Read</a:t>
            </a:r>
            <a:r>
              <a:rPr lang="en-US" baseline="0" dirty="0" smtClean="0"/>
              <a:t> each FRQ al the way through before doing any work. Spend more time reading and less time writing to make sure you really understand what is being asked. A good approach: Start at the bottom and read back to the beginning to get a full view of the problem</a:t>
            </a:r>
          </a:p>
          <a:p>
            <a:endParaRPr lang="en-US" dirty="0"/>
          </a:p>
        </p:txBody>
      </p:sp>
      <p:sp>
        <p:nvSpPr>
          <p:cNvPr id="4" name="Slide Number Placeholder 3"/>
          <p:cNvSpPr>
            <a:spLocks noGrp="1"/>
          </p:cNvSpPr>
          <p:nvPr>
            <p:ph type="sldNum" sz="quarter" idx="10"/>
          </p:nvPr>
        </p:nvSpPr>
        <p:spPr/>
        <p:txBody>
          <a:bodyPr/>
          <a:lstStyle/>
          <a:p>
            <a:fld id="{2505119C-F7AD-F64E-89D2-8BC8CD3ED11C}" type="slidenum">
              <a:rPr lang="en-US" smtClean="0"/>
              <a:t>8</a:t>
            </a:fld>
            <a:endParaRPr lang="en-US"/>
          </a:p>
        </p:txBody>
      </p:sp>
    </p:spTree>
    <p:extLst>
      <p:ext uri="{BB962C8B-B14F-4D97-AF65-F5344CB8AC3E}">
        <p14:creationId xmlns:p14="http://schemas.microsoft.com/office/powerpoint/2010/main" val="12306242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Multi-part: Both types of questions have several parts. Read all the parts before you start answering and think about how they might be related. If any part asks you to answer a question based on results to previous parts, be sure to actually</a:t>
            </a:r>
            <a:r>
              <a:rPr lang="en-US" baseline="0" dirty="0" smtClean="0"/>
              <a:t> use your prior results to answer. If you couldn’t do one of the previous parts, make up an answer and explain what you would have done to answer the current part.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Maximizing credit: Do not simply restate the question. If you are asked to select the best answer, make a single selection and justify the reasoning for making that choice.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“Explain and justify your prediction” usually means that a correct prediction without an explanation will not earn a point. Be sure that an explanation or justification goes beyond a simple restatement of information given in the problem.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If you are asked to make a comparison, mention both possibilities and then make a single choice with accompanying justification. </a:t>
            </a:r>
          </a:p>
          <a:p>
            <a:pPr marL="0" marR="0" lvl="1" indent="0" algn="l" defTabSz="457200" rtl="0" eaLnBrk="1" fontAlgn="auto" latinLnBrk="0" hangingPunct="1">
              <a:lnSpc>
                <a:spcPct val="100000"/>
              </a:lnSpc>
              <a:spcBef>
                <a:spcPts val="0"/>
              </a:spcBef>
              <a:spcAft>
                <a:spcPts val="0"/>
              </a:spcAft>
              <a:buClrTx/>
              <a:buSzTx/>
              <a:buFontTx/>
              <a:buNone/>
              <a:tabLst/>
              <a:defRPr/>
            </a:pPr>
            <a:r>
              <a:rPr lang="en-US" baseline="0" dirty="0" smtClean="0"/>
              <a:t>Answer any part of the question, about which you have any knowledge.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2505119C-F7AD-F64E-89D2-8BC8CD3ED11C}" type="slidenum">
              <a:rPr lang="en-US" smtClean="0"/>
              <a:t>9</a:t>
            </a:fld>
            <a:endParaRPr lang="en-US"/>
          </a:p>
        </p:txBody>
      </p:sp>
    </p:spTree>
    <p:extLst>
      <p:ext uri="{BB962C8B-B14F-4D97-AF65-F5344CB8AC3E}">
        <p14:creationId xmlns:p14="http://schemas.microsoft.com/office/powerpoint/2010/main" val="12306242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AP Readers – those who grade the AP test (or your unit tests)</a:t>
            </a:r>
          </a:p>
          <a:p>
            <a:pPr marL="171450" indent="-171450">
              <a:buFont typeface="Arial"/>
              <a:buChar char="•"/>
            </a:pPr>
            <a:r>
              <a:rPr lang="en-US" dirty="0" smtClean="0"/>
              <a:t>Vague, unclear, and</a:t>
            </a:r>
            <a:r>
              <a:rPr lang="en-US" baseline="0" dirty="0" smtClean="0"/>
              <a:t> rambling answers often make it impossible to determine whether students fully understand the chemistry required in the question. </a:t>
            </a:r>
          </a:p>
          <a:p>
            <a:pPr marL="171450" indent="-171450">
              <a:buFont typeface="Arial"/>
              <a:buChar char="•"/>
            </a:pPr>
            <a:r>
              <a:rPr lang="en-US" baseline="0" dirty="0" smtClean="0"/>
              <a:t>Use the knowledge that you have to try to determine what a plausible approach might be. Nothing you put down will earn less credit than a blank page. </a:t>
            </a:r>
          </a:p>
          <a:p>
            <a:pPr marL="171450" indent="-171450">
              <a:buFont typeface="Arial"/>
              <a:buChar char="•"/>
            </a:pPr>
            <a:r>
              <a:rPr lang="en-US" baseline="0" dirty="0" smtClean="0"/>
              <a:t>AP Readers can best grade your exam if you write legibly and use proper grammar. Write all answers in the lined spaces provided instead of squeezing words in between question parts</a:t>
            </a:r>
          </a:p>
          <a:p>
            <a:pPr marL="171450" indent="-171450">
              <a:buFont typeface="Arial"/>
              <a:buChar char="•"/>
            </a:pPr>
            <a:r>
              <a:rPr lang="en-US" baseline="0" dirty="0" smtClean="0"/>
              <a:t>Avoid vague generalizations when answering questions. Give details as often as possible</a:t>
            </a:r>
          </a:p>
          <a:p>
            <a:pPr marL="171450" indent="-171450">
              <a:buFont typeface="Arial"/>
              <a:buChar char="•"/>
            </a:pPr>
            <a:r>
              <a:rPr lang="en-US" baseline="0" dirty="0" smtClean="0"/>
              <a:t>Do not continue writing further explanations after the question is answered. There will be much more space supplied than you need to respond. Don’t panic because you haven’t used all the space provided. You may start to contradict yourself if your response goes beyond the required answer. </a:t>
            </a:r>
          </a:p>
          <a:p>
            <a:endParaRPr lang="en-US" dirty="0"/>
          </a:p>
        </p:txBody>
      </p:sp>
      <p:sp>
        <p:nvSpPr>
          <p:cNvPr id="4" name="Slide Number Placeholder 3"/>
          <p:cNvSpPr>
            <a:spLocks noGrp="1"/>
          </p:cNvSpPr>
          <p:nvPr>
            <p:ph type="sldNum" sz="quarter" idx="10"/>
          </p:nvPr>
        </p:nvSpPr>
        <p:spPr/>
        <p:txBody>
          <a:bodyPr/>
          <a:lstStyle/>
          <a:p>
            <a:fld id="{2505119C-F7AD-F64E-89D2-8BC8CD3ED11C}" type="slidenum">
              <a:rPr lang="en-US" smtClean="0"/>
              <a:t>10</a:t>
            </a:fld>
            <a:endParaRPr lang="en-US"/>
          </a:p>
        </p:txBody>
      </p:sp>
    </p:spTree>
    <p:extLst>
      <p:ext uri="{BB962C8B-B14F-4D97-AF65-F5344CB8AC3E}">
        <p14:creationId xmlns:p14="http://schemas.microsoft.com/office/powerpoint/2010/main" val="10686350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a:buChar char="•"/>
            </a:pPr>
            <a:r>
              <a:rPr lang="en-US" dirty="0" smtClean="0"/>
              <a:t>Consistency</a:t>
            </a:r>
            <a:r>
              <a:rPr lang="en-US" baseline="0" dirty="0" smtClean="0"/>
              <a:t> is important. Consider your prior answers: be sure to answer the next related questions based on the prior answers given. If the next answers don’t make sense, reconsider your original answer. </a:t>
            </a:r>
          </a:p>
          <a:p>
            <a:pPr marL="171450" indent="-171450">
              <a:buFont typeface="Arial"/>
              <a:buChar char="•"/>
            </a:pPr>
            <a:r>
              <a:rPr lang="en-US" baseline="0" dirty="0" smtClean="0"/>
              <a:t>Use appropriate scientific language when answering questions. For example, don’t refer to an atom as a “molecule” or “ion”. There is a difference!</a:t>
            </a:r>
          </a:p>
          <a:p>
            <a:pPr marL="171450" indent="-171450">
              <a:buFont typeface="Arial"/>
              <a:buChar char="•"/>
            </a:pPr>
            <a:r>
              <a:rPr lang="en-US" baseline="0" dirty="0" smtClean="0"/>
              <a:t>Know proper chemistry symbols and units. There is a difference between m and M. </a:t>
            </a:r>
          </a:p>
          <a:p>
            <a:pPr marL="171450" indent="-171450">
              <a:buFont typeface="Arial"/>
              <a:buChar char="•"/>
            </a:pPr>
            <a:r>
              <a:rPr lang="en-US" dirty="0" smtClean="0"/>
              <a:t>Referencing a periodic trend</a:t>
            </a:r>
            <a:r>
              <a:rPr lang="en-US" baseline="0" dirty="0" smtClean="0"/>
              <a:t> or identifying a filled shell or subshell does not constitute an explanation of atomic property differences. You will not receive any credit by referencing a position on the chart. For example: “Na is larger because it is on the left side of the chart” will not receive any credit. Be able to cite the underlying physical principles of charge attractions and repulsions, often described by using effective nuclear charge, or number of shells, that are responsible for these property trends. </a:t>
            </a:r>
          </a:p>
          <a:p>
            <a:pPr marL="171450" indent="-171450">
              <a:buFont typeface="Arial"/>
              <a:buChar char="•"/>
            </a:pPr>
            <a:r>
              <a:rPr lang="en-US" dirty="0" smtClean="0"/>
              <a:t>The</a:t>
            </a:r>
            <a:r>
              <a:rPr lang="en-US" baseline="0" dirty="0" smtClean="0"/>
              <a:t> bonds between atoms in molecules must be distinguished from the interactions that keep the molecules attracted to each other. The forces within a molecule (</a:t>
            </a:r>
            <a:r>
              <a:rPr lang="en-US" baseline="0" dirty="0" err="1" smtClean="0"/>
              <a:t>intramolecular</a:t>
            </a:r>
            <a:r>
              <a:rPr lang="en-US" baseline="0" dirty="0" smtClean="0"/>
              <a:t>) are different from the forces between (intermolecular). Make sure you know which is which!</a:t>
            </a:r>
          </a:p>
          <a:p>
            <a:pPr marL="171450" indent="-171450">
              <a:buFont typeface="Arial"/>
              <a:buChar char="•"/>
            </a:pPr>
            <a:r>
              <a:rPr lang="en-US" baseline="0" dirty="0" smtClean="0"/>
              <a:t>Since a calculator is allowed for the entire free response section, accurate answers are expected. Be familiar with functions on your calculator. Be careful of careless errors (pay close attention to exponents and signs). Show ALL work – even for simple calculations. A correct answer with no supporting data often will not earn all points possible. Check how reasonable your answer is (No negative equilibrium constants or Kelvin temperatures)</a:t>
            </a:r>
          </a:p>
          <a:p>
            <a:pPr marL="171450" indent="-171450">
              <a:buFont typeface="Arial"/>
              <a:buChar char="•"/>
            </a:pPr>
            <a:r>
              <a:rPr lang="en-US" baseline="0" dirty="0" smtClean="0"/>
              <a:t>Consistently apply rules for significant figures. Avoid rounding off before the final answer (round calculations to appropriate sig figs at the end). Include units in your final answers. Clearly label everything!</a:t>
            </a:r>
          </a:p>
        </p:txBody>
      </p:sp>
      <p:sp>
        <p:nvSpPr>
          <p:cNvPr id="4" name="Slide Number Placeholder 3"/>
          <p:cNvSpPr>
            <a:spLocks noGrp="1"/>
          </p:cNvSpPr>
          <p:nvPr>
            <p:ph type="sldNum" sz="quarter" idx="10"/>
          </p:nvPr>
        </p:nvSpPr>
        <p:spPr/>
        <p:txBody>
          <a:bodyPr/>
          <a:lstStyle/>
          <a:p>
            <a:fld id="{2505119C-F7AD-F64E-89D2-8BC8CD3ED11C}" type="slidenum">
              <a:rPr lang="en-US" smtClean="0"/>
              <a:t>11</a:t>
            </a:fld>
            <a:endParaRPr lang="en-US"/>
          </a:p>
        </p:txBody>
      </p:sp>
    </p:spTree>
    <p:extLst>
      <p:ext uri="{BB962C8B-B14F-4D97-AF65-F5344CB8AC3E}">
        <p14:creationId xmlns:p14="http://schemas.microsoft.com/office/powerpoint/2010/main" val="23301414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ltGray">
          <a:xfrm>
            <a:off x="0" y="0"/>
            <a:ext cx="9144000" cy="686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1798"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miter lim="800000"/>
            <a:headEnd/>
            <a:tailEnd/>
          </a:ln>
        </p:spPr>
        <p:txBody>
          <a:bodyPr anchor="ctr"/>
          <a:lstStyle>
            <a:lvl1pPr marL="0" indent="0" algn="ctr">
              <a:buFont typeface="Wingdings" pitchFamily="2" charset="2"/>
              <a:buNone/>
              <a:defRPr/>
            </a:lvl1pPr>
          </a:lstStyle>
          <a:p>
            <a:pPr lvl="0"/>
            <a:r>
              <a:rPr lang="en-US" noProof="0" smtClean="0"/>
              <a:t>Click to edit Master subtitle style</a:t>
            </a:r>
          </a:p>
        </p:txBody>
      </p:sp>
      <p:sp>
        <p:nvSpPr>
          <p:cNvPr id="161799"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miter lim="800000"/>
            <a:headEnd/>
            <a:tailEnd/>
          </a:ln>
        </p:spPr>
        <p:txBody>
          <a:bodyPr/>
          <a:lstStyle>
            <a:lvl1pPr algn="ctr">
              <a:defRPr sz="5400">
                <a:solidFill>
                  <a:schemeClr val="tx1"/>
                </a:solidFill>
              </a:defRPr>
            </a:lvl1pPr>
          </a:lstStyle>
          <a:p>
            <a:pPr lvl="0"/>
            <a:r>
              <a:rPr lang="en-US" noProof="0" smtClean="0"/>
              <a:t>Click to edit Master title style</a:t>
            </a:r>
          </a:p>
        </p:txBody>
      </p:sp>
      <p:sp>
        <p:nvSpPr>
          <p:cNvPr id="5" name="Rectangle 3"/>
          <p:cNvSpPr>
            <a:spLocks noGrp="1" noChangeArrowheads="1"/>
          </p:cNvSpPr>
          <p:nvPr>
            <p:ph type="dt" sz="half" idx="10"/>
          </p:nvPr>
        </p:nvSpPr>
        <p:spPr>
          <a:xfrm>
            <a:off x="3048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fld id="{1D1D6887-8312-9043-A9A2-3698093342D7}" type="datetimeFigureOut">
              <a:rPr lang="en-US" smtClean="0"/>
              <a:t>4/29/15</a:t>
            </a:fld>
            <a:endParaRPr lang="en-US"/>
          </a:p>
        </p:txBody>
      </p:sp>
      <p:sp>
        <p:nvSpPr>
          <p:cNvPr id="6" name="Rectangle 4"/>
          <p:cNvSpPr>
            <a:spLocks noGrp="1" noChangeArrowheads="1"/>
          </p:cNvSpPr>
          <p:nvPr>
            <p:ph type="ftr" sz="quarter" idx="11"/>
          </p:nvPr>
        </p:nvSpPr>
        <p:spPr>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endParaRPr lang="en-US"/>
          </a:p>
        </p:txBody>
      </p:sp>
      <p:sp>
        <p:nvSpPr>
          <p:cNvPr id="7" name="Rectangle 5"/>
          <p:cNvSpPr>
            <a:spLocks noGrp="1" noChangeArrowheads="1"/>
          </p:cNvSpPr>
          <p:nvPr>
            <p:ph type="sldNum" sz="quarter" idx="12"/>
          </p:nvPr>
        </p:nvSpPr>
        <p:spPr>
          <a:xfrm>
            <a:off x="7010400" y="6248400"/>
            <a:ext cx="1905000" cy="457200"/>
          </a:xfrm>
          <a:extLst>
            <a:ext uri="{909E8E84-426E-40dd-AFC4-6F175D3DCCD1}">
              <a14:hiddenFill xmlns:a14="http://schemas.microsoft.com/office/drawing/2010/main">
                <a:solidFill>
                  <a:schemeClr val="bg1">
                    <a:alpha val="50000"/>
                  </a:schemeClr>
                </a:solidFill>
              </a14:hiddenFill>
            </a:ext>
          </a:extLst>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3406769933"/>
      </p:ext>
    </p:extLst>
  </p:cSld>
  <p:clrMapOvr>
    <a:masterClrMapping/>
  </p:clrMapOvr>
  <p:transition xmlns:p14="http://schemas.microsoft.com/office/powerpoint/2010/mai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2540374928"/>
      </p:ext>
    </p:extLst>
  </p:cSld>
  <p:clrMapOvr>
    <a:masterClrMapping/>
  </p:clrMapOvr>
  <p:transition xmlns:p14="http://schemas.microsoft.com/office/powerpoint/2010/mai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2482692548"/>
      </p:ext>
    </p:extLst>
  </p:cSld>
  <p:clrMapOvr>
    <a:masterClrMapping/>
  </p:clrMapOvr>
  <p:transition xmlns:p14="http://schemas.microsoft.com/office/powerpoint/2010/mai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4008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24384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1931967886"/>
      </p:ext>
    </p:extLst>
  </p:cSld>
  <p:clrMapOvr>
    <a:masterClrMapping/>
  </p:clrMapOvr>
  <p:transition xmlns:p14="http://schemas.microsoft.com/office/powerpoint/2010/mai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1970145840"/>
      </p:ext>
    </p:extLst>
  </p:cSld>
  <p:clrMapOvr>
    <a:masterClrMapping/>
  </p:clrMapOvr>
  <p:transition xmlns:p14="http://schemas.microsoft.com/office/powerpoint/2010/mai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5" name="Rectangle 8"/>
          <p:cNvSpPr>
            <a:spLocks noGrp="1" noChangeArrowheads="1"/>
          </p:cNvSpPr>
          <p:nvPr>
            <p:ph type="ftr" sz="quarter" idx="11"/>
          </p:nvPr>
        </p:nvSpPr>
        <p:spPr>
          <a:ln/>
        </p:spPr>
        <p:txBody>
          <a:bodyPr/>
          <a:lstStyle>
            <a:lvl1pPr>
              <a:defRPr/>
            </a:lvl1pPr>
          </a:lstStyle>
          <a:p>
            <a:endParaRPr lang="en-US"/>
          </a:p>
        </p:txBody>
      </p:sp>
      <p:sp>
        <p:nvSpPr>
          <p:cNvPr id="6"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843935146"/>
      </p:ext>
    </p:extLst>
  </p:cSld>
  <p:clrMapOvr>
    <a:masterClrMapping/>
  </p:clrMapOvr>
  <p:transition xmlns:p14="http://schemas.microsoft.com/office/powerpoint/2010/mai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3457270004"/>
      </p:ext>
    </p:extLst>
  </p:cSld>
  <p:clrMapOvr>
    <a:masterClrMapping/>
  </p:clrMapOvr>
  <p:transition xmlns:p14="http://schemas.microsoft.com/office/powerpoint/2010/mai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8" name="Rectangle 8"/>
          <p:cNvSpPr>
            <a:spLocks noGrp="1" noChangeArrowheads="1"/>
          </p:cNvSpPr>
          <p:nvPr>
            <p:ph type="ftr" sz="quarter" idx="11"/>
          </p:nvPr>
        </p:nvSpPr>
        <p:spPr>
          <a:ln/>
        </p:spPr>
        <p:txBody>
          <a:bodyPr/>
          <a:lstStyle>
            <a:lvl1pPr>
              <a:defRPr/>
            </a:lvl1pPr>
          </a:lstStyle>
          <a:p>
            <a:endParaRPr lang="en-US"/>
          </a:p>
        </p:txBody>
      </p:sp>
      <p:sp>
        <p:nvSpPr>
          <p:cNvPr id="9"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3532658705"/>
      </p:ext>
    </p:extLst>
  </p:cSld>
  <p:clrMapOvr>
    <a:masterClrMapping/>
  </p:clrMapOvr>
  <p:transition xmlns:p14="http://schemas.microsoft.com/office/powerpoint/2010/mai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4" name="Rectangle 8"/>
          <p:cNvSpPr>
            <a:spLocks noGrp="1" noChangeArrowheads="1"/>
          </p:cNvSpPr>
          <p:nvPr>
            <p:ph type="ftr" sz="quarter" idx="11"/>
          </p:nvPr>
        </p:nvSpPr>
        <p:spPr>
          <a:ln/>
        </p:spPr>
        <p:txBody>
          <a:bodyPr/>
          <a:lstStyle>
            <a:lvl1pPr>
              <a:defRPr/>
            </a:lvl1pPr>
          </a:lstStyle>
          <a:p>
            <a:endParaRPr lang="en-US"/>
          </a:p>
        </p:txBody>
      </p:sp>
      <p:sp>
        <p:nvSpPr>
          <p:cNvPr id="5"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2588278543"/>
      </p:ext>
    </p:extLst>
  </p:cSld>
  <p:clrMapOvr>
    <a:masterClrMapping/>
  </p:clrMapOvr>
  <p:transition xmlns:p14="http://schemas.microsoft.com/office/powerpoint/2010/mai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3" name="Rectangle 8"/>
          <p:cNvSpPr>
            <a:spLocks noGrp="1" noChangeArrowheads="1"/>
          </p:cNvSpPr>
          <p:nvPr>
            <p:ph type="ftr" sz="quarter" idx="11"/>
          </p:nvPr>
        </p:nvSpPr>
        <p:spPr>
          <a:ln/>
        </p:spPr>
        <p:txBody>
          <a:bodyPr/>
          <a:lstStyle>
            <a:lvl1pPr>
              <a:defRPr/>
            </a:lvl1pPr>
          </a:lstStyle>
          <a:p>
            <a:endParaRPr lang="en-US"/>
          </a:p>
        </p:txBody>
      </p:sp>
      <p:sp>
        <p:nvSpPr>
          <p:cNvPr id="4"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308896577"/>
      </p:ext>
    </p:extLst>
  </p:cSld>
  <p:clrMapOvr>
    <a:masterClrMapping/>
  </p:clrMapOvr>
  <p:transition xmlns:p14="http://schemas.microsoft.com/office/powerpoint/2010/mai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1086517123"/>
      </p:ext>
    </p:extLst>
  </p:cSld>
  <p:clrMapOvr>
    <a:masterClrMapping/>
  </p:clrMapOvr>
  <p:transition xmlns:p14="http://schemas.microsoft.com/office/powerpoint/2010/mai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fld id="{1D1D6887-8312-9043-A9A2-3698093342D7}" type="datetimeFigureOut">
              <a:rPr lang="en-US" smtClean="0"/>
              <a:t>4/29/15</a:t>
            </a:fld>
            <a:endParaRPr lang="en-US"/>
          </a:p>
        </p:txBody>
      </p:sp>
      <p:sp>
        <p:nvSpPr>
          <p:cNvPr id="6" name="Rectangle 8"/>
          <p:cNvSpPr>
            <a:spLocks noGrp="1" noChangeArrowheads="1"/>
          </p:cNvSpPr>
          <p:nvPr>
            <p:ph type="ftr" sz="quarter" idx="11"/>
          </p:nvPr>
        </p:nvSpPr>
        <p:spPr>
          <a:ln/>
        </p:spPr>
        <p:txBody>
          <a:bodyPr/>
          <a:lstStyle>
            <a:lvl1pPr>
              <a:defRPr/>
            </a:lvl1pPr>
          </a:lstStyle>
          <a:p>
            <a:endParaRPr lang="en-US"/>
          </a:p>
        </p:txBody>
      </p:sp>
      <p:sp>
        <p:nvSpPr>
          <p:cNvPr id="7" name="Rectangle 9"/>
          <p:cNvSpPr>
            <a:spLocks noGrp="1" noChangeArrowheads="1"/>
          </p:cNvSpPr>
          <p:nvPr>
            <p:ph type="sldNum" sz="quarter" idx="12"/>
          </p:nvPr>
        </p:nvSpPr>
        <p:spPr>
          <a:ln/>
        </p:spPr>
        <p:txBody>
          <a:bodyPr/>
          <a:lstStyle>
            <a:lvl1pPr>
              <a:defRPr/>
            </a:lvl1pPr>
          </a:lstStyle>
          <a:p>
            <a:fld id="{2ABBB9F8-DFEC-EC40-9933-2A639B9EE389}" type="slidenum">
              <a:rPr lang="en-US" smtClean="0"/>
              <a:t>‹#›</a:t>
            </a:fld>
            <a:endParaRPr lang="en-US"/>
          </a:p>
        </p:txBody>
      </p:sp>
    </p:spTree>
    <p:extLst>
      <p:ext uri="{BB962C8B-B14F-4D97-AF65-F5344CB8AC3E}">
        <p14:creationId xmlns:p14="http://schemas.microsoft.com/office/powerpoint/2010/main" val="3699374396"/>
      </p:ext>
    </p:extLst>
  </p:cSld>
  <p:clrMapOvr>
    <a:masterClrMapping/>
  </p:clrMapOvr>
  <p:transition xmlns:p14="http://schemas.microsoft.com/office/powerpoint/2010/main" spd="slow"/>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2667000" cy="6858000"/>
            <a:chOff x="0" y="0"/>
            <a:chExt cx="1680" cy="4320"/>
          </a:xfrm>
        </p:grpSpPr>
        <p:sp>
          <p:nvSpPr>
            <p:cNvPr id="160771"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defRPr/>
              </a:pPr>
              <a:endParaRPr lang="en-US">
                <a:ea typeface="+mn-ea"/>
                <a:cs typeface="+mn-cs"/>
              </a:endParaRPr>
            </a:p>
          </p:txBody>
        </p:sp>
        <p:pic>
          <p:nvPicPr>
            <p:cNvPr id="1033" name="Picture 4" descr="slidemaster_med3"/>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ltGray">
            <a:xfrm>
              <a:off x="0" y="0"/>
              <a:ext cx="1348" cy="4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0773" name="Rectangle 5"/>
          <p:cNvSpPr>
            <a:spLocks noGrp="1" noChangeArrowheads="1"/>
          </p:cNvSpPr>
          <p:nvPr>
            <p:ph type="title"/>
          </p:nvPr>
        </p:nvSpPr>
        <p:spPr bwMode="auto">
          <a:xfrm>
            <a:off x="2438400" y="228600"/>
            <a:ext cx="6400800"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60774" name="Rectangle 6"/>
          <p:cNvSpPr>
            <a:spLocks noGrp="1" noChangeArrowheads="1"/>
          </p:cNvSpPr>
          <p:nvPr>
            <p:ph type="body" idx="1"/>
          </p:nvPr>
        </p:nvSpPr>
        <p:spPr bwMode="auto">
          <a:xfrm>
            <a:off x="2438400" y="1600200"/>
            <a:ext cx="6400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0775" name="Rectangle 7"/>
          <p:cNvSpPr>
            <a:spLocks noGrp="1" noChangeArrowheads="1"/>
          </p:cNvSpPr>
          <p:nvPr>
            <p:ph type="dt" sz="half" idx="2"/>
          </p:nvPr>
        </p:nvSpPr>
        <p:spPr bwMode="auto">
          <a:xfrm>
            <a:off x="152400" y="6248400"/>
            <a:ext cx="190182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C0C0C0"/>
                  </a:outerShdw>
                </a:effectLst>
                <a:ea typeface="+mn-ea"/>
                <a:cs typeface="+mn-cs"/>
              </a:defRPr>
            </a:lvl1pPr>
          </a:lstStyle>
          <a:p>
            <a:fld id="{1D1D6887-8312-9043-A9A2-3698093342D7}" type="datetimeFigureOut">
              <a:rPr lang="en-US" smtClean="0"/>
              <a:t>4/29/15</a:t>
            </a:fld>
            <a:endParaRPr lang="en-US"/>
          </a:p>
        </p:txBody>
      </p:sp>
      <p:sp>
        <p:nvSpPr>
          <p:cNvPr id="160776" name="Rectangle 8"/>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C0C0C0"/>
                  </a:outerShdw>
                </a:effectLst>
                <a:ea typeface="+mn-ea"/>
                <a:cs typeface="+mn-cs"/>
              </a:defRPr>
            </a:lvl1pPr>
          </a:lstStyle>
          <a:p>
            <a:endParaRPr lang="en-US"/>
          </a:p>
        </p:txBody>
      </p:sp>
      <p:sp>
        <p:nvSpPr>
          <p:cNvPr id="160777" name="Rectangle 9"/>
          <p:cNvSpPr>
            <a:spLocks noGrp="1" noChangeArrowheads="1"/>
          </p:cNvSpPr>
          <p:nvPr>
            <p:ph type="sldNum" sz="quarter" idx="4"/>
          </p:nvPr>
        </p:nvSpPr>
        <p:spPr bwMode="auto">
          <a:xfrm>
            <a:off x="6934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DDDDDD"/>
                  </a:outerShdw>
                </a:effectLst>
                <a:cs typeface="+mn-cs"/>
              </a:defRPr>
            </a:lvl1pPr>
          </a:lstStyle>
          <a:p>
            <a:fld id="{2ABBB9F8-DFEC-EC40-9933-2A639B9EE389}"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ransition xmlns:p14="http://schemas.microsoft.com/office/powerpoint/2010/main" spd="slow"/>
  <p:txStyles>
    <p:titleStyle>
      <a:lvl1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mj-lt"/>
          <a:ea typeface="ＭＳ Ｐゴシック" charset="0"/>
          <a:cs typeface="ＭＳ Ｐゴシック" charset="0"/>
        </a:defRPr>
      </a:lvl1pPr>
      <a:lvl2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ea typeface="ＭＳ Ｐゴシック" charset="0"/>
          <a:cs typeface="ＭＳ Ｐゴシック" charset="0"/>
        </a:defRPr>
      </a:lvl2pPr>
      <a:lvl3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ea typeface="ＭＳ Ｐゴシック" charset="0"/>
          <a:cs typeface="ＭＳ Ｐゴシック" charset="0"/>
        </a:defRPr>
      </a:lvl3pPr>
      <a:lvl4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ea typeface="ＭＳ Ｐゴシック" charset="0"/>
          <a:cs typeface="ＭＳ Ｐゴシック" charset="0"/>
        </a:defRPr>
      </a:lvl4pPr>
      <a:lvl5pPr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ea typeface="ＭＳ Ｐゴシック" charset="0"/>
          <a:cs typeface="ＭＳ Ｐゴシック" charset="0"/>
        </a:defRPr>
      </a:lvl5pPr>
      <a:lvl6pPr marL="4572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eaLnBrk="1" fontAlgn="base" hangingPunct="1">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lr>
          <a:schemeClr val="hlink"/>
        </a:buClr>
        <a:buSzPct val="70000"/>
        <a:buFont typeface="Wingdings" charset="0"/>
        <a:buChar char="n"/>
        <a:defRPr sz="3200">
          <a:solidFill>
            <a:schemeClr val="tx1"/>
          </a:solidFill>
          <a:effectLst>
            <a:outerShdw blurRad="38100" dist="38100" dir="2700000" algn="tl">
              <a:srgbClr val="C0C0C0"/>
            </a:outerShdw>
          </a:effectLst>
          <a:latin typeface="+mn-lt"/>
          <a:ea typeface="ＭＳ Ｐゴシック" charset="0"/>
          <a:cs typeface="ＭＳ Ｐゴシック" charset="0"/>
        </a:defRPr>
      </a:lvl1pPr>
      <a:lvl2pPr marL="742950" indent="-285750" algn="l" rtl="0" eaLnBrk="1" fontAlgn="base" hangingPunct="1">
        <a:spcBef>
          <a:spcPct val="20000"/>
        </a:spcBef>
        <a:spcAft>
          <a:spcPct val="0"/>
        </a:spcAft>
        <a:buClr>
          <a:schemeClr val="folHlink"/>
        </a:buClr>
        <a:buSzPct val="70000"/>
        <a:buFont typeface="Wingdings" charset="0"/>
        <a:buChar char="l"/>
        <a:defRPr sz="2800">
          <a:solidFill>
            <a:schemeClr val="tx1"/>
          </a:solidFill>
          <a:effectLst>
            <a:outerShdw blurRad="38100" dist="38100" dir="2700000" algn="tl">
              <a:srgbClr val="C0C0C0"/>
            </a:outerShdw>
          </a:effectLst>
          <a:latin typeface="+mn-lt"/>
          <a:ea typeface="ＭＳ Ｐゴシック" charset="0"/>
        </a:defRPr>
      </a:lvl2pPr>
      <a:lvl3pPr marL="1143000" indent="-228600" algn="l" rtl="0" eaLnBrk="1" fontAlgn="base" hangingPunct="1">
        <a:spcBef>
          <a:spcPct val="20000"/>
        </a:spcBef>
        <a:spcAft>
          <a:spcPct val="0"/>
        </a:spcAft>
        <a:buClr>
          <a:schemeClr val="hlink"/>
        </a:buClr>
        <a:buSzPct val="70000"/>
        <a:buFont typeface="Wingdings" charset="0"/>
        <a:buChar char="n"/>
        <a:defRPr sz="2400">
          <a:solidFill>
            <a:schemeClr val="tx1"/>
          </a:solidFill>
          <a:effectLst>
            <a:outerShdw blurRad="38100" dist="38100" dir="2700000" algn="tl">
              <a:srgbClr val="C0C0C0"/>
            </a:outerShdw>
          </a:effectLst>
          <a:latin typeface="+mn-lt"/>
          <a:ea typeface="ＭＳ Ｐゴシック" charset="0"/>
        </a:defRPr>
      </a:lvl3pPr>
      <a:lvl4pPr marL="1600200" indent="-228600" algn="l" rtl="0" eaLnBrk="1" fontAlgn="base" hangingPunct="1">
        <a:spcBef>
          <a:spcPct val="20000"/>
        </a:spcBef>
        <a:spcAft>
          <a:spcPct val="0"/>
        </a:spcAft>
        <a:buClr>
          <a:schemeClr val="folHlink"/>
        </a:buClr>
        <a:buSzPct val="70000"/>
        <a:buFont typeface="Wingdings" charset="0"/>
        <a:buChar char="l"/>
        <a:defRPr sz="2000">
          <a:solidFill>
            <a:schemeClr val="tx1"/>
          </a:solidFill>
          <a:effectLst>
            <a:outerShdw blurRad="38100" dist="38100" dir="2700000" algn="tl">
              <a:srgbClr val="C0C0C0"/>
            </a:outerShdw>
          </a:effectLst>
          <a:latin typeface="+mn-lt"/>
          <a:ea typeface="ＭＳ Ｐゴシック" charset="0"/>
        </a:defRPr>
      </a:lvl4pPr>
      <a:lvl5pPr marL="2057400" indent="-228600" algn="l" rtl="0" eaLnBrk="1" fontAlgn="base" hangingPunct="1">
        <a:spcBef>
          <a:spcPct val="20000"/>
        </a:spcBef>
        <a:spcAft>
          <a:spcPct val="0"/>
        </a:spcAft>
        <a:buClr>
          <a:schemeClr val="hlink"/>
        </a:buClr>
        <a:buSzPct val="70000"/>
        <a:buFont typeface="Wingdings" charset="0"/>
        <a:buChar char="n"/>
        <a:defRPr sz="2000">
          <a:solidFill>
            <a:schemeClr val="tx1"/>
          </a:solidFill>
          <a:effectLst>
            <a:outerShdw blurRad="38100" dist="38100" dir="2700000" algn="tl">
              <a:srgbClr val="C0C0C0"/>
            </a:outerShdw>
          </a:effectLst>
          <a:latin typeface="+mn-lt"/>
          <a:ea typeface="ＭＳ Ｐゴシック" charset="0"/>
        </a:defRPr>
      </a:lvl5pPr>
      <a:lvl6pPr marL="25146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eaLnBrk="1" fontAlgn="base" hangingPunct="1">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s://apstudent.collegeboard.org/apcourse/ap-chemistry/exam-tips"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p:txBody>
          <a:bodyPr/>
          <a:lstStyle/>
          <a:p>
            <a:r>
              <a:rPr lang="en-US" dirty="0" smtClean="0"/>
              <a:t>Tips and Strategies</a:t>
            </a:r>
            <a:endParaRPr lang="en-US" dirty="0"/>
          </a:p>
        </p:txBody>
      </p:sp>
      <p:sp>
        <p:nvSpPr>
          <p:cNvPr id="2" name="Title 1"/>
          <p:cNvSpPr>
            <a:spLocks noGrp="1"/>
          </p:cNvSpPr>
          <p:nvPr>
            <p:ph type="ctrTitle" sz="quarter"/>
          </p:nvPr>
        </p:nvSpPr>
        <p:spPr/>
        <p:txBody>
          <a:bodyPr/>
          <a:lstStyle/>
          <a:p>
            <a:r>
              <a:rPr lang="en-US" dirty="0" smtClean="0"/>
              <a:t>The AP Chemistry Exam</a:t>
            </a:r>
            <a:endParaRPr lang="en-US" dirty="0"/>
          </a:p>
        </p:txBody>
      </p:sp>
      <p:sp>
        <p:nvSpPr>
          <p:cNvPr id="4" name="TextBox 3"/>
          <p:cNvSpPr txBox="1"/>
          <p:nvPr/>
        </p:nvSpPr>
        <p:spPr>
          <a:xfrm>
            <a:off x="1451494" y="6488668"/>
            <a:ext cx="7692506" cy="369332"/>
          </a:xfrm>
          <a:prstGeom prst="rect">
            <a:avLst/>
          </a:prstGeom>
          <a:noFill/>
        </p:spPr>
        <p:txBody>
          <a:bodyPr wrap="square" rtlCol="0">
            <a:spAutoFit/>
          </a:bodyPr>
          <a:lstStyle/>
          <a:p>
            <a:r>
              <a:rPr lang="en-US" b="1" dirty="0" smtClean="0">
                <a:solidFill>
                  <a:schemeClr val="tx2"/>
                </a:solidFill>
                <a:hlinkClick r:id="rId2"/>
              </a:rPr>
              <a:t>https://apstudent.collegeboard.org/apcourse/ap-chemistry/exam-tips</a:t>
            </a:r>
            <a:r>
              <a:rPr lang="en-US" b="1" dirty="0" smtClean="0">
                <a:solidFill>
                  <a:schemeClr val="tx2"/>
                </a:solidFill>
              </a:rPr>
              <a:t> </a:t>
            </a:r>
            <a:endParaRPr lang="en-US" b="1" dirty="0">
              <a:solidFill>
                <a:schemeClr val="tx2"/>
              </a:solidFill>
            </a:endParaRPr>
          </a:p>
        </p:txBody>
      </p:sp>
    </p:spTree>
    <p:extLst>
      <p:ext uri="{BB962C8B-B14F-4D97-AF65-F5344CB8AC3E}">
        <p14:creationId xmlns:p14="http://schemas.microsoft.com/office/powerpoint/2010/main" val="85343954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FRQ and AP Readers</a:t>
            </a:r>
            <a:endParaRPr lang="en-US" dirty="0"/>
          </a:p>
        </p:txBody>
      </p:sp>
      <p:sp>
        <p:nvSpPr>
          <p:cNvPr id="3" name="Content Placeholder 2"/>
          <p:cNvSpPr>
            <a:spLocks noGrp="1"/>
          </p:cNvSpPr>
          <p:nvPr>
            <p:ph idx="1"/>
          </p:nvPr>
        </p:nvSpPr>
        <p:spPr/>
        <p:txBody>
          <a:bodyPr/>
          <a:lstStyle/>
          <a:p>
            <a:r>
              <a:rPr lang="en-US" dirty="0" smtClean="0"/>
              <a:t>Communicate clearly and precisely</a:t>
            </a:r>
          </a:p>
          <a:p>
            <a:r>
              <a:rPr lang="en-US" dirty="0" smtClean="0"/>
              <a:t>Strange or unfamiliar questions? Still write something down!</a:t>
            </a:r>
          </a:p>
          <a:p>
            <a:r>
              <a:rPr lang="en-US" dirty="0" smtClean="0"/>
              <a:t>Use pencil or blue-ink pens (avoid pens that smear easily)</a:t>
            </a:r>
          </a:p>
          <a:p>
            <a:r>
              <a:rPr lang="en-US" dirty="0" smtClean="0"/>
              <a:t>Use details</a:t>
            </a:r>
          </a:p>
          <a:p>
            <a:r>
              <a:rPr lang="en-US" dirty="0" smtClean="0"/>
              <a:t>Once you have answered the question, stop!</a:t>
            </a:r>
            <a:endParaRPr lang="en-US" dirty="0"/>
          </a:p>
        </p:txBody>
      </p:sp>
    </p:spTree>
    <p:extLst>
      <p:ext uri="{BB962C8B-B14F-4D97-AF65-F5344CB8AC3E}">
        <p14:creationId xmlns:p14="http://schemas.microsoft.com/office/powerpoint/2010/main" val="105059068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Tips</a:t>
            </a:r>
            <a:endParaRPr lang="en-US" dirty="0"/>
          </a:p>
        </p:txBody>
      </p:sp>
      <p:sp>
        <p:nvSpPr>
          <p:cNvPr id="3" name="Content Placeholder 2"/>
          <p:cNvSpPr>
            <a:spLocks noGrp="1"/>
          </p:cNvSpPr>
          <p:nvPr>
            <p:ph idx="1"/>
          </p:nvPr>
        </p:nvSpPr>
        <p:spPr/>
        <p:txBody>
          <a:bodyPr/>
          <a:lstStyle/>
          <a:p>
            <a:r>
              <a:rPr lang="en-US" dirty="0" smtClean="0"/>
              <a:t>Be consistent</a:t>
            </a:r>
          </a:p>
          <a:p>
            <a:r>
              <a:rPr lang="en-US" dirty="0" smtClean="0"/>
              <a:t>Scientific language</a:t>
            </a:r>
          </a:p>
          <a:p>
            <a:r>
              <a:rPr lang="en-US" dirty="0" smtClean="0"/>
              <a:t>Symbols</a:t>
            </a:r>
          </a:p>
          <a:p>
            <a:r>
              <a:rPr lang="en-US" dirty="0" smtClean="0"/>
              <a:t>What’s trending?</a:t>
            </a:r>
          </a:p>
          <a:p>
            <a:r>
              <a:rPr lang="en-US" dirty="0" smtClean="0"/>
              <a:t>May the force be with you</a:t>
            </a:r>
          </a:p>
          <a:p>
            <a:r>
              <a:rPr lang="en-US" dirty="0" smtClean="0"/>
              <a:t>It should all add up</a:t>
            </a:r>
          </a:p>
          <a:p>
            <a:r>
              <a:rPr lang="en-US" dirty="0" smtClean="0"/>
              <a:t>Significant figures, units, and graphs</a:t>
            </a:r>
            <a:endParaRPr lang="en-US" dirty="0"/>
          </a:p>
        </p:txBody>
      </p:sp>
    </p:spTree>
    <p:extLst>
      <p:ext uri="{BB962C8B-B14F-4D97-AF65-F5344CB8AC3E}">
        <p14:creationId xmlns:p14="http://schemas.microsoft.com/office/powerpoint/2010/main" val="2591170505"/>
      </p:ext>
    </p:extLst>
  </p:cSld>
  <p:clrMapOvr>
    <a:masterClrMapping/>
  </p:clrMapOvr>
  <p:transition xmlns:p14="http://schemas.microsoft.com/office/powerpoint/2010/mai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ext Box 2"/>
          <p:cNvSpPr txBox="1">
            <a:spLocks noChangeArrowheads="1"/>
          </p:cNvSpPr>
          <p:nvPr/>
        </p:nvSpPr>
        <p:spPr bwMode="auto">
          <a:xfrm>
            <a:off x="2222648" y="977957"/>
            <a:ext cx="6858255" cy="4154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400" dirty="0"/>
              <a:t>Grading protocol established &amp; points awarded for each part</a:t>
            </a:r>
            <a:r>
              <a:rPr lang="en-US" sz="4400" dirty="0" smtClean="0"/>
              <a:t>. </a:t>
            </a:r>
            <a:r>
              <a:rPr lang="en-US" sz="4400" u="sng" dirty="0" smtClean="0"/>
              <a:t>after</a:t>
            </a:r>
            <a:r>
              <a:rPr lang="en-US" sz="4400" dirty="0" smtClean="0"/>
              <a:t> you take the test!</a:t>
            </a:r>
            <a:endParaRPr lang="en-US" sz="4400" dirty="0"/>
          </a:p>
          <a:p>
            <a:pPr algn="ctr"/>
            <a:r>
              <a:rPr lang="en-US" sz="4400" dirty="0">
                <a:solidFill>
                  <a:srgbClr val="FF9933"/>
                </a:solidFill>
              </a:rPr>
              <a:t>Conditional grading is in effect.</a:t>
            </a:r>
          </a:p>
        </p:txBody>
      </p:sp>
    </p:spTree>
    <p:extLst>
      <p:ext uri="{BB962C8B-B14F-4D97-AF65-F5344CB8AC3E}">
        <p14:creationId xmlns:p14="http://schemas.microsoft.com/office/powerpoint/2010/main" val="8191275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0722">
                                            <p:txEl>
                                              <p:pRg st="1" end="1"/>
                                            </p:txEl>
                                          </p:spTgt>
                                        </p:tgtEl>
                                        <p:attrNameLst>
                                          <p:attrName>style.visibility</p:attrName>
                                        </p:attrNameLst>
                                      </p:cBhvr>
                                      <p:to>
                                        <p:strVal val="visible"/>
                                      </p:to>
                                    </p:set>
                                    <p:anim calcmode="lin" valueType="num">
                                      <p:cBhvr additive="base">
                                        <p:cTn id="7" dur="500" fill="hold"/>
                                        <p:tgtEl>
                                          <p:spTgt spid="3072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0722">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Text Box 4"/>
          <p:cNvSpPr txBox="1">
            <a:spLocks noChangeArrowheads="1"/>
          </p:cNvSpPr>
          <p:nvPr/>
        </p:nvSpPr>
        <p:spPr bwMode="auto">
          <a:xfrm>
            <a:off x="2173799" y="1070803"/>
            <a:ext cx="6970201"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sz="4000" dirty="0" smtClean="0">
                <a:solidFill>
                  <a:srgbClr val="FF3300"/>
                </a:solidFill>
              </a:rPr>
              <a:t>Scores will be available online at apscore.org in July</a:t>
            </a:r>
          </a:p>
          <a:p>
            <a:pPr algn="ctr"/>
            <a:r>
              <a:rPr lang="en-US" sz="4000" dirty="0" smtClean="0">
                <a:solidFill>
                  <a:srgbClr val="FF3300"/>
                </a:solidFill>
              </a:rPr>
              <a:t>Get logged in now!</a:t>
            </a:r>
            <a:endParaRPr lang="en-US" sz="4000" dirty="0">
              <a:solidFill>
                <a:srgbClr val="FF3300"/>
              </a:solidFill>
            </a:endParaRPr>
          </a:p>
          <a:p>
            <a:pPr algn="ctr"/>
            <a:endParaRPr lang="en-US" sz="4000" dirty="0">
              <a:solidFill>
                <a:srgbClr val="FF3300"/>
              </a:solidFill>
            </a:endParaRPr>
          </a:p>
        </p:txBody>
      </p:sp>
    </p:spTree>
    <p:extLst>
      <p:ext uri="{BB962C8B-B14F-4D97-AF65-F5344CB8AC3E}">
        <p14:creationId xmlns:p14="http://schemas.microsoft.com/office/powerpoint/2010/main" val="404179857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61" name="Text Box 5"/>
          <p:cNvSpPr txBox="1">
            <a:spLocks noChangeArrowheads="1"/>
          </p:cNvSpPr>
          <p:nvPr/>
        </p:nvSpPr>
        <p:spPr bwMode="auto">
          <a:xfrm>
            <a:off x="2389627" y="934484"/>
            <a:ext cx="6754373" cy="37856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algn="ctr"/>
            <a:r>
              <a:rPr lang="en-US" sz="4800" u="sng" dirty="0">
                <a:solidFill>
                  <a:srgbClr val="FF3300"/>
                </a:solidFill>
              </a:rPr>
              <a:t>Two Sections</a:t>
            </a:r>
          </a:p>
          <a:p>
            <a:pPr algn="ctr">
              <a:buFontTx/>
              <a:buAutoNum type="arabicPeriod"/>
            </a:pPr>
            <a:r>
              <a:rPr lang="en-US" sz="4800" dirty="0">
                <a:solidFill>
                  <a:srgbClr val="FF3300"/>
                </a:solidFill>
              </a:rPr>
              <a:t> Multiple Choice</a:t>
            </a:r>
          </a:p>
          <a:p>
            <a:pPr algn="ctr">
              <a:buFontTx/>
              <a:buAutoNum type="arabicPeriod"/>
            </a:pPr>
            <a:r>
              <a:rPr lang="en-US" sz="4800" dirty="0">
                <a:solidFill>
                  <a:srgbClr val="FF3300"/>
                </a:solidFill>
              </a:rPr>
              <a:t> Free Response</a:t>
            </a:r>
          </a:p>
          <a:p>
            <a:pPr algn="ctr"/>
            <a:endParaRPr lang="en-US" sz="4800" dirty="0">
              <a:solidFill>
                <a:srgbClr val="FF3300"/>
              </a:solidFill>
            </a:endParaRPr>
          </a:p>
          <a:p>
            <a:pPr algn="ctr"/>
            <a:r>
              <a:rPr lang="en-US" sz="4800" dirty="0" smtClean="0">
                <a:solidFill>
                  <a:srgbClr val="FF5050"/>
                </a:solidFill>
              </a:rPr>
              <a:t>3 hours 15 minutes total</a:t>
            </a:r>
            <a:endParaRPr lang="en-US" sz="4800" dirty="0">
              <a:solidFill>
                <a:srgbClr val="FF5050"/>
              </a:solidFill>
            </a:endParaRPr>
          </a:p>
        </p:txBody>
      </p:sp>
    </p:spTree>
    <p:extLst>
      <p:ext uri="{BB962C8B-B14F-4D97-AF65-F5344CB8AC3E}">
        <p14:creationId xmlns:p14="http://schemas.microsoft.com/office/powerpoint/2010/main" val="163711218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6261">
                                            <p:txEl>
                                              <p:pRg st="1" end="1"/>
                                            </p:txEl>
                                          </p:spTgt>
                                        </p:tgtEl>
                                        <p:attrNameLst>
                                          <p:attrName>style.visibility</p:attrName>
                                        </p:attrNameLst>
                                      </p:cBhvr>
                                      <p:to>
                                        <p:strVal val="visible"/>
                                      </p:to>
                                    </p:set>
                                    <p:anim calcmode="lin" valueType="num">
                                      <p:cBhvr additive="base">
                                        <p:cTn id="7" dur="500" fill="hold"/>
                                        <p:tgtEl>
                                          <p:spTgt spid="96261">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62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6261">
                                            <p:txEl>
                                              <p:pRg st="2" end="2"/>
                                            </p:txEl>
                                          </p:spTgt>
                                        </p:tgtEl>
                                        <p:attrNameLst>
                                          <p:attrName>style.visibility</p:attrName>
                                        </p:attrNameLst>
                                      </p:cBhvr>
                                      <p:to>
                                        <p:strVal val="visible"/>
                                      </p:to>
                                    </p:set>
                                    <p:anim calcmode="lin" valueType="num">
                                      <p:cBhvr additive="base">
                                        <p:cTn id="13" dur="500" fill="hold"/>
                                        <p:tgtEl>
                                          <p:spTgt spid="96261">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62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96261">
                                            <p:txEl>
                                              <p:pRg st="4" end="4"/>
                                            </p:txEl>
                                          </p:spTgt>
                                        </p:tgtEl>
                                        <p:attrNameLst>
                                          <p:attrName>style.visibility</p:attrName>
                                        </p:attrNameLst>
                                      </p:cBhvr>
                                      <p:to>
                                        <p:strVal val="visible"/>
                                      </p:to>
                                    </p:set>
                                    <p:anim calcmode="lin" valueType="num">
                                      <p:cBhvr additive="base">
                                        <p:cTn id="19" dur="500" fill="hold"/>
                                        <p:tgtEl>
                                          <p:spTgt spid="96261">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9626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ChangeArrowheads="1"/>
          </p:cNvSpPr>
          <p:nvPr/>
        </p:nvSpPr>
        <p:spPr bwMode="auto">
          <a:xfrm>
            <a:off x="2100524" y="79857"/>
            <a:ext cx="7165599" cy="6740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ctr">
            <a:spAutoFit/>
          </a:bodyPr>
          <a:lstStyle/>
          <a:p>
            <a:pPr algn="ctr">
              <a:tabLst>
                <a:tab pos="457200" algn="l"/>
                <a:tab pos="914400" algn="l"/>
              </a:tabLst>
            </a:pPr>
            <a:r>
              <a:rPr lang="en-US" sz="4400" u="sng" dirty="0">
                <a:solidFill>
                  <a:srgbClr val="FF3300"/>
                </a:solidFill>
              </a:rPr>
              <a:t>Section I</a:t>
            </a:r>
          </a:p>
          <a:p>
            <a:pPr algn="ctr">
              <a:tabLst>
                <a:tab pos="457200" algn="l"/>
                <a:tab pos="914400" algn="l"/>
              </a:tabLst>
            </a:pPr>
            <a:r>
              <a:rPr lang="en-US" sz="4400" dirty="0" smtClean="0">
                <a:solidFill>
                  <a:srgbClr val="FF3300"/>
                </a:solidFill>
              </a:rPr>
              <a:t>60 </a:t>
            </a:r>
            <a:r>
              <a:rPr lang="en-US" sz="4400" dirty="0">
                <a:solidFill>
                  <a:srgbClr val="FF3300"/>
                </a:solidFill>
              </a:rPr>
              <a:t>Multiple Choice Questions</a:t>
            </a:r>
          </a:p>
          <a:p>
            <a:pPr algn="ctr">
              <a:tabLst>
                <a:tab pos="457200" algn="l"/>
                <a:tab pos="914400" algn="l"/>
              </a:tabLst>
            </a:pPr>
            <a:r>
              <a:rPr lang="en-US" sz="4400" dirty="0">
                <a:solidFill>
                  <a:srgbClr val="FF3300"/>
                </a:solidFill>
              </a:rPr>
              <a:t>(50% of score)</a:t>
            </a:r>
          </a:p>
          <a:p>
            <a:pPr algn="ctr">
              <a:tabLst>
                <a:tab pos="457200" algn="l"/>
                <a:tab pos="914400" algn="l"/>
              </a:tabLst>
            </a:pPr>
            <a:r>
              <a:rPr lang="en-US" sz="4000" dirty="0">
                <a:solidFill>
                  <a:srgbClr val="FF3300"/>
                </a:solidFill>
              </a:rPr>
              <a:t>Periodic Table </a:t>
            </a:r>
            <a:r>
              <a:rPr lang="en-US" sz="4000" dirty="0" smtClean="0">
                <a:solidFill>
                  <a:srgbClr val="FF3300"/>
                </a:solidFill>
              </a:rPr>
              <a:t> &amp;Equations </a:t>
            </a:r>
            <a:r>
              <a:rPr lang="en-US" sz="4000" dirty="0">
                <a:solidFill>
                  <a:srgbClr val="FF3300"/>
                </a:solidFill>
              </a:rPr>
              <a:t>Sheet</a:t>
            </a:r>
          </a:p>
          <a:p>
            <a:pPr algn="ctr">
              <a:tabLst>
                <a:tab pos="457200" algn="l"/>
                <a:tab pos="914400" algn="l"/>
              </a:tabLst>
            </a:pPr>
            <a:r>
              <a:rPr lang="en-US" sz="4400" dirty="0" smtClean="0">
                <a:solidFill>
                  <a:srgbClr val="FF3300"/>
                </a:solidFill>
              </a:rPr>
              <a:t>NO calculator</a:t>
            </a:r>
          </a:p>
          <a:p>
            <a:pPr algn="ctr">
              <a:tabLst>
                <a:tab pos="457200" algn="l"/>
                <a:tab pos="914400" algn="l"/>
              </a:tabLst>
            </a:pPr>
            <a:r>
              <a:rPr lang="en-US" sz="4400" dirty="0" smtClean="0">
                <a:solidFill>
                  <a:srgbClr val="FF3300"/>
                </a:solidFill>
              </a:rPr>
              <a:t>No penalty for wrong answers</a:t>
            </a:r>
          </a:p>
          <a:p>
            <a:pPr algn="ctr">
              <a:tabLst>
                <a:tab pos="457200" algn="l"/>
                <a:tab pos="914400" algn="l"/>
              </a:tabLst>
            </a:pPr>
            <a:r>
              <a:rPr lang="en-US" sz="4400" dirty="0" smtClean="0">
                <a:solidFill>
                  <a:srgbClr val="FF3300"/>
                </a:solidFill>
              </a:rPr>
              <a:t>90 </a:t>
            </a:r>
            <a:r>
              <a:rPr lang="en-US" sz="4400" dirty="0">
                <a:solidFill>
                  <a:srgbClr val="FF3300"/>
                </a:solidFill>
              </a:rPr>
              <a:t>minutes </a:t>
            </a:r>
          </a:p>
        </p:txBody>
      </p:sp>
    </p:spTree>
    <p:extLst>
      <p:ext uri="{BB962C8B-B14F-4D97-AF65-F5344CB8AC3E}">
        <p14:creationId xmlns:p14="http://schemas.microsoft.com/office/powerpoint/2010/main" val="1215474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1506">
                                            <p:txEl>
                                              <p:pRg st="3" end="3"/>
                                            </p:txEl>
                                          </p:spTgt>
                                        </p:tgtEl>
                                        <p:attrNameLst>
                                          <p:attrName>style.visibility</p:attrName>
                                        </p:attrNameLst>
                                      </p:cBhvr>
                                      <p:to>
                                        <p:strVal val="visible"/>
                                      </p:to>
                                    </p:set>
                                    <p:anim calcmode="lin" valueType="num">
                                      <p:cBhvr additive="base">
                                        <p:cTn id="7" dur="500" fill="hold"/>
                                        <p:tgtEl>
                                          <p:spTgt spid="21506">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150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1506">
                                            <p:txEl>
                                              <p:pRg st="4" end="4"/>
                                            </p:txEl>
                                          </p:spTgt>
                                        </p:tgtEl>
                                        <p:attrNameLst>
                                          <p:attrName>style.visibility</p:attrName>
                                        </p:attrNameLst>
                                      </p:cBhvr>
                                      <p:to>
                                        <p:strVal val="visible"/>
                                      </p:to>
                                    </p:set>
                                    <p:anim calcmode="lin" valueType="num">
                                      <p:cBhvr additive="base">
                                        <p:cTn id="13" dur="500" fill="hold"/>
                                        <p:tgtEl>
                                          <p:spTgt spid="2150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150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1506">
                                            <p:txEl>
                                              <p:pRg st="5" end="5"/>
                                            </p:txEl>
                                          </p:spTgt>
                                        </p:tgtEl>
                                        <p:attrNameLst>
                                          <p:attrName>style.visibility</p:attrName>
                                        </p:attrNameLst>
                                      </p:cBhvr>
                                      <p:to>
                                        <p:strVal val="visible"/>
                                      </p:to>
                                    </p:set>
                                    <p:anim calcmode="lin" valueType="num">
                                      <p:cBhvr additive="base">
                                        <p:cTn id="19" dur="500" fill="hold"/>
                                        <p:tgtEl>
                                          <p:spTgt spid="21506">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150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21506">
                                            <p:txEl>
                                              <p:pRg st="6" end="6"/>
                                            </p:txEl>
                                          </p:spTgt>
                                        </p:tgtEl>
                                        <p:attrNameLst>
                                          <p:attrName>style.visibility</p:attrName>
                                        </p:attrNameLst>
                                      </p:cBhvr>
                                      <p:to>
                                        <p:strVal val="visible"/>
                                      </p:to>
                                    </p:set>
                                    <p:anim calcmode="lin" valueType="num">
                                      <p:cBhvr additive="base">
                                        <p:cTn id="25" dur="500" fill="hold"/>
                                        <p:tgtEl>
                                          <p:spTgt spid="21506">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150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ChangeArrowheads="1"/>
          </p:cNvSpPr>
          <p:nvPr/>
        </p:nvSpPr>
        <p:spPr bwMode="auto">
          <a:xfrm>
            <a:off x="3016362" y="630369"/>
            <a:ext cx="5275803" cy="4832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lgn="ctr">
              <a:tabLst>
                <a:tab pos="457200" algn="l"/>
                <a:tab pos="914400" algn="l"/>
              </a:tabLst>
            </a:pPr>
            <a:r>
              <a:rPr lang="en-US" sz="4400" u="sng" dirty="0">
                <a:solidFill>
                  <a:srgbClr val="FF3300"/>
                </a:solidFill>
              </a:rPr>
              <a:t>Section </a:t>
            </a:r>
            <a:r>
              <a:rPr lang="en-US" sz="4400" u="sng" dirty="0" smtClean="0">
                <a:solidFill>
                  <a:srgbClr val="FF3300"/>
                </a:solidFill>
              </a:rPr>
              <a:t>II</a:t>
            </a:r>
            <a:endParaRPr lang="en-US" sz="4400" dirty="0">
              <a:solidFill>
                <a:srgbClr val="FF3300"/>
              </a:solidFill>
            </a:endParaRPr>
          </a:p>
          <a:p>
            <a:pPr algn="ctr">
              <a:tabLst>
                <a:tab pos="457200" algn="l"/>
                <a:tab pos="914400" algn="l"/>
              </a:tabLst>
            </a:pPr>
            <a:r>
              <a:rPr lang="en-US" sz="4400" dirty="0">
                <a:solidFill>
                  <a:srgbClr val="FF3300"/>
                </a:solidFill>
              </a:rPr>
              <a:t>Free Response </a:t>
            </a:r>
          </a:p>
          <a:p>
            <a:pPr algn="ctr">
              <a:tabLst>
                <a:tab pos="457200" algn="l"/>
                <a:tab pos="914400" algn="l"/>
              </a:tabLst>
            </a:pPr>
            <a:r>
              <a:rPr lang="en-US" sz="4400" dirty="0">
                <a:solidFill>
                  <a:srgbClr val="FF3300"/>
                </a:solidFill>
              </a:rPr>
              <a:t>(50% of score)</a:t>
            </a:r>
          </a:p>
          <a:p>
            <a:pPr algn="ctr">
              <a:tabLst>
                <a:tab pos="457200" algn="l"/>
                <a:tab pos="914400" algn="l"/>
              </a:tabLst>
            </a:pPr>
            <a:r>
              <a:rPr lang="en-US" sz="4400" dirty="0">
                <a:solidFill>
                  <a:srgbClr val="FF3300"/>
                </a:solidFill>
              </a:rPr>
              <a:t>Periodic Table</a:t>
            </a:r>
          </a:p>
          <a:p>
            <a:pPr algn="ctr">
              <a:tabLst>
                <a:tab pos="457200" algn="l"/>
                <a:tab pos="914400" algn="l"/>
              </a:tabLst>
            </a:pPr>
            <a:r>
              <a:rPr lang="en-US" sz="4400" dirty="0">
                <a:solidFill>
                  <a:srgbClr val="FF3300"/>
                </a:solidFill>
              </a:rPr>
              <a:t>Equations </a:t>
            </a:r>
            <a:r>
              <a:rPr lang="en-US" sz="4400" dirty="0" smtClean="0">
                <a:solidFill>
                  <a:srgbClr val="FF3300"/>
                </a:solidFill>
              </a:rPr>
              <a:t>Sheet</a:t>
            </a:r>
          </a:p>
          <a:p>
            <a:pPr algn="ctr">
              <a:tabLst>
                <a:tab pos="457200" algn="l"/>
                <a:tab pos="914400" algn="l"/>
              </a:tabLst>
            </a:pPr>
            <a:r>
              <a:rPr lang="en-US" sz="4400" dirty="0">
                <a:solidFill>
                  <a:srgbClr val="FF3300"/>
                </a:solidFill>
              </a:rPr>
              <a:t>CAN USE </a:t>
            </a:r>
            <a:r>
              <a:rPr lang="en-US" sz="4400" dirty="0" smtClean="0">
                <a:solidFill>
                  <a:srgbClr val="FF3300"/>
                </a:solidFill>
              </a:rPr>
              <a:t>calculator</a:t>
            </a:r>
          </a:p>
          <a:p>
            <a:pPr algn="ctr">
              <a:tabLst>
                <a:tab pos="457200" algn="l"/>
                <a:tab pos="914400" algn="l"/>
              </a:tabLst>
            </a:pPr>
            <a:r>
              <a:rPr lang="en-US" sz="4400" dirty="0" smtClean="0">
                <a:solidFill>
                  <a:srgbClr val="FF3300"/>
                </a:solidFill>
              </a:rPr>
              <a:t>105 minutes</a:t>
            </a:r>
            <a:endParaRPr lang="en-US" sz="4400" dirty="0">
              <a:solidFill>
                <a:srgbClr val="FF3300"/>
              </a:solidFill>
            </a:endParaRPr>
          </a:p>
        </p:txBody>
      </p:sp>
    </p:spTree>
    <p:extLst>
      <p:ext uri="{BB962C8B-B14F-4D97-AF65-F5344CB8AC3E}">
        <p14:creationId xmlns:p14="http://schemas.microsoft.com/office/powerpoint/2010/main" val="9762842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3554">
                                            <p:txEl>
                                              <p:pRg st="3" end="3"/>
                                            </p:txEl>
                                          </p:spTgt>
                                        </p:tgtEl>
                                        <p:attrNameLst>
                                          <p:attrName>style.visibility</p:attrName>
                                        </p:attrNameLst>
                                      </p:cBhvr>
                                      <p:to>
                                        <p:strVal val="visible"/>
                                      </p:to>
                                    </p:set>
                                    <p:anim calcmode="lin" valueType="num">
                                      <p:cBhvr additive="base">
                                        <p:cTn id="7" dur="500" fill="hold"/>
                                        <p:tgtEl>
                                          <p:spTgt spid="23554">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23554">
                                            <p:txEl>
                                              <p:pRg st="4" end="4"/>
                                            </p:txEl>
                                          </p:spTgt>
                                        </p:tgtEl>
                                        <p:attrNameLst>
                                          <p:attrName>style.visibility</p:attrName>
                                        </p:attrNameLst>
                                      </p:cBhvr>
                                      <p:to>
                                        <p:strVal val="visible"/>
                                      </p:to>
                                    </p:set>
                                    <p:anim calcmode="lin" valueType="num">
                                      <p:cBhvr additive="base">
                                        <p:cTn id="13" dur="500" fill="hold"/>
                                        <p:tgtEl>
                                          <p:spTgt spid="23554">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3554">
                                            <p:txEl>
                                              <p:pRg st="5" end="5"/>
                                            </p:txEl>
                                          </p:spTgt>
                                        </p:tgtEl>
                                        <p:attrNameLst>
                                          <p:attrName>style.visibility</p:attrName>
                                        </p:attrNameLst>
                                      </p:cBhvr>
                                      <p:to>
                                        <p:strVal val="visible"/>
                                      </p:to>
                                    </p:set>
                                    <p:anim calcmode="lin" valueType="num">
                                      <p:cBhvr additive="base">
                                        <p:cTn id="19" dur="500" fill="hold"/>
                                        <p:tgtEl>
                                          <p:spTgt spid="23554">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55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3554">
                                            <p:txEl>
                                              <p:pRg st="6" end="6"/>
                                            </p:txEl>
                                          </p:spTgt>
                                        </p:tgtEl>
                                        <p:attrNameLst>
                                          <p:attrName>style.visibility</p:attrName>
                                        </p:attrNameLst>
                                      </p:cBhvr>
                                      <p:to>
                                        <p:strVal val="visible"/>
                                      </p:to>
                                    </p:set>
                                    <p:anim calcmode="lin" valueType="num">
                                      <p:cBhvr additive="base">
                                        <p:cTn id="25" dur="500" fill="hold"/>
                                        <p:tgtEl>
                                          <p:spTgt spid="23554">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55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526" y="-117645"/>
            <a:ext cx="7043474" cy="1139825"/>
          </a:xfrm>
        </p:spPr>
        <p:txBody>
          <a:bodyPr/>
          <a:lstStyle/>
          <a:p>
            <a:pPr algn="ctr"/>
            <a:r>
              <a:rPr lang="en-US" sz="4400" dirty="0" smtClean="0"/>
              <a:t>Tips</a:t>
            </a:r>
            <a:endParaRPr lang="en-US" sz="4400" dirty="0"/>
          </a:p>
        </p:txBody>
      </p:sp>
      <p:sp>
        <p:nvSpPr>
          <p:cNvPr id="3" name="Content Placeholder 2"/>
          <p:cNvSpPr>
            <a:spLocks noGrp="1"/>
          </p:cNvSpPr>
          <p:nvPr>
            <p:ph idx="1"/>
          </p:nvPr>
        </p:nvSpPr>
        <p:spPr>
          <a:xfrm>
            <a:off x="2344772" y="1022180"/>
            <a:ext cx="6766408" cy="4717906"/>
          </a:xfrm>
        </p:spPr>
        <p:txBody>
          <a:bodyPr/>
          <a:lstStyle/>
          <a:p>
            <a:r>
              <a:rPr lang="en-US" dirty="0" smtClean="0"/>
              <a:t>Part I - Multiple Choice – </a:t>
            </a:r>
            <a:r>
              <a:rPr lang="en-US" dirty="0" smtClean="0"/>
              <a:t>guess!</a:t>
            </a:r>
            <a:endParaRPr lang="en-US" dirty="0" smtClean="0"/>
          </a:p>
          <a:p>
            <a:pPr marL="0" indent="0">
              <a:buNone/>
            </a:pPr>
            <a:endParaRPr lang="en-US" dirty="0" smtClean="0"/>
          </a:p>
          <a:p>
            <a:r>
              <a:rPr lang="en-US" dirty="0" smtClean="0"/>
              <a:t>Part II – Show work!</a:t>
            </a:r>
          </a:p>
          <a:p>
            <a:pPr marL="0" indent="0">
              <a:buNone/>
            </a:pPr>
            <a:r>
              <a:rPr lang="en-US" sz="2400" dirty="0" smtClean="0">
                <a:effectLst/>
              </a:rPr>
              <a:t>“Best advice: Show the steps </a:t>
            </a:r>
            <a:r>
              <a:rPr lang="en-US" sz="2400" dirty="0">
                <a:effectLst/>
              </a:rPr>
              <a:t>sequentially, beginning at the top of the page. Circle the answer that you wish to be read. </a:t>
            </a:r>
            <a:r>
              <a:rPr lang="en-US" sz="2400" dirty="0" smtClean="0">
                <a:effectLst/>
              </a:rPr>
              <a:t>Pay </a:t>
            </a:r>
            <a:r>
              <a:rPr lang="en-US" sz="2400" dirty="0">
                <a:effectLst/>
              </a:rPr>
              <a:t>attention to sig. figs., but not obsessively  - there is time pressure</a:t>
            </a:r>
            <a:r>
              <a:rPr lang="en-US" sz="2400" dirty="0" smtClean="0">
                <a:effectLst/>
              </a:rPr>
              <a:t>!”</a:t>
            </a:r>
          </a:p>
          <a:p>
            <a:pPr marL="0" indent="0">
              <a:buNone/>
            </a:pPr>
            <a:endParaRPr lang="en-US" sz="2400" dirty="0" smtClean="0">
              <a:effectLst/>
            </a:endParaRPr>
          </a:p>
          <a:p>
            <a:pPr marL="0" indent="0">
              <a:buNone/>
            </a:pPr>
            <a:r>
              <a:rPr lang="en-US" sz="2400" dirty="0" smtClean="0">
                <a:effectLst/>
              </a:rPr>
              <a:t>“There </a:t>
            </a:r>
            <a:r>
              <a:rPr lang="en-US" sz="2400" dirty="0">
                <a:effectLst/>
              </a:rPr>
              <a:t>have been many quantitative questions on which we  (the readers) were instructed "Award no points if no work is shown, even if the answer is correct</a:t>
            </a:r>
            <a:r>
              <a:rPr lang="en-US" sz="2400" dirty="0" smtClean="0">
                <a:effectLst/>
              </a:rPr>
              <a:t>.“”</a:t>
            </a:r>
            <a:endParaRPr lang="en-US" sz="2400" dirty="0">
              <a:effectLst/>
            </a:endParaRPr>
          </a:p>
        </p:txBody>
      </p:sp>
    </p:spTree>
    <p:extLst>
      <p:ext uri="{BB962C8B-B14F-4D97-AF65-F5344CB8AC3E}">
        <p14:creationId xmlns:p14="http://schemas.microsoft.com/office/powerpoint/2010/main" val="90427684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Questions</a:t>
            </a:r>
            <a:endParaRPr lang="en-US" dirty="0"/>
          </a:p>
        </p:txBody>
      </p:sp>
      <p:sp>
        <p:nvSpPr>
          <p:cNvPr id="3" name="Content Placeholder 2"/>
          <p:cNvSpPr>
            <a:spLocks noGrp="1"/>
          </p:cNvSpPr>
          <p:nvPr>
            <p:ph idx="1"/>
          </p:nvPr>
        </p:nvSpPr>
        <p:spPr>
          <a:xfrm>
            <a:off x="2174165" y="1292300"/>
            <a:ext cx="6969835" cy="4495800"/>
          </a:xfrm>
        </p:spPr>
        <p:txBody>
          <a:bodyPr/>
          <a:lstStyle/>
          <a:p>
            <a:r>
              <a:rPr lang="en-US" dirty="0" smtClean="0"/>
              <a:t>Pace yourself</a:t>
            </a:r>
          </a:p>
          <a:p>
            <a:r>
              <a:rPr lang="en-US" dirty="0" smtClean="0"/>
              <a:t>Three pass strategy</a:t>
            </a:r>
          </a:p>
          <a:p>
            <a:pPr lvl="1"/>
            <a:r>
              <a:rPr lang="en-US" dirty="0" smtClean="0"/>
              <a:t>Examine each question for a max. of forty seconds</a:t>
            </a:r>
          </a:p>
          <a:p>
            <a:pPr lvl="1"/>
            <a:r>
              <a:rPr lang="en-US" dirty="0" smtClean="0"/>
              <a:t>Quickly determine the subject of the question</a:t>
            </a:r>
          </a:p>
          <a:p>
            <a:pPr lvl="1"/>
            <a:r>
              <a:rPr lang="en-US" dirty="0" smtClean="0"/>
              <a:t>By the end of the 40 seconds, either:</a:t>
            </a:r>
          </a:p>
          <a:p>
            <a:pPr lvl="2"/>
            <a:r>
              <a:rPr lang="en-US" dirty="0" smtClean="0"/>
              <a:t>Mark the correct answer</a:t>
            </a:r>
          </a:p>
          <a:p>
            <a:pPr lvl="2"/>
            <a:r>
              <a:rPr lang="en-US" dirty="0" smtClean="0"/>
              <a:t>Mark a “Y” next to those you know but need more time to work</a:t>
            </a:r>
          </a:p>
          <a:p>
            <a:pPr lvl="2"/>
            <a:r>
              <a:rPr lang="en-US" dirty="0" smtClean="0"/>
              <a:t>Mark an “N” next to those you have no idea how to do</a:t>
            </a:r>
            <a:endParaRPr lang="en-US" dirty="0"/>
          </a:p>
        </p:txBody>
      </p:sp>
    </p:spTree>
    <p:extLst>
      <p:ext uri="{BB962C8B-B14F-4D97-AF65-F5344CB8AC3E}">
        <p14:creationId xmlns:p14="http://schemas.microsoft.com/office/powerpoint/2010/main" val="879927246"/>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 Choice Questions</a:t>
            </a:r>
            <a:endParaRPr lang="en-US" dirty="0"/>
          </a:p>
        </p:txBody>
      </p:sp>
      <p:sp>
        <p:nvSpPr>
          <p:cNvPr id="3" name="Content Placeholder 2"/>
          <p:cNvSpPr>
            <a:spLocks noGrp="1"/>
          </p:cNvSpPr>
          <p:nvPr>
            <p:ph idx="1"/>
          </p:nvPr>
        </p:nvSpPr>
        <p:spPr>
          <a:xfrm>
            <a:off x="2174165" y="1292300"/>
            <a:ext cx="6969835" cy="4495800"/>
          </a:xfrm>
        </p:spPr>
        <p:txBody>
          <a:bodyPr/>
          <a:lstStyle/>
          <a:p>
            <a:r>
              <a:rPr lang="en-US" dirty="0" smtClean="0"/>
              <a:t>Three pass strategy (continued)</a:t>
            </a:r>
          </a:p>
          <a:p>
            <a:pPr lvl="1"/>
            <a:r>
              <a:rPr lang="en-US" dirty="0" smtClean="0"/>
              <a:t>Force yourself to move through 15 questions for every 10 minutes (1.5 minutes per question)</a:t>
            </a:r>
          </a:p>
          <a:p>
            <a:pPr lvl="1"/>
            <a:r>
              <a:rPr lang="en-US" dirty="0" smtClean="0"/>
              <a:t>Make a second pass concentrating on the “Y” questions only. Do not spend any time on the “N” questions</a:t>
            </a:r>
          </a:p>
          <a:p>
            <a:pPr lvl="1"/>
            <a:r>
              <a:rPr lang="en-US" dirty="0" smtClean="0"/>
              <a:t>Now make your third pass. Focus only on the “N” questions. Attempt to eliminate at least two choices. Make an intelligent guess. You only have 10 minutes at this point, so make it count!</a:t>
            </a:r>
            <a:endParaRPr lang="en-US" dirty="0"/>
          </a:p>
        </p:txBody>
      </p:sp>
    </p:spTree>
    <p:extLst>
      <p:ext uri="{BB962C8B-B14F-4D97-AF65-F5344CB8AC3E}">
        <p14:creationId xmlns:p14="http://schemas.microsoft.com/office/powerpoint/2010/main" val="29535648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Questions</a:t>
            </a:r>
            <a:endParaRPr lang="en-US" dirty="0"/>
          </a:p>
        </p:txBody>
      </p:sp>
      <p:sp>
        <p:nvSpPr>
          <p:cNvPr id="3" name="Content Placeholder 2"/>
          <p:cNvSpPr>
            <a:spLocks noGrp="1"/>
          </p:cNvSpPr>
          <p:nvPr>
            <p:ph idx="1"/>
          </p:nvPr>
        </p:nvSpPr>
        <p:spPr/>
        <p:txBody>
          <a:bodyPr/>
          <a:lstStyle/>
          <a:p>
            <a:r>
              <a:rPr lang="en-US" dirty="0" smtClean="0"/>
              <a:t>2 types of questions – Pace yourself!</a:t>
            </a:r>
          </a:p>
          <a:p>
            <a:pPr lvl="1"/>
            <a:r>
              <a:rPr lang="en-US" dirty="0" smtClean="0"/>
              <a:t>3 long questions – </a:t>
            </a:r>
            <a:r>
              <a:rPr lang="en-US" dirty="0" smtClean="0"/>
              <a:t>15 – 20</a:t>
            </a:r>
            <a:r>
              <a:rPr lang="en-US" dirty="0" smtClean="0"/>
              <a:t> </a:t>
            </a:r>
            <a:r>
              <a:rPr lang="en-US" dirty="0" smtClean="0"/>
              <a:t>minutes </a:t>
            </a:r>
            <a:r>
              <a:rPr lang="en-US" dirty="0" smtClean="0"/>
              <a:t>each</a:t>
            </a:r>
            <a:endParaRPr lang="en-US" dirty="0" smtClean="0"/>
          </a:p>
          <a:p>
            <a:pPr lvl="1"/>
            <a:r>
              <a:rPr lang="en-US" dirty="0" smtClean="0"/>
              <a:t>4 short questions – </a:t>
            </a:r>
            <a:r>
              <a:rPr lang="en-US" dirty="0" smtClean="0"/>
              <a:t>7 – 10</a:t>
            </a:r>
            <a:r>
              <a:rPr lang="en-US" dirty="0" smtClean="0"/>
              <a:t> </a:t>
            </a:r>
            <a:r>
              <a:rPr lang="en-US" dirty="0" smtClean="0"/>
              <a:t>minutes each</a:t>
            </a:r>
          </a:p>
          <a:p>
            <a:r>
              <a:rPr lang="en-US" dirty="0" smtClean="0"/>
              <a:t>Read, read, read</a:t>
            </a:r>
            <a:r>
              <a:rPr lang="en-US" dirty="0" smtClean="0"/>
              <a:t>!</a:t>
            </a:r>
            <a:endParaRPr lang="en-US" dirty="0" smtClean="0"/>
          </a:p>
        </p:txBody>
      </p:sp>
    </p:spTree>
    <p:extLst>
      <p:ext uri="{BB962C8B-B14F-4D97-AF65-F5344CB8AC3E}">
        <p14:creationId xmlns:p14="http://schemas.microsoft.com/office/powerpoint/2010/main" val="364302205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Free Response Questions</a:t>
            </a:r>
            <a:endParaRPr lang="en-US" dirty="0"/>
          </a:p>
        </p:txBody>
      </p:sp>
      <p:sp>
        <p:nvSpPr>
          <p:cNvPr id="3" name="Content Placeholder 2"/>
          <p:cNvSpPr>
            <a:spLocks noGrp="1"/>
          </p:cNvSpPr>
          <p:nvPr>
            <p:ph idx="1"/>
          </p:nvPr>
        </p:nvSpPr>
        <p:spPr/>
        <p:txBody>
          <a:bodyPr/>
          <a:lstStyle/>
          <a:p>
            <a:r>
              <a:rPr lang="en-US" dirty="0" smtClean="0"/>
              <a:t>Be smart about multi-part</a:t>
            </a:r>
          </a:p>
          <a:p>
            <a:pPr lvl="1"/>
            <a:r>
              <a:rPr lang="en-US" dirty="0" smtClean="0"/>
              <a:t>Read all parts</a:t>
            </a:r>
          </a:p>
          <a:p>
            <a:pPr lvl="1"/>
            <a:r>
              <a:rPr lang="en-US" dirty="0" smtClean="0"/>
              <a:t>Use prior results to answer</a:t>
            </a:r>
          </a:p>
          <a:p>
            <a:r>
              <a:rPr lang="en-US" dirty="0" smtClean="0"/>
              <a:t>Maximizing credit</a:t>
            </a:r>
          </a:p>
          <a:p>
            <a:pPr lvl="1"/>
            <a:r>
              <a:rPr lang="en-US" dirty="0" smtClean="0"/>
              <a:t>Be specific and concise</a:t>
            </a:r>
          </a:p>
          <a:p>
            <a:pPr lvl="1"/>
            <a:r>
              <a:rPr lang="en-US" dirty="0" smtClean="0"/>
              <a:t>Make sure to use given choices</a:t>
            </a:r>
          </a:p>
          <a:p>
            <a:pPr lvl="1"/>
            <a:r>
              <a:rPr lang="en-US" dirty="0" smtClean="0"/>
              <a:t>“Explain or justify your prediction”</a:t>
            </a:r>
          </a:p>
          <a:p>
            <a:pPr lvl="1"/>
            <a:r>
              <a:rPr lang="en-US" dirty="0" smtClean="0"/>
              <a:t>Comparisons</a:t>
            </a:r>
          </a:p>
          <a:p>
            <a:pPr lvl="1"/>
            <a:r>
              <a:rPr lang="en-US" dirty="0" smtClean="0"/>
              <a:t>Partial credit</a:t>
            </a:r>
          </a:p>
        </p:txBody>
      </p:sp>
    </p:spTree>
    <p:extLst>
      <p:ext uri="{BB962C8B-B14F-4D97-AF65-F5344CB8AC3E}">
        <p14:creationId xmlns:p14="http://schemas.microsoft.com/office/powerpoint/2010/main" val="96099673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theme1.xml><?xml version="1.0" encoding="utf-8"?>
<a:theme xmlns:a="http://schemas.openxmlformats.org/drawingml/2006/main" name="Timing">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Timing.thmx</Template>
  <TotalTime>92</TotalTime>
  <Words>1271</Words>
  <Application>Microsoft Macintosh PowerPoint</Application>
  <PresentationFormat>On-screen Show (4:3)</PresentationFormat>
  <Paragraphs>104</Paragraphs>
  <Slides>13</Slides>
  <Notes>6</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Timing</vt:lpstr>
      <vt:lpstr>The AP Chemistry Exam</vt:lpstr>
      <vt:lpstr>PowerPoint Presentation</vt:lpstr>
      <vt:lpstr>PowerPoint Presentation</vt:lpstr>
      <vt:lpstr>PowerPoint Presentation</vt:lpstr>
      <vt:lpstr>Tips</vt:lpstr>
      <vt:lpstr>Multiple Choice Questions</vt:lpstr>
      <vt:lpstr>Multiple Choice Questions</vt:lpstr>
      <vt:lpstr>Free Response Questions</vt:lpstr>
      <vt:lpstr>Free Response Questions</vt:lpstr>
      <vt:lpstr>FRQ and AP Readers</vt:lpstr>
      <vt:lpstr>Other Tips</vt:lpstr>
      <vt:lpstr>PowerPoint Presentation</vt:lpstr>
      <vt:lpstr>PowerPoint Presentation</vt:lpstr>
    </vt:vector>
  </TitlesOfParts>
  <Company>Penn-Trafford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Answering Test Questions</dc:title>
  <dc:creator>Samantha Carney</dc:creator>
  <cp:lastModifiedBy>Samantha Carney</cp:lastModifiedBy>
  <cp:revision>10</cp:revision>
  <dcterms:created xsi:type="dcterms:W3CDTF">2014-08-07T14:49:16Z</dcterms:created>
  <dcterms:modified xsi:type="dcterms:W3CDTF">2015-04-29T22:43:32Z</dcterms:modified>
</cp:coreProperties>
</file>