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0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9" r:id="rId18"/>
    <p:sldId id="290" r:id="rId19"/>
    <p:sldId id="291" r:id="rId20"/>
    <p:sldId id="292" r:id="rId21"/>
    <p:sldId id="293" r:id="rId22"/>
    <p:sldId id="294" r:id="rId23"/>
    <p:sldId id="299" r:id="rId24"/>
    <p:sldId id="300" r:id="rId25"/>
    <p:sldId id="302" r:id="rId26"/>
    <p:sldId id="303" r:id="rId27"/>
    <p:sldId id="304" r:id="rId28"/>
    <p:sldId id="306" r:id="rId29"/>
    <p:sldId id="309" r:id="rId30"/>
    <p:sldId id="310" r:id="rId31"/>
    <p:sldId id="311" r:id="rId32"/>
    <p:sldId id="312" r:id="rId33"/>
    <p:sldId id="313" r:id="rId34"/>
    <p:sldId id="315" r:id="rId35"/>
    <p:sldId id="316" r:id="rId36"/>
    <p:sldId id="320" r:id="rId37"/>
    <p:sldId id="321" r:id="rId38"/>
    <p:sldId id="322" r:id="rId39"/>
    <p:sldId id="323" r:id="rId40"/>
    <p:sldId id="333" r:id="rId41"/>
    <p:sldId id="334" r:id="rId42"/>
    <p:sldId id="336" r:id="rId43"/>
    <p:sldId id="337" r:id="rId44"/>
    <p:sldId id="338" r:id="rId45"/>
    <p:sldId id="339" r:id="rId46"/>
    <p:sldId id="340" r:id="rId47"/>
    <p:sldId id="341" r:id="rId48"/>
    <p:sldId id="342" r:id="rId4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omic Sans MS" panose="030F0702030302020204" pitchFamily="66" charset="0"/>
      <p:regular r:id="rId55"/>
      <p:bold r:id="rId56"/>
      <p:italic r:id="rId57"/>
      <p:boldItalic r:id="rId58"/>
    </p:embeddedFont>
    <p:embeddedFont>
      <p:font typeface="Questrial" panose="020B0604020202020204" charset="0"/>
      <p:regular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65A516-08DF-4050-8F8F-D8D32D66B7B6}">
  <a:tblStyle styleId="{9165A516-08DF-4050-8F8F-D8D32D66B7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Google Shape;49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Google Shape;50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8" name="Google Shape;64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Google Shape;674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4" name="Google Shape;684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1" name="Google Shape;851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Boiling point increases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Viscosity increases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tension increases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Enthalpy of fusion increases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Freezing point increases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Vapor pressure decreases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of vaporization increases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8" name="Google Shape;18;p2"/>
            <p:cNvCxnSpPr/>
            <p:nvPr/>
          </p:nvCxnSpPr>
          <p:spPr>
            <a:xfrm rot="-5400000" flipH="1">
              <a:off x="-1447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 flipH="1">
              <a:off x="-1638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 flipH="1">
              <a:off x="-33147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 flipH="1">
              <a:off x="-1371600" y="2971800"/>
              <a:ext cx="6858000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 flipH="1">
              <a:off x="-2819400" y="3200400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-5400000" flipH="1">
              <a:off x="-21336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-5400000" flipH="1">
              <a:off x="-31242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-5400000" flipH="1">
              <a:off x="-1828799" y="3352799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-5400000" flipH="1">
              <a:off x="-2819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-5400000" flipH="1">
              <a:off x="-2438400" y="3124200"/>
              <a:ext cx="6858000" cy="609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-5400000" flipH="1">
              <a:off x="-26431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-5400000" flipH="1">
              <a:off x="-1954530" y="3326130"/>
              <a:ext cx="6858000" cy="20574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-5400000" flipH="1">
              <a:off x="-2362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-5400000" flipH="1">
              <a:off x="-21336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-5400000" flipH="1">
              <a:off x="1066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-5400000" flipH="1">
              <a:off x="876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-5400000" flipH="1">
              <a:off x="-8001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-152400" y="3429000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-5400000" flipH="1">
              <a:off x="-304800" y="3200400"/>
              <a:ext cx="6858000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-5400000" flipH="1">
              <a:off x="3810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-5400000" flipH="1">
              <a:off x="-6096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-5400000" flipH="1">
              <a:off x="685801" y="3352799"/>
              <a:ext cx="6858000" cy="152401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-5400000" flipH="1">
              <a:off x="-304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p2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5;p2"/>
            <p:cNvCxnSpPr/>
            <p:nvPr/>
          </p:nvCxnSpPr>
          <p:spPr>
            <a:xfrm rot="5400000">
              <a:off x="65913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2"/>
            <p:cNvCxnSpPr/>
            <p:nvPr/>
          </p:nvCxnSpPr>
          <p:spPr>
            <a:xfrm rot="-5400000" flipH="1">
              <a:off x="-1285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-5400000" flipH="1">
              <a:off x="560070" y="3326130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8;p2"/>
            <p:cNvCxnSpPr/>
            <p:nvPr/>
          </p:nvCxnSpPr>
          <p:spPr>
            <a:xfrm rot="-5400000" flipH="1">
              <a:off x="152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2"/>
            <p:cNvCxnSpPr/>
            <p:nvPr/>
          </p:nvCxnSpPr>
          <p:spPr>
            <a:xfrm rot="-5400000" flipH="1">
              <a:off x="3810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60;p2"/>
            <p:cNvCxnSpPr/>
            <p:nvPr/>
          </p:nvCxnSpPr>
          <p:spPr>
            <a:xfrm rot="-5400000" flipH="1">
              <a:off x="2743200" y="3352801"/>
              <a:ext cx="6858000" cy="1524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2"/>
            <p:cNvCxnSpPr/>
            <p:nvPr/>
          </p:nvCxnSpPr>
          <p:spPr>
            <a:xfrm rot="-5400000" flipH="1">
              <a:off x="2095501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2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2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64;p2"/>
            <p:cNvCxnSpPr/>
            <p:nvPr/>
          </p:nvCxnSpPr>
          <p:spPr>
            <a:xfrm rot="-5400000" flipH="1">
              <a:off x="1066800" y="3200402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2"/>
            <p:cNvCxnSpPr/>
            <p:nvPr/>
          </p:nvCxnSpPr>
          <p:spPr>
            <a:xfrm rot="-5400000" flipH="1">
              <a:off x="2362201" y="3352800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67;p2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68;p2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Google Shape;69;p2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2"/>
            <p:cNvCxnSpPr/>
            <p:nvPr/>
          </p:nvCxnSpPr>
          <p:spPr>
            <a:xfrm rot="-5400000" flipH="1">
              <a:off x="22364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2"/>
            <p:cNvCxnSpPr/>
            <p:nvPr/>
          </p:nvCxnSpPr>
          <p:spPr>
            <a:xfrm rot="-5400000" flipH="1">
              <a:off x="17526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72;p2"/>
            <p:cNvCxnSpPr/>
            <p:nvPr/>
          </p:nvCxnSpPr>
          <p:spPr>
            <a:xfrm rot="-5400000" flipH="1">
              <a:off x="1981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2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2"/>
            <p:cNvCxnSpPr/>
            <p:nvPr/>
          </p:nvCxnSpPr>
          <p:spPr>
            <a:xfrm rot="-5400000" flipH="1">
              <a:off x="3467099" y="3314701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2"/>
            <p:cNvCxnSpPr/>
            <p:nvPr/>
          </p:nvCxnSpPr>
          <p:spPr>
            <a:xfrm rot="5400000">
              <a:off x="4038600" y="3429001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2"/>
            <p:cNvCxnSpPr/>
            <p:nvPr/>
          </p:nvCxnSpPr>
          <p:spPr>
            <a:xfrm rot="-5400000" flipH="1">
              <a:off x="3886200" y="3200401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2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2"/>
            <p:cNvCxnSpPr/>
            <p:nvPr/>
          </p:nvCxnSpPr>
          <p:spPr>
            <a:xfrm rot="-5400000" flipH="1">
              <a:off x="4572000" y="3200401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2"/>
            <p:cNvCxnSpPr/>
            <p:nvPr/>
          </p:nvCxnSpPr>
          <p:spPr>
            <a:xfrm rot="-5400000" flipH="1">
              <a:off x="3733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80;p2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2"/>
            <p:cNvCxnSpPr/>
            <p:nvPr/>
          </p:nvCxnSpPr>
          <p:spPr>
            <a:xfrm rot="-5400000" flipH="1">
              <a:off x="4214813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2"/>
            <p:cNvCxnSpPr/>
            <p:nvPr/>
          </p:nvCxnSpPr>
          <p:spPr>
            <a:xfrm rot="-5400000" flipH="1">
              <a:off x="47510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2"/>
            <p:cNvCxnSpPr/>
            <p:nvPr/>
          </p:nvCxnSpPr>
          <p:spPr>
            <a:xfrm rot="-5400000" flipH="1">
              <a:off x="43434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2"/>
            <p:cNvCxnSpPr/>
            <p:nvPr/>
          </p:nvCxnSpPr>
          <p:spPr>
            <a:xfrm rot="-5400000" flipH="1">
              <a:off x="45720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2"/>
            <p:cNvCxnSpPr/>
            <p:nvPr/>
          </p:nvCxnSpPr>
          <p:spPr>
            <a:xfrm rot="-5400000" flipH="1">
              <a:off x="5257800" y="3352802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86;p2"/>
            <p:cNvCxnSpPr/>
            <p:nvPr/>
          </p:nvCxnSpPr>
          <p:spPr>
            <a:xfrm rot="-5400000" flipH="1">
              <a:off x="5067300" y="3238502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" name="Google Shape;87;p2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2"/>
            <p:cNvCxnSpPr/>
            <p:nvPr/>
          </p:nvCxnSpPr>
          <p:spPr>
            <a:xfrm rot="-5400000" flipH="1">
              <a:off x="4876801" y="3352801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2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2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2"/>
            <p:cNvCxnSpPr/>
            <p:nvPr/>
          </p:nvCxnSpPr>
          <p:spPr>
            <a:xfrm rot="-5400000" flipH="1">
              <a:off x="4751070" y="3326132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2"/>
            <p:cNvCxnSpPr/>
            <p:nvPr/>
          </p:nvCxnSpPr>
          <p:spPr>
            <a:xfrm rot="5400000">
              <a:off x="5562599" y="3429001"/>
              <a:ext cx="6858002" cy="1588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2"/>
            <p:cNvCxnSpPr/>
            <p:nvPr/>
          </p:nvCxnSpPr>
          <p:spPr>
            <a:xfrm rot="-5400000" flipH="1">
              <a:off x="3048000" y="3352800"/>
              <a:ext cx="6858000" cy="1524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2"/>
            <p:cNvCxnSpPr/>
            <p:nvPr/>
          </p:nvCxnSpPr>
          <p:spPr>
            <a:xfrm rot="-5400000" flipH="1">
              <a:off x="3238500" y="3238500"/>
              <a:ext cx="6858000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-5400000" flipH="1">
              <a:off x="3148013" y="3252789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2"/>
            <p:cNvCxnSpPr/>
            <p:nvPr/>
          </p:nvCxnSpPr>
          <p:spPr>
            <a:xfrm rot="-5400000" flipH="1">
              <a:off x="1371600" y="3200403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06" name="Google Shape;106;p2"/>
            <p:cNvCxnSpPr/>
            <p:nvPr/>
          </p:nvCxnSpPr>
          <p:spPr>
            <a:xfrm>
              <a:off x="0" y="20574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2"/>
            <p:cNvCxnSpPr/>
            <p:nvPr/>
          </p:nvCxnSpPr>
          <p:spPr>
            <a:xfrm>
              <a:off x="0" y="48768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2"/>
            <p:cNvCxnSpPr/>
            <p:nvPr/>
          </p:nvCxnSpPr>
          <p:spPr>
            <a:xfrm rot="5400000">
              <a:off x="3391694" y="3467100"/>
              <a:ext cx="2818606" cy="794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body" idx="1"/>
          </p:nvPr>
        </p:nvSpPr>
        <p:spPr>
          <a:xfrm>
            <a:off x="3200400" y="273050"/>
            <a:ext cx="5486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75" name="Google Shape;275;p14"/>
          <p:cNvCxnSpPr/>
          <p:nvPr/>
        </p:nvCxnSpPr>
        <p:spPr>
          <a:xfrm rot="5400000">
            <a:off x="1128157" y="3221339"/>
            <a:ext cx="3017520" cy="7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14"/>
          <p:cNvCxnSpPr/>
          <p:nvPr/>
        </p:nvCxnSpPr>
        <p:spPr>
          <a:xfrm>
            <a:off x="0" y="1712976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14"/>
          <p:cNvCxnSpPr/>
          <p:nvPr/>
        </p:nvCxnSpPr>
        <p:spPr>
          <a:xfrm>
            <a:off x="0" y="4733544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2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body" idx="2"/>
          </p:nvPr>
        </p:nvSpPr>
        <p:spPr>
          <a:xfrm>
            <a:off x="152400" y="3273552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>
            <a:spLocks noGrp="1"/>
          </p:cNvSpPr>
          <p:nvPr>
            <p:ph type="pic" idx="2"/>
          </p:nvPr>
        </p:nvSpPr>
        <p:spPr>
          <a:xfrm>
            <a:off x="3200400" y="381000"/>
            <a:ext cx="5562600" cy="5638800"/>
          </a:xfrm>
          <a:prstGeom prst="rect">
            <a:avLst/>
          </a:prstGeom>
          <a:solidFill>
            <a:schemeClr val="dk2"/>
          </a:solidFill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86" name="Google Shape;286;p15"/>
          <p:cNvCxnSpPr/>
          <p:nvPr/>
        </p:nvCxnSpPr>
        <p:spPr>
          <a:xfrm rot="5400000">
            <a:off x="1128157" y="3221339"/>
            <a:ext cx="3017520" cy="7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" name="Google Shape;287;p15"/>
          <p:cNvCxnSpPr/>
          <p:nvPr/>
        </p:nvCxnSpPr>
        <p:spPr>
          <a:xfrm>
            <a:off x="0" y="1712976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" name="Google Shape;288;p15"/>
          <p:cNvCxnSpPr/>
          <p:nvPr/>
        </p:nvCxnSpPr>
        <p:spPr>
          <a:xfrm>
            <a:off x="0" y="4733544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2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52400" y="3276600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4" name="Google Shape;294;p16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16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0" name="Google Shape;160;p10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1"/>
          <p:cNvGrpSpPr/>
          <p:nvPr/>
        </p:nvGrpSpPr>
        <p:grpSpPr>
          <a:xfrm>
            <a:off x="0" y="-30478"/>
            <a:ext cx="9067800" cy="4846320"/>
            <a:chOff x="0" y="-30477"/>
            <a:chExt cx="9067800" cy="4526277"/>
          </a:xfrm>
        </p:grpSpPr>
        <p:cxnSp>
          <p:nvCxnSpPr>
            <p:cNvPr id="165" name="Google Shape;165;p11"/>
            <p:cNvCxnSpPr/>
            <p:nvPr/>
          </p:nvCxnSpPr>
          <p:spPr>
            <a:xfrm rot="-5400000" flipH="1">
              <a:off x="-2716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11"/>
            <p:cNvCxnSpPr/>
            <p:nvPr/>
          </p:nvCxnSpPr>
          <p:spPr>
            <a:xfrm rot="-5400000" flipH="1">
              <a:off x="-4621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11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11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11"/>
            <p:cNvCxnSpPr/>
            <p:nvPr/>
          </p:nvCxnSpPr>
          <p:spPr>
            <a:xfrm rot="-5400000" flipH="1">
              <a:off x="-213856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11"/>
            <p:cNvCxnSpPr/>
            <p:nvPr/>
          </p:nvCxnSpPr>
          <p:spPr>
            <a:xfrm rot="-5400000" flipH="1">
              <a:off x="-195465" y="1785212"/>
              <a:ext cx="4505731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11"/>
            <p:cNvCxnSpPr/>
            <p:nvPr/>
          </p:nvCxnSpPr>
          <p:spPr>
            <a:xfrm rot="-5400000" flipH="1">
              <a:off x="-164326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11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11"/>
            <p:cNvCxnSpPr/>
            <p:nvPr/>
          </p:nvCxnSpPr>
          <p:spPr>
            <a:xfrm rot="-5400000" flipH="1">
              <a:off x="-95746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Google Shape;174;p11"/>
            <p:cNvCxnSpPr/>
            <p:nvPr/>
          </p:nvCxnSpPr>
          <p:spPr>
            <a:xfrm rot="-5400000" flipH="1">
              <a:off x="-194806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" name="Google Shape;175;p11"/>
            <p:cNvCxnSpPr/>
            <p:nvPr/>
          </p:nvCxnSpPr>
          <p:spPr>
            <a:xfrm rot="-5400000" flipH="1">
              <a:off x="-652664" y="2166211"/>
              <a:ext cx="4505731" cy="152401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Google Shape;176;p11"/>
            <p:cNvCxnSpPr/>
            <p:nvPr/>
          </p:nvCxnSpPr>
          <p:spPr>
            <a:xfrm rot="-5400000" flipH="1">
              <a:off x="-16432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p11"/>
            <p:cNvCxnSpPr/>
            <p:nvPr/>
          </p:nvCxnSpPr>
          <p:spPr>
            <a:xfrm rot="-5400000" flipH="1">
              <a:off x="-1790700" y="2019300"/>
              <a:ext cx="4495800" cy="4572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" name="Google Shape;178;p11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Google Shape;179;p11"/>
            <p:cNvCxnSpPr/>
            <p:nvPr/>
          </p:nvCxnSpPr>
          <p:spPr>
            <a:xfrm rot="5400000">
              <a:off x="340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0" name="Google Shape;180;p1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" name="Google Shape;181;p11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2" name="Google Shape;182;p11"/>
            <p:cNvCxnSpPr/>
            <p:nvPr/>
          </p:nvCxnSpPr>
          <p:spPr>
            <a:xfrm rot="-5400000" flipH="1">
              <a:off x="-1467052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3" name="Google Shape;183;p11"/>
            <p:cNvCxnSpPr/>
            <p:nvPr/>
          </p:nvCxnSpPr>
          <p:spPr>
            <a:xfrm rot="-5400000" flipH="1">
              <a:off x="-77839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11"/>
            <p:cNvCxnSpPr/>
            <p:nvPr/>
          </p:nvCxnSpPr>
          <p:spPr>
            <a:xfrm rot="-5400000" flipH="1">
              <a:off x="-11860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11"/>
            <p:cNvCxnSpPr/>
            <p:nvPr/>
          </p:nvCxnSpPr>
          <p:spPr>
            <a:xfrm rot="-5400000" flipH="1">
              <a:off x="-9574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11"/>
            <p:cNvCxnSpPr/>
            <p:nvPr/>
          </p:nvCxnSpPr>
          <p:spPr>
            <a:xfrm rot="-5400000" flipH="1">
              <a:off x="2242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11"/>
            <p:cNvCxnSpPr/>
            <p:nvPr/>
          </p:nvCxnSpPr>
          <p:spPr>
            <a:xfrm rot="-5400000" flipH="1">
              <a:off x="20524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11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1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11"/>
            <p:cNvCxnSpPr/>
            <p:nvPr/>
          </p:nvCxnSpPr>
          <p:spPr>
            <a:xfrm rot="-5400000" flipH="1">
              <a:off x="37603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11"/>
            <p:cNvCxnSpPr/>
            <p:nvPr/>
          </p:nvCxnSpPr>
          <p:spPr>
            <a:xfrm rot="5400000">
              <a:off x="1023735" y="2242139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11"/>
            <p:cNvCxnSpPr/>
            <p:nvPr/>
          </p:nvCxnSpPr>
          <p:spPr>
            <a:xfrm rot="-5400000" flipH="1">
              <a:off x="871335" y="2013812"/>
              <a:ext cx="4505731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11"/>
            <p:cNvCxnSpPr/>
            <p:nvPr/>
          </p:nvCxnSpPr>
          <p:spPr>
            <a:xfrm rot="5400000">
              <a:off x="985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11"/>
            <p:cNvCxnSpPr/>
            <p:nvPr/>
          </p:nvCxnSpPr>
          <p:spPr>
            <a:xfrm rot="-5400000" flipH="1">
              <a:off x="155713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11"/>
            <p:cNvCxnSpPr/>
            <p:nvPr/>
          </p:nvCxnSpPr>
          <p:spPr>
            <a:xfrm rot="-5400000" flipH="1">
              <a:off x="5665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" name="Google Shape;196;p11"/>
            <p:cNvCxnSpPr/>
            <p:nvPr/>
          </p:nvCxnSpPr>
          <p:spPr>
            <a:xfrm rot="-5400000" flipH="1">
              <a:off x="1861936" y="2166211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11"/>
            <p:cNvCxnSpPr/>
            <p:nvPr/>
          </p:nvCxnSpPr>
          <p:spPr>
            <a:xfrm rot="-5400000" flipH="1">
              <a:off x="871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11"/>
            <p:cNvCxnSpPr/>
            <p:nvPr/>
          </p:nvCxnSpPr>
          <p:spPr>
            <a:xfrm rot="5400000">
              <a:off x="1474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" name="Google Shape;199;p1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" name="Google Shape;200;p1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11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" name="Google Shape;202;p11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11"/>
            <p:cNvCxnSpPr/>
            <p:nvPr/>
          </p:nvCxnSpPr>
          <p:spPr>
            <a:xfrm rot="-5400000" flipH="1">
              <a:off x="10475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11"/>
            <p:cNvCxnSpPr/>
            <p:nvPr/>
          </p:nvCxnSpPr>
          <p:spPr>
            <a:xfrm rot="-5400000" flipH="1">
              <a:off x="1736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5" name="Google Shape;205;p11"/>
            <p:cNvCxnSpPr/>
            <p:nvPr/>
          </p:nvCxnSpPr>
          <p:spPr>
            <a:xfrm rot="-5400000" flipH="1">
              <a:off x="1328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11"/>
            <p:cNvCxnSpPr/>
            <p:nvPr/>
          </p:nvCxnSpPr>
          <p:spPr>
            <a:xfrm rot="-5400000" flipH="1">
              <a:off x="1557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11"/>
            <p:cNvCxnSpPr/>
            <p:nvPr/>
          </p:nvCxnSpPr>
          <p:spPr>
            <a:xfrm rot="-5400000" flipH="1">
              <a:off x="39193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208;p11"/>
            <p:cNvCxnSpPr/>
            <p:nvPr/>
          </p:nvCxnSpPr>
          <p:spPr>
            <a:xfrm rot="-5400000" flipH="1">
              <a:off x="3271636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1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1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" name="Google Shape;211;p11"/>
            <p:cNvCxnSpPr/>
            <p:nvPr/>
          </p:nvCxnSpPr>
          <p:spPr>
            <a:xfrm rot="-5400000" flipH="1">
              <a:off x="22429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" name="Google Shape;212;p11"/>
            <p:cNvCxnSpPr/>
            <p:nvPr/>
          </p:nvCxnSpPr>
          <p:spPr>
            <a:xfrm rot="-5400000" flipH="1">
              <a:off x="35383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3" name="Google Shape;213;p11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" name="Google Shape;214;p11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" name="Google Shape;215;p11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6" name="Google Shape;216;p11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11"/>
            <p:cNvCxnSpPr/>
            <p:nvPr/>
          </p:nvCxnSpPr>
          <p:spPr>
            <a:xfrm rot="-5400000" flipH="1">
              <a:off x="34126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11"/>
            <p:cNvCxnSpPr/>
            <p:nvPr/>
          </p:nvCxnSpPr>
          <p:spPr>
            <a:xfrm rot="-5400000" flipH="1">
              <a:off x="29287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11"/>
            <p:cNvCxnSpPr/>
            <p:nvPr/>
          </p:nvCxnSpPr>
          <p:spPr>
            <a:xfrm rot="-5400000" flipH="1">
              <a:off x="3081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" name="Google Shape;220;p1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" name="Google Shape;221;p11"/>
            <p:cNvCxnSpPr/>
            <p:nvPr/>
          </p:nvCxnSpPr>
          <p:spPr>
            <a:xfrm rot="-5400000" flipH="1">
              <a:off x="4643234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" name="Google Shape;222;p11"/>
            <p:cNvCxnSpPr/>
            <p:nvPr/>
          </p:nvCxnSpPr>
          <p:spPr>
            <a:xfrm rot="5400000">
              <a:off x="5214735" y="2242140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" name="Google Shape;223;p11"/>
            <p:cNvCxnSpPr/>
            <p:nvPr/>
          </p:nvCxnSpPr>
          <p:spPr>
            <a:xfrm rot="-5400000" flipH="1">
              <a:off x="506233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" name="Google Shape;224;p11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11"/>
            <p:cNvCxnSpPr/>
            <p:nvPr/>
          </p:nvCxnSpPr>
          <p:spPr>
            <a:xfrm rot="-5400000" flipH="1">
              <a:off x="57481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" name="Google Shape;226;p11"/>
            <p:cNvCxnSpPr/>
            <p:nvPr/>
          </p:nvCxnSpPr>
          <p:spPr>
            <a:xfrm rot="-5400000" flipH="1">
              <a:off x="4909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" name="Google Shape;227;p11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11"/>
            <p:cNvCxnSpPr/>
            <p:nvPr/>
          </p:nvCxnSpPr>
          <p:spPr>
            <a:xfrm rot="-5400000" flipH="1">
              <a:off x="53909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" name="Google Shape;229;p11"/>
            <p:cNvCxnSpPr/>
            <p:nvPr/>
          </p:nvCxnSpPr>
          <p:spPr>
            <a:xfrm rot="-5400000" flipH="1">
              <a:off x="5927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11"/>
            <p:cNvCxnSpPr/>
            <p:nvPr/>
          </p:nvCxnSpPr>
          <p:spPr>
            <a:xfrm rot="-5400000" flipH="1">
              <a:off x="5519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11"/>
            <p:cNvCxnSpPr/>
            <p:nvPr/>
          </p:nvCxnSpPr>
          <p:spPr>
            <a:xfrm rot="-5400000" flipH="1">
              <a:off x="5748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11"/>
            <p:cNvCxnSpPr/>
            <p:nvPr/>
          </p:nvCxnSpPr>
          <p:spPr>
            <a:xfrm rot="-5400000" flipH="1">
              <a:off x="6433935" y="2166213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11"/>
            <p:cNvCxnSpPr/>
            <p:nvPr/>
          </p:nvCxnSpPr>
          <p:spPr>
            <a:xfrm rot="-5400000" flipH="1">
              <a:off x="62434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11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11"/>
            <p:cNvCxnSpPr/>
            <p:nvPr/>
          </p:nvCxnSpPr>
          <p:spPr>
            <a:xfrm rot="-5400000" flipH="1">
              <a:off x="60529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" name="Google Shape;236;p11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11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11"/>
            <p:cNvCxnSpPr/>
            <p:nvPr/>
          </p:nvCxnSpPr>
          <p:spPr>
            <a:xfrm rot="-5400000" flipH="1">
              <a:off x="5927205" y="2139543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11"/>
            <p:cNvCxnSpPr/>
            <p:nvPr/>
          </p:nvCxnSpPr>
          <p:spPr>
            <a:xfrm rot="5400000">
              <a:off x="6738734" y="2242140"/>
              <a:ext cx="4505732" cy="1588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1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11"/>
            <p:cNvCxnSpPr/>
            <p:nvPr/>
          </p:nvCxnSpPr>
          <p:spPr>
            <a:xfrm rot="-5400000" flipH="1">
              <a:off x="4224135" y="2166212"/>
              <a:ext cx="4505731" cy="1524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11"/>
            <p:cNvCxnSpPr/>
            <p:nvPr/>
          </p:nvCxnSpPr>
          <p:spPr>
            <a:xfrm rot="-5400000" flipH="1">
              <a:off x="4414635" y="2051912"/>
              <a:ext cx="4505731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11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11"/>
            <p:cNvCxnSpPr/>
            <p:nvPr/>
          </p:nvCxnSpPr>
          <p:spPr>
            <a:xfrm rot="-5400000" flipH="1">
              <a:off x="43241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11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11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11"/>
            <p:cNvCxnSpPr/>
            <p:nvPr/>
          </p:nvCxnSpPr>
          <p:spPr>
            <a:xfrm rot="-5400000" flipH="1">
              <a:off x="2547735" y="2013814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48" name="Google Shape;248;p11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49" name="Google Shape;249;p11"/>
          <p:cNvCxnSpPr/>
          <p:nvPr/>
        </p:nvCxnSpPr>
        <p:spPr>
          <a:xfrm>
            <a:off x="0" y="4387368"/>
            <a:ext cx="914400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1"/>
          <p:cNvCxnSpPr/>
          <p:nvPr/>
        </p:nvCxnSpPr>
        <p:spPr>
          <a:xfrm>
            <a:off x="0" y="6138380"/>
            <a:ext cx="914400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2" name="Google Shape;252;p11"/>
          <p:cNvSpPr txBox="1"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11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11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0" name="Google Shape;260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2" name="Google Shape;262;p12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12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12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7982"/>
            </a:gs>
            <a:gs pos="100000">
              <a:srgbClr val="00273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U_skfdZV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sp.cornell.edu/sethna/Tweed/Cubic_Crystals.htm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e9r0kzQp_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AP Chemistry</a:t>
            </a:r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#2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dirty="0"/>
              <a:t>Nature of Liquids &amp; Structure of Solids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40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The Boiling Point of a Liquid</a:t>
            </a:r>
            <a:endParaRPr/>
          </a:p>
        </p:txBody>
      </p:sp>
      <p:sp>
        <p:nvSpPr>
          <p:cNvPr id="460" name="Google Shape;460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Boiling Point: Temperature at which the vapor pressure of a liquid is equal to the external pressure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Normal Boiling Point: Temperature at which the vapor pressure of a liquid is equal to standard atmospheric pressure (101.3kPa)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Vapor bubbles form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Temperature remains constant!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Stronger intermolecular forces = higher boiling point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Boiling Graphic</a:t>
            </a:r>
            <a:endParaRPr/>
          </a:p>
        </p:txBody>
      </p:sp>
      <p:pic>
        <p:nvPicPr>
          <p:cNvPr id="466" name="Google Shape;466;p42" descr="vap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133600"/>
            <a:ext cx="5105400" cy="39576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Properties of Liquids: Surface Tension</a:t>
            </a:r>
            <a:endParaRPr sz="324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2" name="Google Shape;472;p43"/>
          <p:cNvSpPr txBox="1">
            <a:spLocks noGrp="1"/>
          </p:cNvSpPr>
          <p:nvPr>
            <p:ph type="body" idx="1"/>
          </p:nvPr>
        </p:nvSpPr>
        <p:spPr>
          <a:xfrm>
            <a:off x="533400" y="990601"/>
            <a:ext cx="8229600" cy="212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Surface tension – resistance of a liquid to an increase in its surface area: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Liquids with large intermolecular forces tend to have high surface tensions.</a:t>
            </a:r>
            <a:endParaRPr/>
          </a:p>
          <a:p>
            <a:pPr marL="274320" marR="0" lvl="0" indent="-1219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73" name="Google Shape;473;p43" descr="http://fusedglass.org/imgs/02_surface_tens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42" y="4009919"/>
            <a:ext cx="3429000" cy="145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5001048"/>
            <a:ext cx="2132202" cy="139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9537" y="5001048"/>
            <a:ext cx="2127763" cy="139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3" descr="http://www.chem1.com/acad/sci/wat-images/wettin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7200" y="3119596"/>
            <a:ext cx="4610100" cy="1619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Properties of Liquids: Viscosity</a:t>
            </a:r>
            <a:endParaRPr sz="324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2" name="Google Shape;482;p4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Viscosity – measure of a liquid’s resistance to flow: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Liquids with large intermolecular forces or molecular complexity tend to be highly viscous.</a:t>
            </a:r>
            <a:endParaRPr/>
          </a:p>
          <a:p>
            <a:pPr marL="274320" marR="0" lvl="0" indent="-1219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3" name="Google Shape;483;p44"/>
          <p:cNvSpPr txBox="1"/>
          <p:nvPr/>
        </p:nvSpPr>
        <p:spPr>
          <a:xfrm>
            <a:off x="2667000" y="4114800"/>
            <a:ext cx="27072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Viscosity YouTube Video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Properties of Liquids: Capillary Action</a:t>
            </a:r>
            <a:endParaRPr sz="324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9" name="Google Shape;489;p4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Capillary action – spontaneous rising of a liquid in a narrow tube: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00113" marR="0" lvl="1" indent="-442913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Cohesive forces – intermolecular forces among the molecules of the liquid.</a:t>
            </a:r>
            <a:endParaRPr/>
          </a:p>
          <a:p>
            <a:pPr marL="466725" marR="0" lvl="1" indent="-9525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00113" marR="0" lvl="1" indent="-442913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Adhesive forces – forces between the liquid molecules and their container.</a:t>
            </a:r>
            <a:endParaRPr/>
          </a:p>
          <a:p>
            <a:pPr marL="274320" marR="0" lvl="0" indent="-1219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5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Convex Meniscus Formed by Nonpolar Liquid Mercury</a:t>
            </a:r>
            <a:endParaRPr/>
          </a:p>
        </p:txBody>
      </p:sp>
      <p:sp>
        <p:nvSpPr>
          <p:cNvPr id="496" name="Google Shape;496;p4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Which force dominates alongside the glass tube – cohesive or adhesive forces? </a:t>
            </a:r>
            <a:endParaRPr/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			       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				  cohesive forces</a:t>
            </a:r>
            <a:endParaRPr/>
          </a:p>
        </p:txBody>
      </p:sp>
      <p:sp>
        <p:nvSpPr>
          <p:cNvPr id="497" name="Google Shape;497;p46"/>
          <p:cNvSpPr/>
          <p:nvPr/>
        </p:nvSpPr>
        <p:spPr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2667000"/>
            <a:ext cx="16954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8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Concave Meniscus Formed by Polar Water</a:t>
            </a:r>
            <a:endParaRPr/>
          </a:p>
        </p:txBody>
      </p:sp>
      <p:sp>
        <p:nvSpPr>
          <p:cNvPr id="505" name="Google Shape;505;p4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53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Which force dominates alongside the glass tube – cohesive or adhesive forces? 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				  adhesive forces</a:t>
            </a:r>
            <a:endParaRPr/>
          </a:p>
        </p:txBody>
      </p:sp>
      <p:sp>
        <p:nvSpPr>
          <p:cNvPr id="506" name="Google Shape;506;p47"/>
          <p:cNvSpPr/>
          <p:nvPr/>
        </p:nvSpPr>
        <p:spPr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47" descr="Figure-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88" y="2819400"/>
            <a:ext cx="2814637" cy="2819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508" name="Google Shape;5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3048000"/>
            <a:ext cx="152400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The Structure of Solids</a:t>
            </a:r>
            <a:endParaRPr/>
          </a:p>
        </p:txBody>
      </p:sp>
      <p:sp>
        <p:nvSpPr>
          <p:cNvPr id="532" name="Google Shape;532;p51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Particles are held in fixed positions</a:t>
            </a:r>
            <a:endParaRPr/>
          </a:p>
          <a:p>
            <a:pPr marL="548640" marR="0" lvl="1" indent="-19304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Vibrations increase with temperature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Maintain shape and volume (rigid)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Melting Point: temperature at which solid turns to liquid</a:t>
            </a:r>
            <a:endParaRPr/>
          </a:p>
          <a:p>
            <a:pPr marL="548640" marR="0" lvl="1" indent="-19304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Vibrations become too “violent” for bonds to hold particles in place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Crystals vs. Amorphous</a:t>
            </a:r>
            <a:endParaRPr/>
          </a:p>
        </p:txBody>
      </p:sp>
      <p:sp>
        <p:nvSpPr>
          <p:cNvPr id="538" name="Google Shape;538;p5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Crystal: atoms, ions, or molecules are arranged in orderly, repeating 3-d pattern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Unit Cell: smallest group of particles within crystal that maintains geometric shape of crystal</a:t>
            </a:r>
            <a:endParaRPr/>
          </a:p>
          <a:p>
            <a:pPr marL="274320" marR="0" lvl="0" indent="-965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Amorphous Solids: lack ordered, internal structure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Rubber, plastic, asphalt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Glass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Transparent fusion products of inorganic substances (e.g.SiO</a:t>
            </a:r>
            <a:r>
              <a:rPr lang="en-US" sz="2000" b="0" i="0" u="none" strike="noStrike" cap="none" baseline="-25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Amorphous solids or “super cooled” liquids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Cooled to rigid state without crystallizing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Do not have definite melting point: soften with heat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3"/>
          <p:cNvSpPr txBox="1">
            <a:spLocks noGrp="1"/>
          </p:cNvSpPr>
          <p:nvPr>
            <p:ph type="title"/>
          </p:nvPr>
        </p:nvSpPr>
        <p:spPr>
          <a:xfrm>
            <a:off x="533400" y="212148"/>
            <a:ext cx="8229600" cy="46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52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Examples of Crystals</a:t>
            </a:r>
            <a:endParaRPr sz="252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44" name="Google Shape;54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742181"/>
            <a:ext cx="4953000" cy="590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3" descr="http://1.bp.blogspot.com/-H6sxxJAnWOw/UlvLP53XmwI/AAAAAAAAG8w/wRVOvOS8RgI/s1600/Crystalline+Structure+vs+Amorphous+Structur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058" y="1371600"/>
            <a:ext cx="3478284" cy="1989579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3"/>
          <p:cNvSpPr txBox="1"/>
          <p:nvPr/>
        </p:nvSpPr>
        <p:spPr>
          <a:xfrm>
            <a:off x="5334000" y="914400"/>
            <a:ext cx="320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AMORPHOUS VS    CRYSTAL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53" descr="https://upload.wikimedia.org/wikipedia/commons/thumb/e/eb/Schematic_of_allotropic_forms_of_silcon_horizontal_plain.svg/550px-Schematic_of_allotropic_forms_of_silcon_horizontal_plain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5057" y="3950758"/>
            <a:ext cx="3750581" cy="12206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The Nature of Liquids</a:t>
            </a:r>
            <a:endParaRPr/>
          </a:p>
        </p:txBody>
      </p:sp>
      <p:sp>
        <p:nvSpPr>
          <p:cNvPr id="409" name="Google Shape;409;p33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Molecules in motion, but held by intermolecular forces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Intermolecular forces: attractive forces between molecules (i.e. bonds)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Liquids maintain volume, but take shape of container</a:t>
            </a:r>
            <a:endParaRPr/>
          </a:p>
          <a:p>
            <a:pPr marL="274320" marR="0" lvl="0" indent="-1219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Properties of Liquids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Vapor pressure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Boiling point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Surface tension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Viscosity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Capillary Action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solubility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Molecular Solids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3" name="Google Shape;553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Covalently bonded molecules held in solid state by IMFs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Generally low melting and boiling points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Solubility varies with polarity (like dissolves like)</a:t>
            </a: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Generally poor conductors of electricity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Generally “soft” materials</a:t>
            </a: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Knowledge Bullet Points</a:t>
            </a:r>
            <a:endParaRPr sz="324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9" name="Google Shape;559;p5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Molecular solids 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consist of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nonmetals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, diatomic elements, or compounds formed from two or more nonmetals.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Molecular solids are composed of covalently bonded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molecules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attracted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to each other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through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relatively weak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intermolecular forces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Molecular solids are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not expected to conduct electricity 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because their electrons are tightly held within the covalent bonds of each constituent molecule.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Molecular solids generally have a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low melting point 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because of the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relatively weak intermolecular forces 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present between the molecules.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Molecular solids are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sometimes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composed of very large molecules, or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polymers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, with important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commercial and biological 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applications.</a:t>
            </a:r>
            <a:endParaRPr/>
          </a:p>
          <a:p>
            <a:pPr marL="274320" marR="0" lvl="0" indent="-1219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Examples of Molecular Solids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5" name="Google Shape;565;p56" descr="C:\Users\John\Desktop\0 temp ppt images\CNX_Chem_10_05_MolSoli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295400"/>
            <a:ext cx="3657600" cy="187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56" descr="C:\Users\John\Desktop\0 temp ppt images\periodic_box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048000"/>
            <a:ext cx="3048000" cy="281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Ionic Solids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4" name="Google Shape;604;p61"/>
          <p:cNvSpPr txBox="1">
            <a:spLocks noGrp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Crystalline solids</a:t>
            </a: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High Melting Points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ionic bonds are strong!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Brittle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Shatter when struck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Many are water soluble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Dissolve in polar solvents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 not dissolve in NP solvent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Conductivity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solids do not conduct electricity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liquids do conduct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aqueous solutions also conduct</a:t>
            </a:r>
            <a:endParaRPr/>
          </a:p>
          <a:p>
            <a:pPr marL="274320" marR="0" lvl="0" indent="-1219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05" name="Google Shape;605;p61" descr="C:\Users\John\Desktop\0 temp ppt images\chapter1-material-structure-and-binary-alloy-system-25-6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2723" y="512618"/>
            <a:ext cx="3962400" cy="297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6737" y="3810000"/>
            <a:ext cx="4048386" cy="2110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Ionic Solids Knowledge Bullet Points</a:t>
            </a:r>
            <a:endParaRPr sz="324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2" name="Google Shape;612;p62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534400" cy="5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 cations and anions in an ionic crystal are arranged in a systematic, periodic 3-D array that maximizes the attractive force among cations and anions while minimizing the repulsive forces.</a:t>
            </a:r>
            <a:endParaRPr/>
          </a:p>
          <a:p>
            <a:pPr marL="274320" marR="0" lvl="0" indent="-133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Arial"/>
              <a:buNone/>
            </a:pPr>
            <a:endParaRPr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Coulomb’s Law (recall lattice energy and ionic bond strength!)</a:t>
            </a:r>
            <a:endParaRPr sz="222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higher charges lead to stronger interactions.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smaller ions lead to stronger interactions.</a:t>
            </a:r>
            <a:endParaRPr/>
          </a:p>
          <a:p>
            <a:pPr marL="274320" marR="0" lvl="0" indent="-133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Arial"/>
              <a:buNone/>
            </a:pPr>
            <a:endParaRPr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Properties related to structure.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Low vapor pressure </a:t>
            </a: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due to the strong Coulombic interactions</a:t>
            </a:r>
            <a:endParaRPr sz="18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Brittle: </a:t>
            </a: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repulsion of like charges when solid deforms under stress</a:t>
            </a:r>
            <a:endParaRPr sz="18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Ionic solids do not conduct electricity: </a:t>
            </a: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ions not free to move </a:t>
            </a:r>
            <a:endParaRPr sz="18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Ionic liquids do conduct electricity: </a:t>
            </a: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ions free to move 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Ionic solutions (electrolytes) will conduct electricity</a:t>
            </a: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ions free to move </a:t>
            </a:r>
            <a:endParaRPr sz="18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Dissolve in polar solvents, but not in nonpolar solvents</a:t>
            </a:r>
            <a:endParaRPr/>
          </a:p>
          <a:p>
            <a:pPr marL="914400" marR="0" lvl="2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Favorable charge interactions</a:t>
            </a:r>
            <a:endParaRPr sz="185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Metallic Solids and Alloys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5" name="Google Shape;625;p64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Generally crystalline solids</a:t>
            </a: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Generally high melting points</a:t>
            </a:r>
            <a:endParaRPr/>
          </a:p>
          <a:p>
            <a:pPr marL="548640" marR="0" lvl="1" indent="-19304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metallic bonds are also strong!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Malleable: can be pounded into thin sheets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Ductile: can be drawn into wire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Good conductors of electricity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High luster: shiny!</a:t>
            </a:r>
            <a:endParaRPr/>
          </a:p>
          <a:p>
            <a:pPr marL="274320" marR="0" lvl="0" indent="-1219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" y="928688"/>
            <a:ext cx="809625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Metallic Solids Knowledge Bullet Points</a:t>
            </a:r>
            <a:endParaRPr sz="324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6" name="Google Shape;636;p66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Metallic bonding: array of positive metal ions surrounded by delocalized valence electrons (i.e. a sea of electrons).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Metals are good conductors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the electrons are delocalized and free to move. </a:t>
            </a:r>
            <a:endParaRPr sz="17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Metals are malleable and ductile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deforming the solid does not change the environment immediately surrounding each metal core.</a:t>
            </a:r>
            <a:endParaRPr/>
          </a:p>
          <a:p>
            <a:pPr marL="365760" marR="0" lvl="1" indent="-10159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ABC2C8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Metallic mixtures</a:t>
            </a:r>
            <a:r>
              <a:rPr lang="en-US" sz="204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are called called </a:t>
            </a:r>
            <a:r>
              <a:rPr lang="en-US" sz="204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alloys</a:t>
            </a:r>
            <a:r>
              <a:rPr lang="en-US" sz="204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. Some properties of alloys can be understood in terms of the size of the component atoms.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ts val="1700"/>
              <a:buFont typeface="Arial"/>
              <a:buChar char="•"/>
            </a:pPr>
            <a:r>
              <a:rPr lang="en-US" sz="1700" b="0" i="0" u="sng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Interstitial alloys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form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between 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atoms of different radii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where the smaller atoms fill the interstitial spaces between the larger atoms. The interstitial atoms do not appreciably expand the lattice, so 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the density is often substantially increased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 The interstitial atoms make the lattice 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more rigid, decreasing malleability and ductility. 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ts val="1700"/>
              <a:buFont typeface="Arial"/>
              <a:buChar char="•"/>
            </a:pPr>
            <a:r>
              <a:rPr lang="en-US" sz="1700" b="0" i="0" u="sng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Substitutional alloys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form between 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atoms of </a:t>
            </a:r>
            <a:r>
              <a:rPr lang="en-US" sz="1700">
                <a:solidFill>
                  <a:srgbClr val="FFFF00"/>
                </a:solidFill>
              </a:rPr>
              <a:t>similar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 radii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where one atom substitutes for the other in the lattice. The 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density typically lies between 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those of the component metals, and the alloy 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remains malleable and ductile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Alloys typically retain a sea of mobile electrons and so 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remain conducting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 some cases, alloy formation </a:t>
            </a:r>
            <a:r>
              <a:rPr lang="en-US" sz="17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alters the chemistry of the surface</a:t>
            </a:r>
            <a:r>
              <a:rPr lang="en-US"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 An example is formation of a chemically inert oxide layer in stainless steel.</a:t>
            </a:r>
            <a:endParaRPr/>
          </a:p>
          <a:p>
            <a:pPr marL="274320" marR="0" lvl="0" indent="-14478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ABC2C8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The Electron Sea Model</a:t>
            </a:r>
            <a:endParaRPr/>
          </a:p>
        </p:txBody>
      </p:sp>
      <p:sp>
        <p:nvSpPr>
          <p:cNvPr id="651" name="Google Shape;651;p6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 regular array of cations in a “sea” of mobile valence electrons.</a:t>
            </a:r>
            <a:endParaRPr/>
          </a:p>
        </p:txBody>
      </p:sp>
      <p:sp>
        <p:nvSpPr>
          <p:cNvPr id="652" name="Google Shape;652;p68"/>
          <p:cNvSpPr/>
          <p:nvPr/>
        </p:nvSpPr>
        <p:spPr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p68" descr="ch1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514600"/>
            <a:ext cx="7848600" cy="3249613"/>
          </a:xfrm>
          <a:prstGeom prst="rect">
            <a:avLst/>
          </a:prstGeom>
          <a:noFill/>
          <a:ln w="126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Metal Alloys</a:t>
            </a:r>
            <a:endParaRPr/>
          </a:p>
        </p:txBody>
      </p:sp>
      <p:sp>
        <p:nvSpPr>
          <p:cNvPr id="677" name="Google Shape;677;p7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590" b="0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Substitutional Alloy</a:t>
            </a:r>
            <a:r>
              <a:rPr lang="en-US" sz="259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– some of the host metal atoms are </a:t>
            </a:r>
            <a:r>
              <a:rPr lang="en-US" sz="2590" b="0" i="1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replaced</a:t>
            </a:r>
            <a:r>
              <a:rPr lang="en-US" sz="259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by other metal atoms of similar size.</a:t>
            </a:r>
            <a:endParaRPr/>
          </a:p>
          <a:p>
            <a:pPr marL="739458" marR="0" lvl="1" indent="-472757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ABC2C8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Density between original mixed metals</a:t>
            </a:r>
            <a:endParaRPr/>
          </a:p>
          <a:p>
            <a:pPr marL="739458" marR="0" lvl="1" indent="-472757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ABC2C8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Can increase strength / chemical resistivity</a:t>
            </a:r>
            <a:endParaRPr/>
          </a:p>
          <a:p>
            <a:pPr marL="274320" marR="0" lvl="1" indent="-762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18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590" b="0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Interstitial Alloy</a:t>
            </a:r>
            <a:r>
              <a:rPr lang="en-US" sz="259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– some of the holes in the closest packed metal structure are occupied by small atoms.</a:t>
            </a:r>
            <a:endParaRPr/>
          </a:p>
          <a:p>
            <a:pPr marL="739458" marR="0" lvl="1" indent="-472757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ABC2C8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Density increases</a:t>
            </a:r>
            <a:endParaRPr/>
          </a:p>
          <a:p>
            <a:pPr marL="739458" marR="0" lvl="1" indent="-472757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ABC2C8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Hardness increases</a:t>
            </a:r>
            <a:endParaRPr/>
          </a:p>
          <a:p>
            <a:pPr marL="739458" marR="0" lvl="1" indent="-472757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ABC2C8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Malleability decreases</a:t>
            </a:r>
            <a:endParaRPr sz="2405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8" name="Google Shape;678;p71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71"/>
          <p:cNvSpPr/>
          <p:nvPr/>
        </p:nvSpPr>
        <p:spPr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71"/>
          <p:cNvSpPr/>
          <p:nvPr/>
        </p:nvSpPr>
        <p:spPr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Evaporation (Vaporization)</a:t>
            </a:r>
            <a:endParaRPr/>
          </a:p>
        </p:txBody>
      </p:sp>
      <p:sp>
        <p:nvSpPr>
          <p:cNvPr id="415" name="Google Shape;415;p3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Conversion of a liquid to a gas or vapor below its boiling point</a:t>
            </a:r>
            <a:endParaRPr dirty="0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Fastest moving molecules have highest kinetic energy</a:t>
            </a:r>
            <a:endParaRPr dirty="0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Enough energy =&gt; break bonds with other molecules and “escape” from liquid</a:t>
            </a:r>
            <a:endParaRPr dirty="0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Has a cooling effect on liquid or surface</a:t>
            </a:r>
            <a:endParaRPr dirty="0"/>
          </a:p>
          <a:p>
            <a:pPr marL="548640" marR="0" lvl="1" indent="-19304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Evaporation is an endothermic process</a:t>
            </a:r>
            <a:endParaRPr dirty="0"/>
          </a:p>
          <a:p>
            <a:pPr marL="548640" marR="0" lvl="1" indent="-19304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E.g. sweating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Two Types of Alloys</a:t>
            </a:r>
            <a:endParaRPr/>
          </a:p>
        </p:txBody>
      </p:sp>
      <p:pic>
        <p:nvPicPr>
          <p:cNvPr id="687" name="Google Shape;687;p72" descr="ch1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882382"/>
            <a:ext cx="4038600" cy="4717330"/>
          </a:xfrm>
          <a:prstGeom prst="rect">
            <a:avLst/>
          </a:prstGeom>
          <a:noFill/>
          <a:ln w="126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688" name="Google Shape;688;p72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7508174" cy="110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Brass is a substitutional alloy.</a:t>
            </a:r>
            <a:endParaRPr/>
          </a:p>
          <a:p>
            <a:pPr marL="465138" marR="0" lvl="0" indent="-465138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Steel is an interstitial alloy.</a:t>
            </a:r>
            <a:endParaRPr/>
          </a:p>
        </p:txBody>
      </p:sp>
      <p:pic>
        <p:nvPicPr>
          <p:cNvPr id="689" name="Google Shape;689;p72"/>
          <p:cNvPicPr preferRelativeResize="0"/>
          <p:nvPr/>
        </p:nvPicPr>
        <p:blipFill rotWithShape="1">
          <a:blip r:embed="rId4">
            <a:alphaModFix/>
          </a:blip>
          <a:srcRect l="48622"/>
          <a:stretch/>
        </p:blipFill>
        <p:spPr>
          <a:xfrm>
            <a:off x="381000" y="4498798"/>
            <a:ext cx="2350875" cy="202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72"/>
          <p:cNvPicPr preferRelativeResize="0"/>
          <p:nvPr/>
        </p:nvPicPr>
        <p:blipFill rotWithShape="1">
          <a:blip r:embed="rId4">
            <a:alphaModFix/>
          </a:blip>
          <a:srcRect r="47545"/>
          <a:stretch/>
        </p:blipFill>
        <p:spPr>
          <a:xfrm>
            <a:off x="381000" y="1882382"/>
            <a:ext cx="2209800" cy="2358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Network Covalent Solids</a:t>
            </a:r>
            <a:endParaRPr/>
          </a:p>
        </p:txBody>
      </p:sp>
      <p:sp>
        <p:nvSpPr>
          <p:cNvPr id="696" name="Google Shape;696;p7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Atoms are covalently bonded together in a continuous two or three dimensional array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Macroscopic molecules!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Examples: diamond and graphite. 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classified as 2-dimensional or 3-dimensional. 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2-dimensional arranged in layers, with weak attractions between the layers. Generally soft and/or slippery. </a:t>
            </a:r>
            <a:endParaRPr/>
          </a:p>
          <a:p>
            <a:pPr marL="548640" marR="0" lvl="1" indent="-193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3-dimensional is a giant interlocking design; exceptional hardness and a high melting and boiling point.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High Melting Points 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Insoluble in common solvents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Poor electrical conductors </a:t>
            </a:r>
            <a:endParaRPr/>
          </a:p>
          <a:p>
            <a:pPr marL="274320" marR="0" lvl="0" indent="-1219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4"/>
          <p:cNvSpPr txBox="1">
            <a:spLocks noGrp="1"/>
          </p:cNvSpPr>
          <p:nvPr>
            <p:ph type="title"/>
          </p:nvPr>
        </p:nvSpPr>
        <p:spPr>
          <a:xfrm>
            <a:off x="457200" y="183188"/>
            <a:ext cx="8229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Covalent Network Solids Knowledge Bullet Points</a:t>
            </a:r>
            <a:endParaRPr sz="2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02" name="Google Shape;702;p74"/>
          <p:cNvSpPr txBox="1">
            <a:spLocks noGrp="1"/>
          </p:cNvSpPr>
          <p:nvPr>
            <p:ph type="body" idx="1"/>
          </p:nvPr>
        </p:nvSpPr>
        <p:spPr>
          <a:xfrm>
            <a:off x="213300" y="685800"/>
            <a:ext cx="8717400" cy="59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167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Covalent network solids consist of atoms that are covalently bonded together into a two-dimensional or three-dimensional network.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Covalent network solids are only formed from nonmetals; </a:t>
            </a: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elemental (diamond, graphite) </a:t>
            </a:r>
            <a:endParaRPr sz="1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two nonmetals (silicon dioxide or silicon carbide).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high melting points: 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 of the atoms are covalently bonded.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rigid and hard: 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atoms held in fixed positions</a:t>
            </a: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form from elements in the carbon group: 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ability to form four covalent bonds.</a:t>
            </a:r>
            <a:endParaRPr/>
          </a:p>
          <a:p>
            <a:pPr marL="548640" marR="0" lvl="1" indent="-1041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167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Graphite is an allotrope of carbon that forms sheets of two-dimensional networks.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high melting point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strong covalent bonds within layers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soft: 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adjacent layers can slide past each other relatively easily; the major forces of attraction between the layers are London dispersion forces.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Good electrical conductor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delocalized electrons in layers</a:t>
            </a:r>
            <a:endParaRPr/>
          </a:p>
          <a:p>
            <a:pPr marL="548640" marR="0" lvl="1" indent="-1041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167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Silicon is a covalent network solid and a </a:t>
            </a:r>
            <a:r>
              <a:rPr lang="en-US" sz="1679" b="1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semiconductor.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three-dimensional network similar in geometry to a diamond.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conductivity increases as temperature increases.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doping 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with an element with one </a:t>
            </a: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extra valence electron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converts silicon into an </a:t>
            </a: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n-type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semiconducting (negative charge carrying) material, </a:t>
            </a: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doping with an element with one </a:t>
            </a: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less valence electron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converts silicon into a </a:t>
            </a:r>
            <a:r>
              <a:rPr lang="en-US" sz="1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p-type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semiconducting (positive charge carrying) material. </a:t>
            </a: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Junctions between n-doped and p-doped materials can be used to control electron flow, and thereby are the basis of modern electronics.</a:t>
            </a:r>
            <a:endParaRPr/>
          </a:p>
          <a:p>
            <a:pPr marL="274320" marR="0" lvl="0" indent="-16764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ABC2C8"/>
              </a:buClr>
              <a:buSzPts val="1680"/>
              <a:buFont typeface="Arial"/>
              <a:buNone/>
            </a:pPr>
            <a:endParaRPr sz="1679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52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Comparison of Diamond and Graphite</a:t>
            </a:r>
            <a:endParaRPr/>
          </a:p>
        </p:txBody>
      </p:sp>
      <p:pic>
        <p:nvPicPr>
          <p:cNvPr id="708" name="Google Shape;708;p75" descr="diamon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95400"/>
            <a:ext cx="3276600" cy="295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5" descr="graphit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371600"/>
            <a:ext cx="403860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75"/>
          <p:cNvSpPr txBox="1"/>
          <p:nvPr/>
        </p:nvSpPr>
        <p:spPr>
          <a:xfrm>
            <a:off x="1600200" y="914400"/>
            <a:ext cx="1295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DIAMOND</a:t>
            </a:r>
            <a:endParaRPr/>
          </a:p>
        </p:txBody>
      </p:sp>
      <p:sp>
        <p:nvSpPr>
          <p:cNvPr id="711" name="Google Shape;711;p75"/>
          <p:cNvSpPr txBox="1"/>
          <p:nvPr/>
        </p:nvSpPr>
        <p:spPr>
          <a:xfrm>
            <a:off x="6019800" y="990600"/>
            <a:ext cx="1524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GRAPHITE</a:t>
            </a:r>
            <a:endParaRPr/>
          </a:p>
        </p:txBody>
      </p:sp>
      <p:sp>
        <p:nvSpPr>
          <p:cNvPr id="712" name="Google Shape;712;p75"/>
          <p:cNvSpPr/>
          <p:nvPr/>
        </p:nvSpPr>
        <p:spPr>
          <a:xfrm>
            <a:off x="41275" y="2743200"/>
            <a:ext cx="6950075" cy="0"/>
          </a:xfrm>
          <a:prstGeom prst="rect">
            <a:avLst/>
          </a:prstGeom>
          <a:solidFill>
            <a:srgbClr val="98E4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3" name="Google Shape;713;p75"/>
          <p:cNvGraphicFramePr/>
          <p:nvPr/>
        </p:nvGraphicFramePr>
        <p:xfrm>
          <a:off x="609600" y="4572000"/>
          <a:ext cx="7726375" cy="1676450"/>
        </p:xfrm>
        <a:graphic>
          <a:graphicData uri="http://schemas.openxmlformats.org/drawingml/2006/table">
            <a:tbl>
              <a:tblPr>
                <a:noFill/>
                <a:tableStyleId>{9165A516-08DF-4050-8F8F-D8D32D66B7B6}</a:tableStyleId>
              </a:tblPr>
              <a:tblGrid>
                <a:gridCol w="284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8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8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Property</a:t>
                      </a: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8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8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Diamond</a:t>
                      </a: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8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8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Graphite</a:t>
                      </a: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melting point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3550 </a:t>
                      </a:r>
                      <a:r>
                        <a:rPr lang="en-US" sz="1600" b="1" i="0" u="none" strike="noStrike" cap="none" baseline="30000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</a:t>
                      </a: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3675 </a:t>
                      </a:r>
                      <a:r>
                        <a:rPr lang="en-US" sz="1600" b="1" i="0" u="none" strike="noStrike" cap="none" baseline="30000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</a:t>
                      </a: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boiling point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4827</a:t>
                      </a:r>
                      <a:r>
                        <a:rPr lang="en-US" sz="1600" b="1" i="0" u="none" strike="noStrike" cap="none" baseline="30000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o</a:t>
                      </a: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4200</a:t>
                      </a:r>
                      <a:r>
                        <a:rPr lang="en-US" sz="1600" b="1" i="0" u="none" strike="noStrike" cap="none" baseline="30000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o</a:t>
                      </a: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density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3.51 g/cm</a:t>
                      </a:r>
                      <a:r>
                        <a:rPr lang="en-US" sz="1600" b="1" i="0" u="none" strike="noStrike" cap="none" baseline="30000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2.26 g/cm</a:t>
                      </a:r>
                      <a:r>
                        <a:rPr lang="en-US" sz="1600" b="1" i="0" u="none" strike="noStrike" cap="none" baseline="30000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electrical conductivity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Low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Font typeface="Comic Sans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8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High</a:t>
                      </a:r>
                      <a:endParaRPr sz="1600" b="1" i="0" u="none" strike="noStrike" cap="none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E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4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88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Allotropes</a:t>
            </a:r>
            <a:endParaRPr/>
          </a:p>
        </p:txBody>
      </p:sp>
      <p:sp>
        <p:nvSpPr>
          <p:cNvPr id="726" name="Google Shape;726;p77"/>
          <p:cNvSpPr txBox="1">
            <a:spLocks noGrp="1"/>
          </p:cNvSpPr>
          <p:nvPr>
            <p:ph type="body" idx="1"/>
          </p:nvPr>
        </p:nvSpPr>
        <p:spPr>
          <a:xfrm>
            <a:off x="381000" y="914400"/>
            <a:ext cx="43434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22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Two or more different molecular forms of same element in same physical state</a:t>
            </a:r>
            <a:endParaRPr/>
          </a:p>
          <a:p>
            <a:pPr marL="274320" marR="0" lvl="0" indent="-133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22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Examples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Carbon: soot (amorphous), graphite, diamond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Oxygen (O</a:t>
            </a:r>
            <a:r>
              <a:rPr lang="en-US" sz="1850" b="0" i="0" u="none" strike="noStrike" cap="none" baseline="-25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) vs. Ozone (O</a:t>
            </a:r>
            <a:r>
              <a:rPr lang="en-US" sz="1850" b="0" i="0" u="none" strike="noStrike" cap="none" baseline="-25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r>
              <a:rPr lang="en-US" sz="18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/>
          </a:p>
        </p:txBody>
      </p:sp>
      <p:pic>
        <p:nvPicPr>
          <p:cNvPr id="727" name="Google Shape;72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914400"/>
            <a:ext cx="392112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77"/>
          <p:cNvSpPr/>
          <p:nvPr/>
        </p:nvSpPr>
        <p:spPr>
          <a:xfrm>
            <a:off x="304800" y="1371600"/>
            <a:ext cx="8305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88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Allotropes</a:t>
            </a:r>
            <a:endParaRPr/>
          </a:p>
        </p:txBody>
      </p:sp>
      <p:pic>
        <p:nvPicPr>
          <p:cNvPr id="734" name="Google Shape;734;p78" descr="ACF1B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990600"/>
            <a:ext cx="7524750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Summary of Crystalline Solids </a:t>
            </a:r>
            <a:endParaRPr/>
          </a:p>
        </p:txBody>
      </p:sp>
      <p:graphicFrame>
        <p:nvGraphicFramePr>
          <p:cNvPr id="761" name="Google Shape;761;p82"/>
          <p:cNvGraphicFramePr/>
          <p:nvPr/>
        </p:nvGraphicFramePr>
        <p:xfrm>
          <a:off x="457200" y="1600200"/>
          <a:ext cx="8229600" cy="3527575"/>
        </p:xfrm>
        <a:graphic>
          <a:graphicData uri="http://schemas.openxmlformats.org/drawingml/2006/table">
            <a:tbl>
              <a:tblPr>
                <a:noFill/>
                <a:tableStyleId>{9165A516-08DF-4050-8F8F-D8D32D66B7B6}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Intermolecular</a:t>
                      </a:r>
                      <a:endParaRPr/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Forces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Properties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Ionic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Ionic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Melting Point, Brittle, Hard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NaCl, MgO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3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Molecular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Hydrogen Bonding,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Dipole-Dipole,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London Dispersion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 Melting Point, Nonconducting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600" b="0" i="0" u="none" strike="noStrike" cap="none" baseline="-25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CO</a:t>
                      </a:r>
                      <a:r>
                        <a:rPr lang="en-US" sz="1600" b="0" i="0" u="none" strike="noStrike" cap="none" baseline="-25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Metallic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Metallic Bonding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Variable Hardness and Melting Point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(depending upon strength of metallic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bonding), Conducting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Fe, Mg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7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Network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Covalent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Covalent Bonding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Melting Point, Hard, Nonconducting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 (diamond),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SiO</a:t>
                      </a:r>
                      <a:r>
                        <a:rPr lang="en-US" sz="1600" b="0" i="0" u="none" strike="noStrike" cap="none" baseline="-25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(quartz)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8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Summary of 4 Types of Substances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67" name="Google Shape;76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447800"/>
            <a:ext cx="1928813" cy="189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4191000"/>
            <a:ext cx="19812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7825" y="4343400"/>
            <a:ext cx="17811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5400" y="1447800"/>
            <a:ext cx="1893888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83"/>
          <p:cNvSpPr txBox="1"/>
          <p:nvPr/>
        </p:nvSpPr>
        <p:spPr>
          <a:xfrm>
            <a:off x="1828800" y="3810000"/>
            <a:ext cx="762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Ionic</a:t>
            </a:r>
            <a:endParaRPr/>
          </a:p>
        </p:txBody>
      </p:sp>
      <p:sp>
        <p:nvSpPr>
          <p:cNvPr id="772" name="Google Shape;772;p83"/>
          <p:cNvSpPr txBox="1"/>
          <p:nvPr/>
        </p:nvSpPr>
        <p:spPr>
          <a:xfrm>
            <a:off x="5181600" y="1066800"/>
            <a:ext cx="2057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 Covalent</a:t>
            </a:r>
            <a:endParaRPr/>
          </a:p>
        </p:txBody>
      </p:sp>
      <p:sp>
        <p:nvSpPr>
          <p:cNvPr id="773" name="Google Shape;773;p83"/>
          <p:cNvSpPr txBox="1"/>
          <p:nvPr/>
        </p:nvSpPr>
        <p:spPr>
          <a:xfrm>
            <a:off x="5791200" y="3810000"/>
            <a:ext cx="1066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Metallic</a:t>
            </a:r>
            <a:endParaRPr/>
          </a:p>
        </p:txBody>
      </p:sp>
      <p:sp>
        <p:nvSpPr>
          <p:cNvPr id="774" name="Google Shape;774;p83"/>
          <p:cNvSpPr txBox="1"/>
          <p:nvPr/>
        </p:nvSpPr>
        <p:spPr>
          <a:xfrm>
            <a:off x="1600200" y="1066800"/>
            <a:ext cx="1295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Molecular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Solids Comparison Chart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80" name="Google Shape;780;p84" descr="http://www.brainfuse.com/quizUpload/c_83128/TypesofCrystallinesolid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19200"/>
            <a:ext cx="8737027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85"/>
          <p:cNvSpPr txBox="1">
            <a:spLocks noGrp="1"/>
          </p:cNvSpPr>
          <p:nvPr>
            <p:ph type="title"/>
          </p:nvPr>
        </p:nvSpPr>
        <p:spPr>
          <a:xfrm>
            <a:off x="457200" y="274649"/>
            <a:ext cx="8229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800"/>
              <a:t>S</a:t>
            </a:r>
            <a:r>
              <a:rPr lang="en-US" sz="28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trength of </a:t>
            </a:r>
            <a:r>
              <a:rPr lang="en-US" sz="2800"/>
              <a:t>F</a:t>
            </a:r>
            <a:r>
              <a:rPr lang="en-US" sz="28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orces (WEAKEST TO STRONGEST)</a:t>
            </a:r>
            <a:endParaRPr sz="28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6" name="Google Shape;786;p85"/>
          <p:cNvSpPr txBox="1">
            <a:spLocks noGrp="1"/>
          </p:cNvSpPr>
          <p:nvPr>
            <p:ph type="body" idx="1"/>
          </p:nvPr>
        </p:nvSpPr>
        <p:spPr>
          <a:xfrm>
            <a:off x="457200" y="919000"/>
            <a:ext cx="8458200" cy="56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Questrial"/>
              <a:buAutoNum type="arabicPeriod"/>
            </a:pPr>
            <a:r>
              <a:rPr lang="en-US" sz="222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London dispersion forces (LDF)</a:t>
            </a:r>
            <a:endParaRPr dirty="0"/>
          </a:p>
          <a:p>
            <a:pPr marL="761238" marR="0" lvl="1" indent="-519937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rgbClr val="ABC2C8"/>
              </a:buClr>
              <a:buSzPts val="1757"/>
              <a:buFont typeface="Arial"/>
              <a:buChar char="•"/>
            </a:pPr>
            <a:r>
              <a:rPr lang="en-US" sz="1757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 comparison – which has a bigger mass/radius (more polarizable)?</a:t>
            </a:r>
            <a:endParaRPr dirty="0"/>
          </a:p>
          <a:p>
            <a:pPr marL="514350" marR="0" lvl="0" indent="-514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Questrial"/>
              <a:buAutoNum type="arabicPeriod"/>
            </a:pPr>
            <a:r>
              <a:rPr lang="en-US" sz="222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Dipole-dipole forces</a:t>
            </a:r>
            <a:endParaRPr dirty="0"/>
          </a:p>
          <a:p>
            <a:pPr marL="761238" marR="0" lvl="1" indent="-519937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 comparison – which is more polar?</a:t>
            </a:r>
            <a:endParaRPr dirty="0"/>
          </a:p>
          <a:p>
            <a:pPr marL="514350" marR="0" lvl="0" indent="-514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Questrial"/>
              <a:buAutoNum type="arabicPeriod"/>
            </a:pPr>
            <a:r>
              <a:rPr lang="en-US" sz="222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Hydrogen bonding</a:t>
            </a:r>
            <a:endParaRPr dirty="0"/>
          </a:p>
          <a:p>
            <a:pPr marL="761238" marR="0" lvl="1" indent="-519937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 comparison – which has more H-bonds?</a:t>
            </a:r>
            <a:endParaRPr dirty="0"/>
          </a:p>
          <a:p>
            <a:pPr marL="514350" marR="0" lvl="0" indent="-514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Questrial"/>
              <a:buAutoNum type="arabicPeriod"/>
            </a:pPr>
            <a:r>
              <a:rPr lang="en-US" sz="222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Ionic compounds – electrostatic forces</a:t>
            </a:r>
            <a:endParaRPr dirty="0"/>
          </a:p>
          <a:p>
            <a:pPr marL="761238" marR="0" lvl="1" indent="-519937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 comparison – charge first, then size</a:t>
            </a:r>
            <a:endParaRPr dirty="0"/>
          </a:p>
          <a:p>
            <a:pPr marL="514350" marR="0" lvl="0" indent="-514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Questrial"/>
              <a:buAutoNum type="arabicPeriod"/>
            </a:pPr>
            <a:r>
              <a:rPr lang="en-US" sz="222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Network covalent – covalent bonds</a:t>
            </a:r>
            <a:endParaRPr dirty="0"/>
          </a:p>
          <a:p>
            <a:pPr marL="514350" marR="0" lvl="0" indent="-3733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Questrial"/>
              <a:buNone/>
            </a:pPr>
            <a:endParaRPr sz="222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Metallic usually somewhere around ionic in terms of strength… </a:t>
            </a:r>
            <a:endParaRPr sz="222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has a somewhat wide range</a:t>
            </a:r>
            <a:endParaRPr dirty="0"/>
          </a:p>
          <a:p>
            <a:pPr marL="514350" marR="0" lvl="0" indent="-514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222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Know PROPERTIES too (brittle vs. malleable, hardness, </a:t>
            </a:r>
            <a:endParaRPr sz="222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conductivity, etc.) and other small points (alloys)</a:t>
            </a:r>
            <a:endParaRPr sz="222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Evaporation</a:t>
            </a:r>
            <a:endParaRPr/>
          </a:p>
        </p:txBody>
      </p:sp>
      <p:pic>
        <p:nvPicPr>
          <p:cNvPr id="421" name="Google Shape;4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295400"/>
            <a:ext cx="708660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General overview of strength of forces </a:t>
            </a:r>
            <a:r>
              <a:rPr lang="en-US" sz="279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(WEAKEST TO STRONGEST)</a:t>
            </a:r>
            <a:endParaRPr sz="279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7" name="Google Shape;847;p95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48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1860"/>
              <a:buFont typeface="Questrial"/>
              <a:buAutoNum type="arabicPeriod"/>
            </a:pPr>
            <a:r>
              <a:rPr lang="en-US" sz="18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London dispersion forces (LDF)</a:t>
            </a:r>
            <a:endParaRPr/>
          </a:p>
          <a:p>
            <a:pPr marL="761238" marR="0" lvl="1" indent="-519937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rgbClr val="ABC2C8"/>
              </a:buClr>
              <a:buSzPts val="1550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 comparison – which has a bigger mass/radius (more polarizable)?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BC2C8"/>
              </a:buClr>
              <a:buSzPts val="1860"/>
              <a:buFont typeface="Questrial"/>
              <a:buAutoNum type="arabicPeriod"/>
            </a:pPr>
            <a:r>
              <a:rPr lang="en-US" sz="18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Dipole-dipole forces</a:t>
            </a:r>
            <a:endParaRPr/>
          </a:p>
          <a:p>
            <a:pPr marL="761238" marR="0" lvl="1" indent="-519937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rgbClr val="ABC2C8"/>
              </a:buClr>
              <a:buSzPts val="1550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 comparison – which is more polar?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BC2C8"/>
              </a:buClr>
              <a:buSzPts val="1860"/>
              <a:buFont typeface="Questrial"/>
              <a:buAutoNum type="arabicPeriod"/>
            </a:pPr>
            <a:r>
              <a:rPr lang="en-US" sz="18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Hydrogen bonding</a:t>
            </a:r>
            <a:endParaRPr/>
          </a:p>
          <a:p>
            <a:pPr marL="761238" marR="0" lvl="1" indent="-519937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rgbClr val="ABC2C8"/>
              </a:buClr>
              <a:buSzPts val="1550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 comparison – which has more H-bonds?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BC2C8"/>
              </a:buClr>
              <a:buSzPts val="1860"/>
              <a:buFont typeface="Questrial"/>
              <a:buAutoNum type="arabicPeriod"/>
            </a:pPr>
            <a:r>
              <a:rPr lang="en-US" sz="18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Ionic compounds – electrostatic forces</a:t>
            </a:r>
            <a:endParaRPr/>
          </a:p>
          <a:p>
            <a:pPr marL="761238" marR="0" lvl="1" indent="-519937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rgbClr val="ABC2C8"/>
              </a:buClr>
              <a:buSzPts val="1550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 comparison – charge first, then size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BC2C8"/>
              </a:buClr>
              <a:buSzPts val="1860"/>
              <a:buFont typeface="Questrial"/>
              <a:buAutoNum type="arabicPeriod"/>
            </a:pPr>
            <a:r>
              <a:rPr lang="en-US" sz="18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Network covalent</a:t>
            </a:r>
            <a:endParaRPr/>
          </a:p>
          <a:p>
            <a:pPr marL="514350" marR="0" lvl="0" indent="-39624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BC2C8"/>
              </a:buClr>
              <a:buSzPts val="1860"/>
              <a:buFont typeface="Questrial"/>
              <a:buNone/>
            </a:pPr>
            <a:endParaRPr sz="186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18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Metallic usually somewhere around ionic in terms of strength… has a somewhat wide range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186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18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Know PROPERTIES too (brittle vs. malleable, hardness, conductivity, etc.) and other small points (alloys, doping)</a:t>
            </a:r>
            <a:endParaRPr sz="186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96"/>
          <p:cNvSpPr txBox="1">
            <a:spLocks noGrp="1"/>
          </p:cNvSpPr>
          <p:nvPr>
            <p:ph type="title"/>
          </p:nvPr>
        </p:nvSpPr>
        <p:spPr>
          <a:xfrm>
            <a:off x="15240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Concept Check</a:t>
            </a:r>
            <a:endParaRPr/>
          </a:p>
        </p:txBody>
      </p:sp>
      <p:sp>
        <p:nvSpPr>
          <p:cNvPr id="854" name="Google Shape;854;p96"/>
          <p:cNvSpPr txBox="1">
            <a:spLocks noGrp="1"/>
          </p:cNvSpPr>
          <p:nvPr>
            <p:ph type="body" idx="1"/>
          </p:nvPr>
        </p:nvSpPr>
        <p:spPr>
          <a:xfrm>
            <a:off x="228600" y="2133600"/>
            <a:ext cx="8229600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5138" marR="0" lvl="0" indent="4762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As intermolecular forces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increase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, what happens to each of the following? Why?</a:t>
            </a:r>
            <a:endParaRPr/>
          </a:p>
          <a:p>
            <a:pPr marL="900113" marR="0" lvl="1" indent="-11112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Boiling point</a:t>
            </a:r>
            <a:endParaRPr/>
          </a:p>
          <a:p>
            <a:pPr marL="900113" marR="0" lvl="1" indent="-11112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Viscosity</a:t>
            </a:r>
            <a:endParaRPr/>
          </a:p>
          <a:p>
            <a:pPr marL="900113" marR="0" lvl="1" indent="-11112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Surface tension</a:t>
            </a:r>
            <a:endParaRPr/>
          </a:p>
          <a:p>
            <a:pPr marL="900113" marR="0" lvl="1" indent="-11112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Enthalpy of fusion</a:t>
            </a:r>
            <a:endParaRPr/>
          </a:p>
          <a:p>
            <a:pPr marL="900113" marR="0" lvl="1" indent="-11112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Freezing point</a:t>
            </a:r>
            <a:endParaRPr/>
          </a:p>
          <a:p>
            <a:pPr marL="900113" marR="0" lvl="1" indent="-11112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Vapor pressure</a:t>
            </a:r>
            <a:endParaRPr/>
          </a:p>
          <a:p>
            <a:pPr marL="900113" marR="0" lvl="1" indent="-11112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Heat of vaporization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66" name="Google Shape;866;p98" descr="figure_10_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331857"/>
            <a:ext cx="8229600" cy="306264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9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Clausius-Clapeyron Equation</a:t>
            </a:r>
            <a:endParaRPr/>
          </a:p>
        </p:txBody>
      </p:sp>
      <p:sp>
        <p:nvSpPr>
          <p:cNvPr id="872" name="Google Shape;872;p99"/>
          <p:cNvSpPr txBox="1">
            <a:spLocks noGrp="1"/>
          </p:cNvSpPr>
          <p:nvPr>
            <p:ph type="body" idx="1"/>
          </p:nvPr>
        </p:nvSpPr>
        <p:spPr>
          <a:xfrm>
            <a:off x="533400" y="2514600"/>
            <a:ext cx="8001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Relates the vapor pressure to the temperature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Allows determination of heat of vaporization experimentally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Allows determination of vapor pressure at any temperature if </a:t>
            </a:r>
            <a:r>
              <a:rPr lang="en-US" sz="2800" b="0" i="0" u="none" strike="noStrike" cap="none">
                <a:solidFill>
                  <a:schemeClr val="lt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</a:t>
            </a:r>
            <a:r>
              <a:rPr lang="en-US" sz="2800" b="0" i="0" u="none" strike="noStrike" cap="none" baseline="-25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vap</a:t>
            </a: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and vapor pressure at another temperature is known</a:t>
            </a:r>
            <a:endParaRPr/>
          </a:p>
        </p:txBody>
      </p:sp>
      <p:pic>
        <p:nvPicPr>
          <p:cNvPr id="873" name="Google Shape;873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295400"/>
            <a:ext cx="2971800" cy="9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295400"/>
            <a:ext cx="2895600" cy="9493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0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Plot of ln P vs. 1/T</a:t>
            </a:r>
            <a:endParaRPr/>
          </a:p>
        </p:txBody>
      </p:sp>
      <p:sp>
        <p:nvSpPr>
          <p:cNvPr id="880" name="Google Shape;880;p10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07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Us the following data to estimate the heat of vaporization of C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r>
            <a:r>
              <a:rPr lang="en-US"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r>
            <a:r>
              <a:rPr lang="en-US"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(hexafluorobenzene) 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(See next slide for plot and solution.)</a:t>
            </a:r>
            <a:endParaRPr/>
          </a:p>
          <a:p>
            <a:pPr marL="274320" marR="0" lvl="0" indent="-16002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16002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16002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81" name="Google Shape;881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209800"/>
            <a:ext cx="7315200" cy="211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52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Determination of </a:t>
            </a:r>
            <a:r>
              <a:rPr lang="en-US" sz="2520" b="1" i="0" u="none" strike="noStrike" cap="none">
                <a:solidFill>
                  <a:srgbClr val="FEFE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52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H</a:t>
            </a:r>
            <a:r>
              <a:rPr lang="en-US" sz="2520" b="1" i="0" u="none" strike="noStrike" cap="none" baseline="-250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vap</a:t>
            </a:r>
            <a:r>
              <a:rPr lang="en-US" sz="252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 from Plot of ln P vs. 1/T</a:t>
            </a:r>
            <a:endParaRPr/>
          </a:p>
        </p:txBody>
      </p:sp>
      <p:pic>
        <p:nvPicPr>
          <p:cNvPr id="887" name="Google Shape;887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914400"/>
            <a:ext cx="46482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2811463"/>
            <a:ext cx="4648200" cy="29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514600"/>
            <a:ext cx="4419600" cy="356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0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Clausius-Clapeyron Examples</a:t>
            </a:r>
            <a:endParaRPr/>
          </a:p>
        </p:txBody>
      </p:sp>
      <p:sp>
        <p:nvSpPr>
          <p:cNvPr id="895" name="Google Shape;895;p10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 vapor pressure of water is 1.0 atm at 373 K, and the enthalpy of vaporization is 40.7 kJ mol</a:t>
            </a:r>
            <a:r>
              <a:rPr lang="en-US" sz="2000" b="0" i="0" u="none" strike="noStrike" cap="none" baseline="30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-1</a:t>
            </a: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. Estimate the vapor pressure at a temperature 383 K.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ANS: 1.4 atm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Predict the normal boiling point of water if it has a vapor pressure of 355 torr at 80</a:t>
            </a:r>
            <a:r>
              <a:rPr lang="en-US" sz="2000" b="0" i="0" u="none" strike="noStrike" cap="none" baseline="30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</a:t>
            </a: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C. The ΔH</a:t>
            </a:r>
            <a:r>
              <a:rPr lang="en-US" sz="2000" b="0" i="0" u="none" strike="noStrike" cap="none" baseline="-25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vap</a:t>
            </a: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of water is 40.7 kJ/mol.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ANS: 373 K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An unknown liquid has a vapor pressure of 88mmHg at 45</a:t>
            </a:r>
            <a:r>
              <a:rPr lang="en-US" sz="2000" b="0" i="0" u="none" strike="noStrike" cap="none" baseline="30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</a:t>
            </a: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 and 39 mmHg at 25</a:t>
            </a:r>
            <a:r>
              <a:rPr lang="en-US" sz="2000" b="0" i="0" u="none" strike="noStrike" cap="none" baseline="30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</a:t>
            </a: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C. What is its heat of vaporization? </a:t>
            </a:r>
            <a:endParaRPr/>
          </a:p>
          <a:p>
            <a:pPr marL="548640" marR="0" lvl="1" indent="-19304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ANS: 32.0 kJ/mol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 1.00 gram sample of ethanol is introduced into a 5.00L container at 20</a:t>
            </a:r>
            <a:r>
              <a:rPr lang="en-US" sz="2000" b="0" i="0" u="none" strike="noStrike" cap="none" baseline="30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</a:t>
            </a: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C. The vapor pressure of ethanol at this temperature is 43.9 torr. How much liquid remains at equilibrium? What minimum volume flask would be needed for the entire sample to vaporize?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Basic Crystal Structures</a:t>
            </a:r>
            <a:endParaRPr/>
          </a:p>
        </p:txBody>
      </p:sp>
      <p:pic>
        <p:nvPicPr>
          <p:cNvPr id="901" name="Google Shape;901;p103" descr="CrystalDiagram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990600"/>
            <a:ext cx="5486400" cy="25622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02" name="Google Shape;902;p103" descr="cub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3810000"/>
            <a:ext cx="5486400" cy="23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Basic Crystal Structures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08" name="Google Shape;908;p104" descr="FG11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1524000"/>
            <a:ext cx="762000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04"/>
          <p:cNvSpPr txBox="1"/>
          <p:nvPr/>
        </p:nvSpPr>
        <p:spPr>
          <a:xfrm>
            <a:off x="1981200" y="1104900"/>
            <a:ext cx="609600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04"/>
          <p:cNvSpPr txBox="1"/>
          <p:nvPr/>
        </p:nvSpPr>
        <p:spPr>
          <a:xfrm>
            <a:off x="3962400" y="1104900"/>
            <a:ext cx="685800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BCC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04"/>
          <p:cNvSpPr txBox="1"/>
          <p:nvPr/>
        </p:nvSpPr>
        <p:spPr>
          <a:xfrm>
            <a:off x="6172200" y="1104900"/>
            <a:ext cx="838200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FCC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Evaporation</a:t>
            </a:r>
            <a:endParaRPr/>
          </a:p>
        </p:txBody>
      </p:sp>
      <p:pic>
        <p:nvPicPr>
          <p:cNvPr id="427" name="Google Shape;4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295400"/>
            <a:ext cx="6629400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Liquid –Vapor Equilibrium</a:t>
            </a:r>
            <a:endParaRPr/>
          </a:p>
        </p:txBody>
      </p:sp>
      <p:sp>
        <p:nvSpPr>
          <p:cNvPr id="433" name="Google Shape;433;p3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Rate of Vaporization = Rate of Condensation</a:t>
            </a:r>
            <a:endParaRPr/>
          </a:p>
          <a:p>
            <a:pPr marL="548640" marR="0" lvl="1" indent="-19304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Liquid ⬄ Vapor</a:t>
            </a:r>
            <a:endParaRPr/>
          </a:p>
          <a:p>
            <a:pPr marL="548640" marR="0" lvl="1" indent="-19304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Dynamic equilibrium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 pressure exerted by the vapor over the liquid remains constant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If both liquid and vapor are present, vapor pressure is independent of container volume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Vapor Pressure</a:t>
            </a:r>
            <a:endParaRPr/>
          </a:p>
        </p:txBody>
      </p:sp>
      <p:sp>
        <p:nvSpPr>
          <p:cNvPr id="439" name="Google Shape;439;p3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Pressure exerted by vapor in equilibrium with a liquid.</a:t>
            </a:r>
            <a:endParaRPr/>
          </a:p>
          <a:p>
            <a:pPr marL="548640" marR="0" lvl="1" indent="-19304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Characteristic of liquid at a given temperature</a:t>
            </a:r>
            <a:endParaRPr/>
          </a:p>
          <a:p>
            <a:pPr marL="548640" marR="0" lvl="1" indent="-19304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Independent of container volume as long as both liquid and vapor are present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Measure of tendency of liquid to evaporate at a given temperature</a:t>
            </a:r>
            <a:endParaRPr/>
          </a:p>
        </p:txBody>
      </p:sp>
      <p:pic>
        <p:nvPicPr>
          <p:cNvPr id="440" name="Google Shape;440;p38" descr="vap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657600"/>
            <a:ext cx="6096000" cy="24907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Vapor Pressure Animation</a:t>
            </a:r>
            <a:endParaRPr/>
          </a:p>
        </p:txBody>
      </p:sp>
      <p:pic>
        <p:nvPicPr>
          <p:cNvPr id="446" name="Google Shape;446;p39" descr="Vapor Pressure." title="Vapor Pressur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75" y="860650"/>
            <a:ext cx="7404300" cy="55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Vapor Pressure vs. Temperature</a:t>
            </a:r>
            <a:endParaRPr/>
          </a:p>
        </p:txBody>
      </p:sp>
      <p:pic>
        <p:nvPicPr>
          <p:cNvPr id="452" name="Google Shape;4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371600"/>
            <a:ext cx="44196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0"/>
          <p:cNvSpPr txBox="1"/>
          <p:nvPr/>
        </p:nvSpPr>
        <p:spPr>
          <a:xfrm>
            <a:off x="2514600" y="990600"/>
            <a:ext cx="4495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Vapor pressure curves for various liquids</a:t>
            </a:r>
            <a:endParaRPr/>
          </a:p>
        </p:txBody>
      </p:sp>
      <p:sp>
        <p:nvSpPr>
          <p:cNvPr id="454" name="Google Shape;454;p40"/>
          <p:cNvSpPr txBox="1"/>
          <p:nvPr/>
        </p:nvSpPr>
        <p:spPr>
          <a:xfrm>
            <a:off x="1905000" y="5638800"/>
            <a:ext cx="586740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boiling point for various external pressures.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vapor pressure at various temperatures.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10272</TotalTime>
  <Words>2253</Words>
  <Application>Microsoft Office PowerPoint</Application>
  <PresentationFormat>On-screen Show (4:3)</PresentationFormat>
  <Paragraphs>334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Calibri</vt:lpstr>
      <vt:lpstr>Questrial</vt:lpstr>
      <vt:lpstr>Arial</vt:lpstr>
      <vt:lpstr>Noto Sans Symbols</vt:lpstr>
      <vt:lpstr>Comic Sans MS</vt:lpstr>
      <vt:lpstr>Times New Roman</vt:lpstr>
      <vt:lpstr>Thatch</vt:lpstr>
      <vt:lpstr>AP Chemistry</vt:lpstr>
      <vt:lpstr>The Nature of Liquids</vt:lpstr>
      <vt:lpstr>Evaporation (Vaporization)</vt:lpstr>
      <vt:lpstr>Evaporation</vt:lpstr>
      <vt:lpstr>Evaporation</vt:lpstr>
      <vt:lpstr>Liquid –Vapor Equilibrium</vt:lpstr>
      <vt:lpstr>Vapor Pressure</vt:lpstr>
      <vt:lpstr>Vapor Pressure Animation</vt:lpstr>
      <vt:lpstr>Vapor Pressure vs. Temperature</vt:lpstr>
      <vt:lpstr>The Boiling Point of a Liquid</vt:lpstr>
      <vt:lpstr>Boiling Graphic</vt:lpstr>
      <vt:lpstr>Properties of Liquids: Surface Tension</vt:lpstr>
      <vt:lpstr>Properties of Liquids: Viscosity</vt:lpstr>
      <vt:lpstr>Properties of Liquids: Capillary Action</vt:lpstr>
      <vt:lpstr>Convex Meniscus Formed by Nonpolar Liquid Mercury</vt:lpstr>
      <vt:lpstr>Concave Meniscus Formed by Polar Water</vt:lpstr>
      <vt:lpstr>The Structure of Solids</vt:lpstr>
      <vt:lpstr>Crystals vs. Amorphous</vt:lpstr>
      <vt:lpstr>Examples of Crystals</vt:lpstr>
      <vt:lpstr>Molecular Solids</vt:lpstr>
      <vt:lpstr>Knowledge Bullet Points</vt:lpstr>
      <vt:lpstr>Examples of Molecular Solids</vt:lpstr>
      <vt:lpstr>Ionic Solids</vt:lpstr>
      <vt:lpstr>Ionic Solids Knowledge Bullet Points</vt:lpstr>
      <vt:lpstr>Metallic Solids and Alloys</vt:lpstr>
      <vt:lpstr>PowerPoint Presentation</vt:lpstr>
      <vt:lpstr>Metallic Solids Knowledge Bullet Points</vt:lpstr>
      <vt:lpstr>The Electron Sea Model</vt:lpstr>
      <vt:lpstr>Metal Alloys</vt:lpstr>
      <vt:lpstr>Two Types of Alloys</vt:lpstr>
      <vt:lpstr>Network Covalent Solids</vt:lpstr>
      <vt:lpstr>Covalent Network Solids Knowledge Bullet Points</vt:lpstr>
      <vt:lpstr>Comparison of Diamond and Graphite</vt:lpstr>
      <vt:lpstr>Allotropes</vt:lpstr>
      <vt:lpstr>Allotropes</vt:lpstr>
      <vt:lpstr>Summary of Crystalline Solids </vt:lpstr>
      <vt:lpstr>Summary of 4 Types of Substances</vt:lpstr>
      <vt:lpstr>Solids Comparison Chart</vt:lpstr>
      <vt:lpstr>Strength of Forces (WEAKEST TO STRONGEST)</vt:lpstr>
      <vt:lpstr>General overview of strength of forces (WEAKEST TO STRONGEST)</vt:lpstr>
      <vt:lpstr>Concept Check</vt:lpstr>
      <vt:lpstr>PowerPoint Presentation</vt:lpstr>
      <vt:lpstr>Clausius-Clapeyron Equation</vt:lpstr>
      <vt:lpstr>Plot of ln P vs. 1/T</vt:lpstr>
      <vt:lpstr>Determination of ΔHvap from Plot of ln P vs. 1/T</vt:lpstr>
      <vt:lpstr>Clausius-Clapeyron Examples</vt:lpstr>
      <vt:lpstr>Basic Crystal Structures</vt:lpstr>
      <vt:lpstr>Basic Crystal Structures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Chemistry</dc:title>
  <dc:creator>Drusky, Tristan</dc:creator>
  <cp:lastModifiedBy>Drusky, Tristan</cp:lastModifiedBy>
  <cp:revision>8</cp:revision>
  <dcterms:modified xsi:type="dcterms:W3CDTF">2021-02-18T19:23:24Z</dcterms:modified>
</cp:coreProperties>
</file>