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5" r:id="rId1"/>
  </p:sldMasterIdLst>
  <p:notesMasterIdLst>
    <p:notesMasterId r:id="rId29"/>
  </p:notesMasterIdLst>
  <p:sldIdLst>
    <p:sldId id="256" r:id="rId2"/>
    <p:sldId id="365" r:id="rId3"/>
    <p:sldId id="359" r:id="rId4"/>
    <p:sldId id="360" r:id="rId5"/>
    <p:sldId id="361" r:id="rId6"/>
    <p:sldId id="357" r:id="rId7"/>
    <p:sldId id="358" r:id="rId8"/>
    <p:sldId id="281" r:id="rId9"/>
    <p:sldId id="290" r:id="rId10"/>
    <p:sldId id="294" r:id="rId11"/>
    <p:sldId id="300" r:id="rId12"/>
    <p:sldId id="301" r:id="rId13"/>
    <p:sldId id="285" r:id="rId14"/>
    <p:sldId id="286" r:id="rId15"/>
    <p:sldId id="309" r:id="rId16"/>
    <p:sldId id="311" r:id="rId17"/>
    <p:sldId id="362" r:id="rId18"/>
    <p:sldId id="314" r:id="rId19"/>
    <p:sldId id="310" r:id="rId20"/>
    <p:sldId id="302" r:id="rId21"/>
    <p:sldId id="304" r:id="rId22"/>
    <p:sldId id="363" r:id="rId23"/>
    <p:sldId id="364" r:id="rId24"/>
    <p:sldId id="312" r:id="rId25"/>
    <p:sldId id="313" r:id="rId26"/>
    <p:sldId id="366" r:id="rId27"/>
    <p:sldId id="31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3" autoAdjust="0"/>
    <p:restoredTop sz="94660"/>
  </p:normalViewPr>
  <p:slideViewPr>
    <p:cSldViewPr snapToGrid="0">
      <p:cViewPr varScale="1">
        <p:scale>
          <a:sx n="46" d="100"/>
          <a:sy n="46" d="100"/>
        </p:scale>
        <p:origin x="48"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0B7A8-22C1-4414-BF2E-8DE5A4FDC9EB}" type="datetimeFigureOut">
              <a:rPr lang="en-US" smtClean="0"/>
              <a:t>11/3/2021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0A0471-9EFD-4666-B3EF-DEFE6E7CEB5D}" type="slidenum">
              <a:rPr lang="en-US" smtClean="0"/>
              <a:t>‹#›</a:t>
            </a:fld>
            <a:endParaRPr lang="en-US"/>
          </a:p>
        </p:txBody>
      </p:sp>
    </p:spTree>
    <p:extLst>
      <p:ext uri="{BB962C8B-B14F-4D97-AF65-F5344CB8AC3E}">
        <p14:creationId xmlns:p14="http://schemas.microsoft.com/office/powerpoint/2010/main" val="2841300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B9432824-1419-4276-9D09-C6DD4054EA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8F4F80F-17BC-4F24-A982-ED2DCB82B052}" type="slidenum">
              <a:rPr lang="en-US" altLang="en-US" sz="1200">
                <a:latin typeface="Times" panose="02020603050405020304" pitchFamily="18" charset="0"/>
              </a:rPr>
              <a:pPr/>
              <a:t>8</a:t>
            </a:fld>
            <a:endParaRPr lang="en-US" altLang="en-US" sz="1200">
              <a:latin typeface="Times" panose="02020603050405020304" pitchFamily="18" charset="0"/>
            </a:endParaRPr>
          </a:p>
        </p:txBody>
      </p:sp>
      <p:sp>
        <p:nvSpPr>
          <p:cNvPr id="124931" name="Rectangle 2">
            <a:extLst>
              <a:ext uri="{FF2B5EF4-FFF2-40B4-BE49-F238E27FC236}">
                <a16:creationId xmlns:a16="http://schemas.microsoft.com/office/drawing/2014/main" id="{93EBB5A6-6EE6-4728-B4AF-BFF9561CA5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2" name="Rectangle 3">
            <a:extLst>
              <a:ext uri="{FF2B5EF4-FFF2-40B4-BE49-F238E27FC236}">
                <a16:creationId xmlns:a16="http://schemas.microsoft.com/office/drawing/2014/main" id="{8FEF0F25-D708-4E81-B383-BAAA4BC52F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61C4E4D9-6DFC-4E24-80DD-F4747840D2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35E6F46-82C1-4AB2-B4B4-7C2E9F4A98D0}" type="slidenum">
              <a:rPr lang="en-US" altLang="en-US" sz="1200">
                <a:latin typeface="Times" panose="02020603050405020304" pitchFamily="18" charset="0"/>
              </a:rPr>
              <a:pPr/>
              <a:t>18</a:t>
            </a:fld>
            <a:endParaRPr lang="en-US" altLang="en-US" sz="1200">
              <a:latin typeface="Times" panose="02020603050405020304" pitchFamily="18" charset="0"/>
            </a:endParaRPr>
          </a:p>
        </p:txBody>
      </p:sp>
      <p:sp>
        <p:nvSpPr>
          <p:cNvPr id="148483" name="Rectangle 2">
            <a:extLst>
              <a:ext uri="{FF2B5EF4-FFF2-40B4-BE49-F238E27FC236}">
                <a16:creationId xmlns:a16="http://schemas.microsoft.com/office/drawing/2014/main" id="{6A481A22-7E18-43B0-A957-F6E2B4EF63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4" name="Rectangle 3">
            <a:extLst>
              <a:ext uri="{FF2B5EF4-FFF2-40B4-BE49-F238E27FC236}">
                <a16:creationId xmlns:a16="http://schemas.microsoft.com/office/drawing/2014/main" id="{50AF7FA0-39F0-4040-80A8-B202A6C23D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93D42046-38EA-4E2D-B263-87D4DE7693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72DE905-3E55-429C-80BF-33221837D73D}" type="slidenum">
              <a:rPr lang="en-US" altLang="en-US" sz="1200">
                <a:latin typeface="Times" panose="02020603050405020304" pitchFamily="18" charset="0"/>
              </a:rPr>
              <a:pPr/>
              <a:t>19</a:t>
            </a:fld>
            <a:endParaRPr lang="en-US" altLang="en-US" sz="1200">
              <a:latin typeface="Times" panose="02020603050405020304" pitchFamily="18" charset="0"/>
            </a:endParaRPr>
          </a:p>
        </p:txBody>
      </p:sp>
      <p:sp>
        <p:nvSpPr>
          <p:cNvPr id="144387" name="Rectangle 2">
            <a:extLst>
              <a:ext uri="{FF2B5EF4-FFF2-40B4-BE49-F238E27FC236}">
                <a16:creationId xmlns:a16="http://schemas.microsoft.com/office/drawing/2014/main" id="{8D096608-9FE8-48BE-90E8-4153987DF3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8" name="Rectangle 3">
            <a:extLst>
              <a:ext uri="{FF2B5EF4-FFF2-40B4-BE49-F238E27FC236}">
                <a16:creationId xmlns:a16="http://schemas.microsoft.com/office/drawing/2014/main" id="{A06B9DF5-C48F-41C6-AF78-D00A0104F0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1CAADB1C-AE21-48AC-B2C0-37F4795351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1E8DE74-4EEC-47D2-AC39-686E1BB92534}" type="slidenum">
              <a:rPr lang="en-US" altLang="en-US" sz="1200">
                <a:latin typeface="Times" panose="02020603050405020304" pitchFamily="18" charset="0"/>
              </a:rPr>
              <a:pPr/>
              <a:t>20</a:t>
            </a:fld>
            <a:endParaRPr lang="en-US" altLang="en-US" sz="1200">
              <a:latin typeface="Times" panose="02020603050405020304" pitchFamily="18" charset="0"/>
            </a:endParaRPr>
          </a:p>
        </p:txBody>
      </p:sp>
      <p:sp>
        <p:nvSpPr>
          <p:cNvPr id="137219" name="Rectangle 2">
            <a:extLst>
              <a:ext uri="{FF2B5EF4-FFF2-40B4-BE49-F238E27FC236}">
                <a16:creationId xmlns:a16="http://schemas.microsoft.com/office/drawing/2014/main" id="{35FEF666-F323-4205-A39F-7CC8DB83D4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0" name="Rectangle 3">
            <a:extLst>
              <a:ext uri="{FF2B5EF4-FFF2-40B4-BE49-F238E27FC236}">
                <a16:creationId xmlns:a16="http://schemas.microsoft.com/office/drawing/2014/main" id="{88075415-B3DA-48CB-9854-BED2D94F6F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48B2E235-CF3D-4E2B-A710-3F5F3451EA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F12732A-44C4-4F89-98A7-94EE9C8A9B6E}" type="slidenum">
              <a:rPr lang="en-US" altLang="en-US" sz="1200">
                <a:latin typeface="Times" panose="02020603050405020304" pitchFamily="18" charset="0"/>
              </a:rPr>
              <a:pPr/>
              <a:t>21</a:t>
            </a:fld>
            <a:endParaRPr lang="en-US" altLang="en-US" sz="1200">
              <a:latin typeface="Times" panose="02020603050405020304" pitchFamily="18" charset="0"/>
            </a:endParaRPr>
          </a:p>
        </p:txBody>
      </p:sp>
      <p:sp>
        <p:nvSpPr>
          <p:cNvPr id="139267" name="Rectangle 2">
            <a:extLst>
              <a:ext uri="{FF2B5EF4-FFF2-40B4-BE49-F238E27FC236}">
                <a16:creationId xmlns:a16="http://schemas.microsoft.com/office/drawing/2014/main" id="{F5B1708C-45E7-46E7-A1D8-3FA2DE6A9B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8" name="Rectangle 3">
            <a:extLst>
              <a:ext uri="{FF2B5EF4-FFF2-40B4-BE49-F238E27FC236}">
                <a16:creationId xmlns:a16="http://schemas.microsoft.com/office/drawing/2014/main" id="{7EEC8454-2BFD-4DBB-8249-693425C678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E70740B6-E466-40BA-AEB1-18D6B9DFA3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807E689-9E11-4A9D-BE34-C6E7C62C0F26}" type="slidenum">
              <a:rPr lang="en-US" altLang="en-US" sz="1200">
                <a:latin typeface="Times" panose="02020603050405020304" pitchFamily="18" charset="0"/>
              </a:rPr>
              <a:pPr/>
              <a:t>24</a:t>
            </a:fld>
            <a:endParaRPr lang="en-US" altLang="en-US" sz="1200">
              <a:latin typeface="Times" panose="02020603050405020304" pitchFamily="18" charset="0"/>
            </a:endParaRPr>
          </a:p>
        </p:txBody>
      </p:sp>
      <p:sp>
        <p:nvSpPr>
          <p:cNvPr id="146435" name="Rectangle 2">
            <a:extLst>
              <a:ext uri="{FF2B5EF4-FFF2-40B4-BE49-F238E27FC236}">
                <a16:creationId xmlns:a16="http://schemas.microsoft.com/office/drawing/2014/main" id="{3935B6B1-265F-42CD-A912-604CD8787A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6" name="Rectangle 3">
            <a:extLst>
              <a:ext uri="{FF2B5EF4-FFF2-40B4-BE49-F238E27FC236}">
                <a16:creationId xmlns:a16="http://schemas.microsoft.com/office/drawing/2014/main" id="{8CA30DF2-A5F3-42C2-B69F-DBB02D3332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30F32E27-080E-45BE-9DE5-DA937B55DF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62BA1C5-0D3B-4504-9E39-C32499CB2107}" type="slidenum">
              <a:rPr lang="en-US" altLang="en-US" sz="1200">
                <a:latin typeface="Times" panose="02020603050405020304" pitchFamily="18" charset="0"/>
              </a:rPr>
              <a:pPr/>
              <a:t>25</a:t>
            </a:fld>
            <a:endParaRPr lang="en-US" altLang="en-US" sz="1200">
              <a:latin typeface="Times" panose="02020603050405020304" pitchFamily="18" charset="0"/>
            </a:endParaRPr>
          </a:p>
        </p:txBody>
      </p:sp>
      <p:sp>
        <p:nvSpPr>
          <p:cNvPr id="147459" name="Rectangle 2">
            <a:extLst>
              <a:ext uri="{FF2B5EF4-FFF2-40B4-BE49-F238E27FC236}">
                <a16:creationId xmlns:a16="http://schemas.microsoft.com/office/drawing/2014/main" id="{D1DBFEE0-A496-4F7A-950D-F4C2F6DB96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60" name="Rectangle 3">
            <a:extLst>
              <a:ext uri="{FF2B5EF4-FFF2-40B4-BE49-F238E27FC236}">
                <a16:creationId xmlns:a16="http://schemas.microsoft.com/office/drawing/2014/main" id="{2917877D-C0B0-4FCB-B9CC-1F9CE5FEBA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A071AD3A-9C4B-4286-8C90-A5963AF734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ACD5A0D-01A8-45E9-A030-41386820AF25}" type="slidenum">
              <a:rPr lang="en-US" altLang="en-US" sz="1200">
                <a:latin typeface="Times" panose="02020603050405020304" pitchFamily="18" charset="0"/>
              </a:rPr>
              <a:pPr/>
              <a:t>27</a:t>
            </a:fld>
            <a:endParaRPr lang="en-US" altLang="en-US" sz="1200">
              <a:latin typeface="Times" panose="02020603050405020304" pitchFamily="18" charset="0"/>
            </a:endParaRPr>
          </a:p>
        </p:txBody>
      </p:sp>
      <p:sp>
        <p:nvSpPr>
          <p:cNvPr id="149507" name="Rectangle 2">
            <a:extLst>
              <a:ext uri="{FF2B5EF4-FFF2-40B4-BE49-F238E27FC236}">
                <a16:creationId xmlns:a16="http://schemas.microsoft.com/office/drawing/2014/main" id="{FF5E2941-2E5B-4632-B2ED-66E80CF0D7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8" name="Rectangle 3">
            <a:extLst>
              <a:ext uri="{FF2B5EF4-FFF2-40B4-BE49-F238E27FC236}">
                <a16:creationId xmlns:a16="http://schemas.microsoft.com/office/drawing/2014/main" id="{B324B14B-1955-4C60-B290-850A22C7BA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Times" panose="02020603050405020304" pitchFamily="18" charset="0"/>
              </a:rPr>
              <a:t>a) 16 electrons total; </a:t>
            </a:r>
            <a:r>
              <a:rPr lang="en-US" altLang="en-US" sz="1400">
                <a:solidFill>
                  <a:srgbClr val="0000FF"/>
                </a:solidFill>
                <a:latin typeface="Times" panose="02020603050405020304" pitchFamily="18" charset="0"/>
              </a:rPr>
              <a:t>1</a:t>
            </a:r>
            <a:r>
              <a:rPr lang="en-US" altLang="en-US" sz="1400" i="1">
                <a:solidFill>
                  <a:srgbClr val="0000FF"/>
                </a:solidFill>
                <a:latin typeface="Times" panose="02020603050405020304" pitchFamily="18" charset="0"/>
              </a:rPr>
              <a:t>s</a:t>
            </a:r>
            <a:r>
              <a:rPr lang="en-US" altLang="en-US" sz="1400" baseline="30000">
                <a:solidFill>
                  <a:srgbClr val="0000FF"/>
                </a:solidFill>
                <a:latin typeface="Times" panose="02020603050405020304" pitchFamily="18" charset="0"/>
              </a:rPr>
              <a:t>2</a:t>
            </a:r>
            <a:r>
              <a:rPr lang="en-US" altLang="en-US" sz="1400">
                <a:solidFill>
                  <a:srgbClr val="0000FF"/>
                </a:solidFill>
                <a:latin typeface="Times" panose="02020603050405020304" pitchFamily="18" charset="0"/>
              </a:rPr>
              <a:t>2</a:t>
            </a:r>
            <a:r>
              <a:rPr lang="en-US" altLang="en-US" sz="1400" i="1">
                <a:solidFill>
                  <a:srgbClr val="0000FF"/>
                </a:solidFill>
                <a:latin typeface="Times" panose="02020603050405020304" pitchFamily="18" charset="0"/>
              </a:rPr>
              <a:t>s</a:t>
            </a:r>
            <a:r>
              <a:rPr lang="en-US" altLang="en-US" sz="1400" baseline="30000">
                <a:solidFill>
                  <a:srgbClr val="0000FF"/>
                </a:solidFill>
                <a:latin typeface="Times" panose="02020603050405020304" pitchFamily="18" charset="0"/>
              </a:rPr>
              <a:t>2</a:t>
            </a:r>
            <a:r>
              <a:rPr lang="en-US" altLang="en-US" sz="1400">
                <a:solidFill>
                  <a:srgbClr val="0000FF"/>
                </a:solidFill>
                <a:latin typeface="Times" panose="02020603050405020304" pitchFamily="18" charset="0"/>
              </a:rPr>
              <a:t>2</a:t>
            </a:r>
            <a:r>
              <a:rPr lang="en-US" altLang="en-US" sz="1400" i="1">
                <a:solidFill>
                  <a:srgbClr val="0000FF"/>
                </a:solidFill>
                <a:latin typeface="Times" panose="02020603050405020304" pitchFamily="18" charset="0"/>
              </a:rPr>
              <a:t>p</a:t>
            </a:r>
            <a:r>
              <a:rPr lang="en-US" altLang="en-US" sz="1400" baseline="30000">
                <a:solidFill>
                  <a:srgbClr val="0000FF"/>
                </a:solidFill>
                <a:latin typeface="Times" panose="02020603050405020304" pitchFamily="18" charset="0"/>
              </a:rPr>
              <a:t>6</a:t>
            </a:r>
            <a:r>
              <a:rPr lang="en-US" altLang="en-US">
                <a:latin typeface="Times" panose="02020603050405020304" pitchFamily="18" charset="0"/>
              </a:rPr>
              <a:t>3</a:t>
            </a:r>
            <a:r>
              <a:rPr lang="en-US" altLang="en-US" i="1">
                <a:latin typeface="Times" panose="02020603050405020304" pitchFamily="18" charset="0"/>
              </a:rPr>
              <a:t>s</a:t>
            </a:r>
            <a:r>
              <a:rPr lang="en-US" altLang="en-US" baseline="30000">
                <a:latin typeface="Times" panose="02020603050405020304" pitchFamily="18" charset="0"/>
              </a:rPr>
              <a:t>2</a:t>
            </a:r>
            <a:r>
              <a:rPr lang="en-US" altLang="en-US">
                <a:latin typeface="Times" panose="02020603050405020304" pitchFamily="18" charset="0"/>
              </a:rPr>
              <a:t>3</a:t>
            </a:r>
            <a:r>
              <a:rPr lang="en-US" altLang="en-US" i="1">
                <a:latin typeface="Times" panose="02020603050405020304" pitchFamily="18" charset="0"/>
              </a:rPr>
              <a:t>p</a:t>
            </a:r>
            <a:r>
              <a:rPr lang="en-US" altLang="en-US" baseline="30000">
                <a:latin typeface="Times" panose="02020603050405020304" pitchFamily="18" charset="0"/>
              </a:rPr>
              <a:t>4</a:t>
            </a:r>
            <a:r>
              <a:rPr lang="en-US" altLang="en-US">
                <a:latin typeface="Times" panose="02020603050405020304" pitchFamily="18" charset="0"/>
              </a:rPr>
              <a:t> or [Ne]3</a:t>
            </a:r>
            <a:r>
              <a:rPr lang="en-US" altLang="en-US" i="1">
                <a:latin typeface="Times" panose="02020603050405020304" pitchFamily="18" charset="0"/>
              </a:rPr>
              <a:t>s</a:t>
            </a:r>
            <a:r>
              <a:rPr lang="en-US" altLang="en-US" baseline="30000">
                <a:latin typeface="Times" panose="02020603050405020304" pitchFamily="18" charset="0"/>
              </a:rPr>
              <a:t>2</a:t>
            </a:r>
            <a:r>
              <a:rPr lang="en-US" altLang="en-US">
                <a:latin typeface="Times" panose="02020603050405020304" pitchFamily="18" charset="0"/>
              </a:rPr>
              <a:t>3</a:t>
            </a:r>
            <a:r>
              <a:rPr lang="en-US" altLang="en-US" i="1">
                <a:latin typeface="Times" panose="02020603050405020304" pitchFamily="18" charset="0"/>
              </a:rPr>
              <a:t>p</a:t>
            </a:r>
            <a:r>
              <a:rPr lang="en-US" altLang="en-US" baseline="30000">
                <a:latin typeface="Times" panose="02020603050405020304" pitchFamily="18" charset="0"/>
              </a:rPr>
              <a:t>4</a:t>
            </a:r>
          </a:p>
          <a:p>
            <a:pPr eaLnBrk="1" hangingPunct="1"/>
            <a:r>
              <a:rPr lang="en-US" altLang="en-US">
                <a:latin typeface="Times" panose="02020603050405020304" pitchFamily="18" charset="0"/>
              </a:rPr>
              <a:t>b) 56 electrons total; [Xe]6</a:t>
            </a:r>
            <a:r>
              <a:rPr lang="en-US" altLang="en-US" i="1">
                <a:latin typeface="Times" panose="02020603050405020304" pitchFamily="18" charset="0"/>
              </a:rPr>
              <a:t>s</a:t>
            </a:r>
            <a:r>
              <a:rPr lang="en-US" altLang="en-US" baseline="30000">
                <a:latin typeface="Times" panose="02020603050405020304" pitchFamily="18" charset="0"/>
              </a:rPr>
              <a:t>2</a:t>
            </a:r>
          </a:p>
          <a:p>
            <a:pPr eaLnBrk="1" hangingPunct="1"/>
            <a:r>
              <a:rPr lang="en-US" altLang="en-US">
                <a:latin typeface="Times" panose="02020603050405020304" pitchFamily="18" charset="0"/>
              </a:rPr>
              <a:t>c) 63 electrons total; [Xe]6</a:t>
            </a:r>
            <a:r>
              <a:rPr lang="en-US" altLang="en-US" i="1">
                <a:latin typeface="Times" panose="02020603050405020304" pitchFamily="18" charset="0"/>
              </a:rPr>
              <a:t>s</a:t>
            </a:r>
            <a:r>
              <a:rPr lang="en-US" altLang="en-US" baseline="30000">
                <a:latin typeface="Times" panose="02020603050405020304" pitchFamily="18" charset="0"/>
              </a:rPr>
              <a:t>2</a:t>
            </a:r>
            <a:r>
              <a:rPr lang="en-US" altLang="en-US">
                <a:latin typeface="Times" panose="02020603050405020304" pitchFamily="18" charset="0"/>
              </a:rPr>
              <a:t>4f</a:t>
            </a:r>
            <a:r>
              <a:rPr lang="en-US" altLang="en-US" baseline="30000">
                <a:latin typeface="Times" panose="02020603050405020304" pitchFamily="18" charset="0"/>
              </a:rPr>
              <a:t>7</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E981B6D5-29C8-45E2-995B-5D8BA29FA3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C4CAC57-2FC8-4AF4-8B03-D6C35E7E0D78}" type="slidenum">
              <a:rPr lang="en-US" altLang="en-US" sz="1200">
                <a:latin typeface="Times" panose="02020603050405020304" pitchFamily="18" charset="0"/>
              </a:rPr>
              <a:pPr/>
              <a:t>9</a:t>
            </a:fld>
            <a:endParaRPr lang="en-US" altLang="en-US" sz="1200">
              <a:latin typeface="Times" panose="02020603050405020304" pitchFamily="18" charset="0"/>
            </a:endParaRPr>
          </a:p>
        </p:txBody>
      </p:sp>
      <p:sp>
        <p:nvSpPr>
          <p:cNvPr id="133123" name="Rectangle 2">
            <a:extLst>
              <a:ext uri="{FF2B5EF4-FFF2-40B4-BE49-F238E27FC236}">
                <a16:creationId xmlns:a16="http://schemas.microsoft.com/office/drawing/2014/main" id="{1A193460-5206-41FB-8D2C-3A453699F5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3">
            <a:extLst>
              <a:ext uri="{FF2B5EF4-FFF2-40B4-BE49-F238E27FC236}">
                <a16:creationId xmlns:a16="http://schemas.microsoft.com/office/drawing/2014/main" id="{2919DFEC-60F9-4453-BB78-87318F0C59A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3A0F39D6-3D78-447C-B7E8-0E21A113EA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7BB981E-A4F3-4979-B170-055D3A92EECF}" type="slidenum">
              <a:rPr lang="en-US" altLang="en-US" sz="1200">
                <a:latin typeface="Times" panose="02020603050405020304" pitchFamily="18" charset="0"/>
              </a:rPr>
              <a:pPr/>
              <a:t>10</a:t>
            </a:fld>
            <a:endParaRPr lang="en-US" altLang="en-US" sz="1200">
              <a:latin typeface="Times" panose="02020603050405020304" pitchFamily="18" charset="0"/>
            </a:endParaRPr>
          </a:p>
        </p:txBody>
      </p:sp>
      <p:sp>
        <p:nvSpPr>
          <p:cNvPr id="134147" name="Rectangle 2">
            <a:extLst>
              <a:ext uri="{FF2B5EF4-FFF2-40B4-BE49-F238E27FC236}">
                <a16:creationId xmlns:a16="http://schemas.microsoft.com/office/drawing/2014/main" id="{06F1C2C3-951F-4F68-BDCB-EC260B0613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8" name="Rectangle 3">
            <a:extLst>
              <a:ext uri="{FF2B5EF4-FFF2-40B4-BE49-F238E27FC236}">
                <a16:creationId xmlns:a16="http://schemas.microsoft.com/office/drawing/2014/main" id="{13A0CD78-3E28-465C-A4B8-74294C4F06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3352BA5D-23B9-47FF-A7C7-238921E8DE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259F090-600C-4F27-A796-D91B2DA0977A}" type="slidenum">
              <a:rPr lang="en-US" altLang="en-US" sz="1200">
                <a:latin typeface="Times" panose="02020603050405020304" pitchFamily="18" charset="0"/>
              </a:rPr>
              <a:pPr/>
              <a:t>11</a:t>
            </a:fld>
            <a:endParaRPr lang="en-US" altLang="en-US" sz="1200">
              <a:latin typeface="Times" panose="02020603050405020304" pitchFamily="18" charset="0"/>
            </a:endParaRPr>
          </a:p>
        </p:txBody>
      </p:sp>
      <p:sp>
        <p:nvSpPr>
          <p:cNvPr id="135171" name="Rectangle 2">
            <a:extLst>
              <a:ext uri="{FF2B5EF4-FFF2-40B4-BE49-F238E27FC236}">
                <a16:creationId xmlns:a16="http://schemas.microsoft.com/office/drawing/2014/main" id="{CD79C45B-E473-4913-97DD-C245A58DB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2" name="Rectangle 3">
            <a:extLst>
              <a:ext uri="{FF2B5EF4-FFF2-40B4-BE49-F238E27FC236}">
                <a16:creationId xmlns:a16="http://schemas.microsoft.com/office/drawing/2014/main" id="{9B3F063A-C1D3-4D7F-A723-92BC88EF59E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9A62CB80-0955-44B2-B522-D72A941428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15810A6-9E3C-493D-B750-54B8B09E3D91}" type="slidenum">
              <a:rPr lang="en-US" altLang="en-US" sz="1200">
                <a:latin typeface="Times" panose="02020603050405020304" pitchFamily="18" charset="0"/>
              </a:rPr>
              <a:pPr/>
              <a:t>12</a:t>
            </a:fld>
            <a:endParaRPr lang="en-US" altLang="en-US" sz="1200">
              <a:latin typeface="Times" panose="02020603050405020304" pitchFamily="18" charset="0"/>
            </a:endParaRPr>
          </a:p>
        </p:txBody>
      </p:sp>
      <p:sp>
        <p:nvSpPr>
          <p:cNvPr id="136195" name="Rectangle 2">
            <a:extLst>
              <a:ext uri="{FF2B5EF4-FFF2-40B4-BE49-F238E27FC236}">
                <a16:creationId xmlns:a16="http://schemas.microsoft.com/office/drawing/2014/main" id="{68A4896D-04D9-41D3-9C3E-C9E8E0BBFF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6" name="Rectangle 3">
            <a:extLst>
              <a:ext uri="{FF2B5EF4-FFF2-40B4-BE49-F238E27FC236}">
                <a16:creationId xmlns:a16="http://schemas.microsoft.com/office/drawing/2014/main" id="{C5D1A98B-BAF2-42AA-9FF4-BA75FF354D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4D13AE78-AEB6-4669-A06B-EC87BEB0D0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9D9F5DB-D8C2-46D9-8E53-2F67EC1C0118}" type="slidenum">
              <a:rPr lang="en-US" altLang="en-US" sz="1200">
                <a:latin typeface="Times" panose="02020603050405020304" pitchFamily="18" charset="0"/>
              </a:rPr>
              <a:pPr/>
              <a:t>13</a:t>
            </a:fld>
            <a:endParaRPr lang="en-US" altLang="en-US" sz="1200">
              <a:latin typeface="Times" panose="02020603050405020304" pitchFamily="18" charset="0"/>
            </a:endParaRPr>
          </a:p>
        </p:txBody>
      </p:sp>
      <p:sp>
        <p:nvSpPr>
          <p:cNvPr id="129027" name="Rectangle 2">
            <a:extLst>
              <a:ext uri="{FF2B5EF4-FFF2-40B4-BE49-F238E27FC236}">
                <a16:creationId xmlns:a16="http://schemas.microsoft.com/office/drawing/2014/main" id="{B680568A-D914-42F4-A6C1-9ED64833A4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a:extLst>
              <a:ext uri="{FF2B5EF4-FFF2-40B4-BE49-F238E27FC236}">
                <a16:creationId xmlns:a16="http://schemas.microsoft.com/office/drawing/2014/main" id="{5E5595BB-EA13-48C9-9EFC-EA58F563FC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699075E7-24B4-40D2-ADCD-59D178F9DD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69BE718-D66E-4BDD-AF5A-C172764ADD74}" type="slidenum">
              <a:rPr lang="en-US" altLang="en-US" sz="1200">
                <a:latin typeface="Times" panose="02020603050405020304" pitchFamily="18" charset="0"/>
              </a:rPr>
              <a:pPr/>
              <a:t>14</a:t>
            </a:fld>
            <a:endParaRPr lang="en-US" altLang="en-US" sz="1200">
              <a:latin typeface="Times" panose="02020603050405020304" pitchFamily="18" charset="0"/>
            </a:endParaRPr>
          </a:p>
        </p:txBody>
      </p:sp>
      <p:sp>
        <p:nvSpPr>
          <p:cNvPr id="130051" name="Rectangle 2">
            <a:extLst>
              <a:ext uri="{FF2B5EF4-FFF2-40B4-BE49-F238E27FC236}">
                <a16:creationId xmlns:a16="http://schemas.microsoft.com/office/drawing/2014/main" id="{9EB232F9-E41D-4727-8E51-0255B03CC0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2" name="Rectangle 3">
            <a:extLst>
              <a:ext uri="{FF2B5EF4-FFF2-40B4-BE49-F238E27FC236}">
                <a16:creationId xmlns:a16="http://schemas.microsoft.com/office/drawing/2014/main" id="{03B452E5-E281-40F7-BDEB-ACACBC47AB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A3D361EF-DF60-4EA6-9468-23877598C0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071D001-240E-4454-B47A-F176F064908D}" type="slidenum">
              <a:rPr lang="en-US" altLang="en-US" sz="1200">
                <a:latin typeface="Times" panose="02020603050405020304" pitchFamily="18" charset="0"/>
              </a:rPr>
              <a:pPr/>
              <a:t>15</a:t>
            </a:fld>
            <a:endParaRPr lang="en-US" altLang="en-US" sz="1200">
              <a:latin typeface="Times" panose="02020603050405020304" pitchFamily="18" charset="0"/>
            </a:endParaRPr>
          </a:p>
        </p:txBody>
      </p:sp>
      <p:sp>
        <p:nvSpPr>
          <p:cNvPr id="143363" name="Rectangle 2">
            <a:extLst>
              <a:ext uri="{FF2B5EF4-FFF2-40B4-BE49-F238E27FC236}">
                <a16:creationId xmlns:a16="http://schemas.microsoft.com/office/drawing/2014/main" id="{4D8FCEC5-2CF9-494C-AB17-70DDB99650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4" name="Rectangle 3">
            <a:extLst>
              <a:ext uri="{FF2B5EF4-FFF2-40B4-BE49-F238E27FC236}">
                <a16:creationId xmlns:a16="http://schemas.microsoft.com/office/drawing/2014/main" id="{96A281F1-6BC2-49BB-8D60-341E42273A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19968590-AA54-4EC0-8BB8-A720258BAF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E669B99-E98B-4C3E-AC93-3A6DF5EDCC58}" type="slidenum">
              <a:rPr lang="en-US" altLang="en-US" sz="1200">
                <a:latin typeface="Times" panose="02020603050405020304" pitchFamily="18" charset="0"/>
              </a:rPr>
              <a:pPr/>
              <a:t>16</a:t>
            </a:fld>
            <a:endParaRPr lang="en-US" altLang="en-US" sz="1200">
              <a:latin typeface="Times" panose="02020603050405020304" pitchFamily="18" charset="0"/>
            </a:endParaRPr>
          </a:p>
        </p:txBody>
      </p:sp>
      <p:sp>
        <p:nvSpPr>
          <p:cNvPr id="145411" name="Rectangle 2">
            <a:extLst>
              <a:ext uri="{FF2B5EF4-FFF2-40B4-BE49-F238E27FC236}">
                <a16:creationId xmlns:a16="http://schemas.microsoft.com/office/drawing/2014/main" id="{1D357ADB-9E48-4660-8C06-347E62B384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2" name="Rectangle 3">
            <a:extLst>
              <a:ext uri="{FF2B5EF4-FFF2-40B4-BE49-F238E27FC236}">
                <a16:creationId xmlns:a16="http://schemas.microsoft.com/office/drawing/2014/main" id="{32C4AC9C-57FF-41B6-9056-361F5B9DDB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Times"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160EA64-D806-43AC-9DF2-F8C432F32B4C}" type="datetimeFigureOut">
              <a:rPr lang="en-US" smtClean="0"/>
              <a:t>11/3/2021</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A7A6979-0714-4377-B894-6BE4C2D6E202}"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758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653044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538606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519540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646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015656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11/3/2021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96527565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11/3/2021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98532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627694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308898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976982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1160EA64-D806-43AC-9DF2-F8C432F32B4C}" type="datetimeFigureOut">
              <a:rPr lang="en-US" smtClean="0"/>
              <a:t>11/3/2021</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60989713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84273-BAE2-496B-87C3-F6079D136A4F}"/>
              </a:ext>
            </a:extLst>
          </p:cNvPr>
          <p:cNvSpPr>
            <a:spLocks noGrp="1"/>
          </p:cNvSpPr>
          <p:nvPr>
            <p:ph type="ctrTitle"/>
          </p:nvPr>
        </p:nvSpPr>
        <p:spPr>
          <a:xfrm>
            <a:off x="276860" y="689554"/>
            <a:ext cx="11633200" cy="2926080"/>
          </a:xfrm>
        </p:spPr>
        <p:txBody>
          <a:bodyPr>
            <a:normAutofit fontScale="90000"/>
          </a:bodyPr>
          <a:lstStyle/>
          <a:p>
            <a:r>
              <a:rPr lang="en-US" dirty="0"/>
              <a:t>QUANTUM MECHANICAL MODEL OF THE ATOM &amp; ELECTRON CONFIGURATION</a:t>
            </a:r>
          </a:p>
        </p:txBody>
      </p:sp>
      <p:sp>
        <p:nvSpPr>
          <p:cNvPr id="3" name="Subtitle 2">
            <a:extLst>
              <a:ext uri="{FF2B5EF4-FFF2-40B4-BE49-F238E27FC236}">
                <a16:creationId xmlns:a16="http://schemas.microsoft.com/office/drawing/2014/main" id="{18164BDD-3A20-461C-AD5C-F5F5542EB7BA}"/>
              </a:ext>
            </a:extLst>
          </p:cNvPr>
          <p:cNvSpPr>
            <a:spLocks noGrp="1"/>
          </p:cNvSpPr>
          <p:nvPr>
            <p:ph type="subTitle" idx="1"/>
          </p:nvPr>
        </p:nvSpPr>
        <p:spPr>
          <a:xfrm>
            <a:off x="1709530" y="4314134"/>
            <a:ext cx="8767860" cy="1388165"/>
          </a:xfrm>
        </p:spPr>
        <p:txBody>
          <a:bodyPr/>
          <a:lstStyle/>
          <a:p>
            <a:r>
              <a:rPr lang="en-US" sz="3200" dirty="0"/>
              <a:t>UNIT 4: LECTURE #2</a:t>
            </a:r>
          </a:p>
          <a:p>
            <a:r>
              <a:rPr lang="en-US" sz="3200" dirty="0"/>
              <a:t>CHAPTER 7</a:t>
            </a:r>
          </a:p>
          <a:p>
            <a:endParaRPr lang="en-US" dirty="0"/>
          </a:p>
        </p:txBody>
      </p:sp>
    </p:spTree>
    <p:extLst>
      <p:ext uri="{BB962C8B-B14F-4D97-AF65-F5344CB8AC3E}">
        <p14:creationId xmlns:p14="http://schemas.microsoft.com/office/powerpoint/2010/main" val="3134646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Slide Number Placeholder 4">
            <a:extLst>
              <a:ext uri="{FF2B5EF4-FFF2-40B4-BE49-F238E27FC236}">
                <a16:creationId xmlns:a16="http://schemas.microsoft.com/office/drawing/2014/main" id="{59140AC3-4770-475B-8317-7DFF93F78E2B}"/>
              </a:ext>
            </a:extLst>
          </p:cNvPr>
          <p:cNvSpPr>
            <a:spLocks noGrp="1"/>
          </p:cNvSpPr>
          <p:nvPr>
            <p:ph type="sldNum" sz="quarter" idx="12"/>
          </p:nvPr>
        </p:nvSpPr>
        <p:spPr bwMode="auto">
          <a:xfrm>
            <a:off x="8229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8C1D893-D359-4C09-93A5-543D05E84E90}" type="slidenum">
              <a:rPr lang="en-US" altLang="en-US" sz="1000">
                <a:latin typeface="Calibri" panose="020F0502020204030204" pitchFamily="34" charset="0"/>
              </a:rPr>
              <a:pPr/>
              <a:t>10</a:t>
            </a:fld>
            <a:endParaRPr lang="en-US" altLang="en-US" sz="1000">
              <a:latin typeface="Calibri" panose="020F0502020204030204" pitchFamily="34" charset="0"/>
            </a:endParaRPr>
          </a:p>
        </p:txBody>
      </p:sp>
      <p:sp>
        <p:nvSpPr>
          <p:cNvPr id="63493" name="Rectangle 3">
            <a:extLst>
              <a:ext uri="{FF2B5EF4-FFF2-40B4-BE49-F238E27FC236}">
                <a16:creationId xmlns:a16="http://schemas.microsoft.com/office/drawing/2014/main" id="{6CE28CF5-50A5-4071-BF6A-ED8928E420AB}"/>
              </a:ext>
            </a:extLst>
          </p:cNvPr>
          <p:cNvSpPr>
            <a:spLocks noChangeArrowheads="1"/>
          </p:cNvSpPr>
          <p:nvPr/>
        </p:nvSpPr>
        <p:spPr bwMode="auto">
          <a:xfrm>
            <a:off x="1524000" y="30416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latin typeface="Calibri" panose="020F0502020204030204" pitchFamily="34" charset="0"/>
            </a:endParaRPr>
          </a:p>
        </p:txBody>
      </p:sp>
      <p:sp>
        <p:nvSpPr>
          <p:cNvPr id="63494" name="Rectangle 4">
            <a:extLst>
              <a:ext uri="{FF2B5EF4-FFF2-40B4-BE49-F238E27FC236}">
                <a16:creationId xmlns:a16="http://schemas.microsoft.com/office/drawing/2014/main" id="{538C1A21-B9ED-43B0-982D-A204E8E6E2A5}"/>
              </a:ext>
            </a:extLst>
          </p:cNvPr>
          <p:cNvSpPr>
            <a:spLocks noChangeArrowheads="1"/>
          </p:cNvSpPr>
          <p:nvPr/>
        </p:nvSpPr>
        <p:spPr bwMode="auto">
          <a:xfrm>
            <a:off x="1524000" y="2689226"/>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latin typeface="Calibri" panose="020F0502020204030204" pitchFamily="34" charset="0"/>
            </a:endParaRPr>
          </a:p>
        </p:txBody>
      </p:sp>
      <p:pic>
        <p:nvPicPr>
          <p:cNvPr id="63495" name="Picture 1">
            <a:extLst>
              <a:ext uri="{FF2B5EF4-FFF2-40B4-BE49-F238E27FC236}">
                <a16:creationId xmlns:a16="http://schemas.microsoft.com/office/drawing/2014/main" id="{6EB56C53-C705-4ABB-A050-DEF270808D00}"/>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308100" y="3429000"/>
            <a:ext cx="95758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82EC2C0-BC93-4F2C-9CB5-37F449C08033}"/>
              </a:ext>
            </a:extLst>
          </p:cNvPr>
          <p:cNvSpPr txBox="1"/>
          <p:nvPr/>
        </p:nvSpPr>
        <p:spPr>
          <a:xfrm>
            <a:off x="495300" y="462995"/>
            <a:ext cx="10795000" cy="2677656"/>
          </a:xfrm>
          <a:prstGeom prst="rect">
            <a:avLst/>
          </a:prstGeom>
          <a:noFill/>
        </p:spPr>
        <p:txBody>
          <a:bodyPr wrap="square" rtlCol="0">
            <a:spAutoFit/>
          </a:bodyPr>
          <a:lstStyle/>
          <a:p>
            <a:r>
              <a:rPr lang="en-US" altLang="en-US" sz="2800" u="sng" dirty="0">
                <a:latin typeface="Impact" panose="020B0806030902050204" pitchFamily="34" charset="0"/>
                <a:cs typeface="Calibri" panose="020F0502020204030204" pitchFamily="34" charset="0"/>
              </a:rPr>
              <a:t>P-Sublevel</a:t>
            </a:r>
          </a:p>
          <a:p>
            <a:endParaRPr lang="en-US" sz="2800" dirty="0">
              <a:latin typeface="Impact" panose="020B0806030902050204" pitchFamily="34" charset="0"/>
              <a:cs typeface="Calibri" panose="020F0502020204030204" pitchFamily="34" charset="0"/>
            </a:endParaRPr>
          </a:p>
          <a:p>
            <a:r>
              <a:rPr lang="en-US" sz="2800" dirty="0">
                <a:latin typeface="Impact" panose="020B0806030902050204" pitchFamily="34" charset="0"/>
                <a:cs typeface="Calibri" panose="020F0502020204030204" pitchFamily="34" charset="0"/>
              </a:rPr>
              <a:t>-Dumbbell Shaped Orbitals; 2 lobes each orbital; -Concentrated in 2 regions on either side of the nucleus, separated by a node at the nucleus</a:t>
            </a:r>
          </a:p>
          <a:p>
            <a:r>
              <a:rPr lang="en-US" sz="2800" dirty="0">
                <a:latin typeface="Impact" panose="020B0806030902050204" pitchFamily="34" charset="0"/>
                <a:cs typeface="Calibri" panose="020F0502020204030204" pitchFamily="34" charset="0"/>
              </a:rPr>
              <a:t>-3 orientations </a:t>
            </a:r>
          </a:p>
          <a:p>
            <a:r>
              <a:rPr lang="en-US" sz="2800" dirty="0">
                <a:latin typeface="Impact" panose="020B0806030902050204" pitchFamily="34" charset="0"/>
                <a:cs typeface="Calibri" panose="020F0502020204030204" pitchFamily="34" charset="0"/>
              </a:rPr>
              <a:t>-Occurs in levels n=2 &amp; greater</a:t>
            </a:r>
            <a:endParaRPr lang="en-US" sz="2800" dirty="0">
              <a:latin typeface="Impact" panose="020B080603090205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Slide Number Placeholder 4">
            <a:extLst>
              <a:ext uri="{FF2B5EF4-FFF2-40B4-BE49-F238E27FC236}">
                <a16:creationId xmlns:a16="http://schemas.microsoft.com/office/drawing/2014/main" id="{E4154FA3-B7AF-413F-8D2E-16E2BBABB55C}"/>
              </a:ext>
            </a:extLst>
          </p:cNvPr>
          <p:cNvSpPr>
            <a:spLocks noGrp="1"/>
          </p:cNvSpPr>
          <p:nvPr>
            <p:ph type="sldNum" sz="quarter" idx="12"/>
          </p:nvPr>
        </p:nvSpPr>
        <p:spPr bwMode="auto">
          <a:xfrm>
            <a:off x="8229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95115E2-6ECC-46C1-B7B5-241F33595110}" type="slidenum">
              <a:rPr lang="en-US" altLang="en-US" sz="1000">
                <a:latin typeface="Calibri" panose="020F0502020204030204" pitchFamily="34" charset="0"/>
              </a:rPr>
              <a:pPr/>
              <a:t>11</a:t>
            </a:fld>
            <a:endParaRPr lang="en-US" altLang="en-US" sz="1000">
              <a:latin typeface="Calibri" panose="020F0502020204030204" pitchFamily="34" charset="0"/>
            </a:endParaRPr>
          </a:p>
        </p:txBody>
      </p:sp>
      <p:sp>
        <p:nvSpPr>
          <p:cNvPr id="64517" name="Rectangle 3">
            <a:extLst>
              <a:ext uri="{FF2B5EF4-FFF2-40B4-BE49-F238E27FC236}">
                <a16:creationId xmlns:a16="http://schemas.microsoft.com/office/drawing/2014/main" id="{46D11AD4-6BBD-4449-B260-B70ABAB6133E}"/>
              </a:ext>
            </a:extLst>
          </p:cNvPr>
          <p:cNvSpPr>
            <a:spLocks noChangeArrowheads="1"/>
          </p:cNvSpPr>
          <p:nvPr/>
        </p:nvSpPr>
        <p:spPr bwMode="auto">
          <a:xfrm>
            <a:off x="1524000" y="30416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latin typeface="Calibri" panose="020F0502020204030204" pitchFamily="34" charset="0"/>
            </a:endParaRPr>
          </a:p>
        </p:txBody>
      </p:sp>
      <p:sp>
        <p:nvSpPr>
          <p:cNvPr id="64518" name="Rectangle 4">
            <a:extLst>
              <a:ext uri="{FF2B5EF4-FFF2-40B4-BE49-F238E27FC236}">
                <a16:creationId xmlns:a16="http://schemas.microsoft.com/office/drawing/2014/main" id="{ADF34744-DF3B-4BF4-AEF5-09BA325F7C24}"/>
              </a:ext>
            </a:extLst>
          </p:cNvPr>
          <p:cNvSpPr>
            <a:spLocks noChangeArrowheads="1"/>
          </p:cNvSpPr>
          <p:nvPr/>
        </p:nvSpPr>
        <p:spPr bwMode="auto">
          <a:xfrm>
            <a:off x="1524000" y="2689226"/>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latin typeface="Calibri" panose="020F0502020204030204" pitchFamily="34" charset="0"/>
            </a:endParaRPr>
          </a:p>
        </p:txBody>
      </p:sp>
      <p:pic>
        <p:nvPicPr>
          <p:cNvPr id="64519" name="Picture 1">
            <a:extLst>
              <a:ext uri="{FF2B5EF4-FFF2-40B4-BE49-F238E27FC236}">
                <a16:creationId xmlns:a16="http://schemas.microsoft.com/office/drawing/2014/main" id="{87B6C897-C321-4A24-9594-2B9249341DCF}"/>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819150" y="3157537"/>
            <a:ext cx="10553700" cy="347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E72095F-26D9-4474-9CDA-67191DDD2474}"/>
              </a:ext>
            </a:extLst>
          </p:cNvPr>
          <p:cNvSpPr txBox="1"/>
          <p:nvPr/>
        </p:nvSpPr>
        <p:spPr>
          <a:xfrm>
            <a:off x="342900" y="306052"/>
            <a:ext cx="11849100" cy="2677656"/>
          </a:xfrm>
          <a:prstGeom prst="rect">
            <a:avLst/>
          </a:prstGeom>
          <a:noFill/>
        </p:spPr>
        <p:txBody>
          <a:bodyPr wrap="square" rtlCol="0">
            <a:spAutoFit/>
          </a:bodyPr>
          <a:lstStyle/>
          <a:p>
            <a:r>
              <a:rPr lang="en-US" altLang="en-US" sz="2800" u="sng" dirty="0">
                <a:latin typeface="Impact" panose="020B0806030902050204" pitchFamily="34" charset="0"/>
                <a:cs typeface="Calibri" panose="020F0502020204030204" pitchFamily="34" charset="0"/>
              </a:rPr>
              <a:t>d-Sublevel</a:t>
            </a:r>
          </a:p>
          <a:p>
            <a:endParaRPr lang="en-US" sz="2800" dirty="0">
              <a:latin typeface="Impact" panose="020B0806030902050204" pitchFamily="34" charset="0"/>
              <a:cs typeface="Calibri" panose="020F0502020204030204" pitchFamily="34" charset="0"/>
            </a:endParaRPr>
          </a:p>
          <a:p>
            <a:r>
              <a:rPr lang="en-US" sz="2800" dirty="0">
                <a:latin typeface="Impact" panose="020B0806030902050204" pitchFamily="34" charset="0"/>
                <a:cs typeface="Calibri" panose="020F0502020204030204" pitchFamily="34" charset="0"/>
              </a:rPr>
              <a:t>-Double Dumbbells with a Donut-Shaped Orbitals</a:t>
            </a:r>
          </a:p>
          <a:p>
            <a:r>
              <a:rPr lang="en-US" sz="2800" dirty="0">
                <a:latin typeface="Impact" panose="020B0806030902050204" pitchFamily="34" charset="0"/>
                <a:cs typeface="Calibri" panose="020F0502020204030204" pitchFamily="34" charset="0"/>
              </a:rPr>
              <a:t>-5 total orbitals; 4 with 4 lobes each &amp; 5</a:t>
            </a:r>
            <a:r>
              <a:rPr lang="en-US" sz="2800" baseline="30000" dirty="0">
                <a:latin typeface="Impact" panose="020B0806030902050204" pitchFamily="34" charset="0"/>
                <a:cs typeface="Calibri" panose="020F0502020204030204" pitchFamily="34" charset="0"/>
              </a:rPr>
              <a:t>th</a:t>
            </a:r>
            <a:r>
              <a:rPr lang="en-US" sz="2800" dirty="0">
                <a:latin typeface="Impact" panose="020B0806030902050204" pitchFamily="34" charset="0"/>
                <a:cs typeface="Calibri" panose="020F0502020204030204" pitchFamily="34" charset="0"/>
              </a:rPr>
              <a:t> with 2 lobes with a belt centered between.</a:t>
            </a:r>
          </a:p>
          <a:p>
            <a:r>
              <a:rPr lang="en-US" sz="2800" dirty="0">
                <a:latin typeface="Impact" panose="020B0806030902050204" pitchFamily="34" charset="0"/>
                <a:cs typeface="Calibri" panose="020F0502020204030204" pitchFamily="34" charset="0"/>
              </a:rPr>
              <a:t>-Occurs in levels n=3 &amp; greater</a:t>
            </a:r>
            <a:endParaRPr lang="en-US" sz="2800" dirty="0">
              <a:latin typeface="Impact" panose="020B080603090205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Footer Placeholder 3">
            <a:extLst>
              <a:ext uri="{FF2B5EF4-FFF2-40B4-BE49-F238E27FC236}">
                <a16:creationId xmlns:a16="http://schemas.microsoft.com/office/drawing/2014/main" id="{5C37FF9D-96B1-4322-80D8-2D5622C772B8}"/>
              </a:ext>
            </a:extLst>
          </p:cNvPr>
          <p:cNvSpPr>
            <a:spLocks noGrp="1"/>
          </p:cNvSpPr>
          <p:nvPr>
            <p:ph type="ftr" sz="quarter" idx="11"/>
          </p:nvPr>
        </p:nvSpPr>
        <p:spPr bwMode="auto">
          <a:xfrm>
            <a:off x="1524000" y="6618288"/>
            <a:ext cx="5867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000">
                <a:latin typeface="Calibri" panose="020F0502020204030204" pitchFamily="34" charset="0"/>
              </a:rPr>
              <a:t>Copyright © Cengage Learning. All rights reserved</a:t>
            </a:r>
          </a:p>
        </p:txBody>
      </p:sp>
      <p:sp>
        <p:nvSpPr>
          <p:cNvPr id="65540" name="Slide Number Placeholder 4">
            <a:extLst>
              <a:ext uri="{FF2B5EF4-FFF2-40B4-BE49-F238E27FC236}">
                <a16:creationId xmlns:a16="http://schemas.microsoft.com/office/drawing/2014/main" id="{C367E35A-020B-41BB-8004-8D3E24A8B4E3}"/>
              </a:ext>
            </a:extLst>
          </p:cNvPr>
          <p:cNvSpPr>
            <a:spLocks noGrp="1"/>
          </p:cNvSpPr>
          <p:nvPr>
            <p:ph type="sldNum" sz="quarter" idx="12"/>
          </p:nvPr>
        </p:nvSpPr>
        <p:spPr bwMode="auto">
          <a:xfrm>
            <a:off x="8229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212984C-E3E2-470D-91C8-13146A6943C8}" type="slidenum">
              <a:rPr lang="en-US" altLang="en-US" sz="1000">
                <a:latin typeface="Calibri" panose="020F0502020204030204" pitchFamily="34" charset="0"/>
              </a:rPr>
              <a:pPr/>
              <a:t>12</a:t>
            </a:fld>
            <a:endParaRPr lang="en-US" altLang="en-US" sz="1000">
              <a:latin typeface="Calibri" panose="020F0502020204030204" pitchFamily="34" charset="0"/>
            </a:endParaRPr>
          </a:p>
        </p:txBody>
      </p:sp>
      <p:sp>
        <p:nvSpPr>
          <p:cNvPr id="65541" name="Rectangle 3">
            <a:extLst>
              <a:ext uri="{FF2B5EF4-FFF2-40B4-BE49-F238E27FC236}">
                <a16:creationId xmlns:a16="http://schemas.microsoft.com/office/drawing/2014/main" id="{E815C3CE-89D0-47D8-9672-D87AD005BF96}"/>
              </a:ext>
            </a:extLst>
          </p:cNvPr>
          <p:cNvSpPr>
            <a:spLocks noChangeArrowheads="1"/>
          </p:cNvSpPr>
          <p:nvPr/>
        </p:nvSpPr>
        <p:spPr bwMode="auto">
          <a:xfrm>
            <a:off x="1524000" y="30416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latin typeface="Calibri" panose="020F0502020204030204" pitchFamily="34" charset="0"/>
            </a:endParaRPr>
          </a:p>
        </p:txBody>
      </p:sp>
      <p:sp>
        <p:nvSpPr>
          <p:cNvPr id="65542" name="Rectangle 4">
            <a:extLst>
              <a:ext uri="{FF2B5EF4-FFF2-40B4-BE49-F238E27FC236}">
                <a16:creationId xmlns:a16="http://schemas.microsoft.com/office/drawing/2014/main" id="{928301F7-E21D-40DF-9460-0DB9904442EB}"/>
              </a:ext>
            </a:extLst>
          </p:cNvPr>
          <p:cNvSpPr>
            <a:spLocks noChangeArrowheads="1"/>
          </p:cNvSpPr>
          <p:nvPr/>
        </p:nvSpPr>
        <p:spPr bwMode="auto">
          <a:xfrm>
            <a:off x="1524000" y="2689226"/>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latin typeface="Calibri" panose="020F0502020204030204" pitchFamily="34" charset="0"/>
            </a:endParaRPr>
          </a:p>
        </p:txBody>
      </p:sp>
      <p:pic>
        <p:nvPicPr>
          <p:cNvPr id="65543" name="Picture 1">
            <a:extLst>
              <a:ext uri="{FF2B5EF4-FFF2-40B4-BE49-F238E27FC236}">
                <a16:creationId xmlns:a16="http://schemas.microsoft.com/office/drawing/2014/main" id="{BEA7C71E-172E-4E79-9E97-25E2DD39F8C0}"/>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422400" y="3041650"/>
            <a:ext cx="9245600" cy="366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9B3EC82-8834-4365-BC59-0B5D797F4837}"/>
              </a:ext>
            </a:extLst>
          </p:cNvPr>
          <p:cNvSpPr txBox="1"/>
          <p:nvPr/>
        </p:nvSpPr>
        <p:spPr>
          <a:xfrm>
            <a:off x="342900" y="363995"/>
            <a:ext cx="11849100" cy="2246769"/>
          </a:xfrm>
          <a:prstGeom prst="rect">
            <a:avLst/>
          </a:prstGeom>
          <a:noFill/>
        </p:spPr>
        <p:txBody>
          <a:bodyPr wrap="square" rtlCol="0">
            <a:spAutoFit/>
          </a:bodyPr>
          <a:lstStyle/>
          <a:p>
            <a:r>
              <a:rPr lang="en-US" altLang="en-US" sz="2800" dirty="0">
                <a:latin typeface="Impact" panose="020B0806030902050204" pitchFamily="34" charset="0"/>
                <a:cs typeface="Calibri" panose="020F0502020204030204" pitchFamily="34" charset="0"/>
              </a:rPr>
              <a:t>f-Sublevel</a:t>
            </a:r>
          </a:p>
          <a:p>
            <a:endParaRPr lang="en-US" sz="2800" dirty="0">
              <a:latin typeface="Impact" panose="020B0806030902050204" pitchFamily="34" charset="0"/>
              <a:cs typeface="Calibri" panose="020F0502020204030204" pitchFamily="34" charset="0"/>
            </a:endParaRPr>
          </a:p>
          <a:p>
            <a:r>
              <a:rPr lang="en-US" sz="2800" dirty="0">
                <a:latin typeface="Impact" panose="020B0806030902050204" pitchFamily="34" charset="0"/>
                <a:cs typeface="Calibri" panose="020F0502020204030204" pitchFamily="34" charset="0"/>
              </a:rPr>
              <a:t>-I like to think of F for Flowers &amp; Fingers</a:t>
            </a:r>
          </a:p>
          <a:p>
            <a:r>
              <a:rPr lang="en-US" sz="2800" dirty="0">
                <a:latin typeface="Impact" panose="020B0806030902050204" pitchFamily="34" charset="0"/>
                <a:cs typeface="Calibri" panose="020F0502020204030204" pitchFamily="34" charset="0"/>
              </a:rPr>
              <a:t>-10 total orbitals</a:t>
            </a:r>
          </a:p>
          <a:p>
            <a:r>
              <a:rPr lang="en-US" sz="2800" dirty="0">
                <a:latin typeface="Impact" panose="020B0806030902050204" pitchFamily="34" charset="0"/>
                <a:cs typeface="Calibri" panose="020F0502020204030204" pitchFamily="34" charset="0"/>
              </a:rPr>
              <a:t>-Occurs in levels n=4 &amp; greater</a:t>
            </a:r>
            <a:endParaRPr lang="en-US" sz="2800" dirty="0">
              <a:latin typeface="Impact" panose="020B080603090205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DB18ACB1-61E3-41B8-8C45-A24C2578D91E}"/>
              </a:ext>
            </a:extLst>
          </p:cNvPr>
          <p:cNvSpPr>
            <a:spLocks noGrp="1" noChangeArrowheads="1"/>
          </p:cNvSpPr>
          <p:nvPr>
            <p:ph idx="1"/>
          </p:nvPr>
        </p:nvSpPr>
        <p:spPr>
          <a:xfrm>
            <a:off x="381000" y="1604671"/>
            <a:ext cx="11404599" cy="2560929"/>
          </a:xfrm>
        </p:spPr>
        <p:txBody>
          <a:bodyPr>
            <a:normAutofit fontScale="92500" lnSpcReduction="20000"/>
          </a:bodyPr>
          <a:lstStyle/>
          <a:p>
            <a:pPr eaLnBrk="1" hangingPunct="1"/>
            <a:r>
              <a:rPr lang="en-US" altLang="en-US" sz="2800" dirty="0">
                <a:solidFill>
                  <a:schemeClr val="tx1"/>
                </a:solidFill>
                <a:latin typeface="Calibri" panose="020F0502020204030204" pitchFamily="34" charset="0"/>
                <a:cs typeface="Calibri" panose="020F0502020204030204" pitchFamily="34" charset="0"/>
              </a:rPr>
              <a:t>Principal quantum number (</a:t>
            </a:r>
            <a:r>
              <a:rPr lang="en-US" altLang="en-US" sz="2800" i="1" dirty="0">
                <a:solidFill>
                  <a:schemeClr val="tx1"/>
                </a:solidFill>
                <a:latin typeface="Calibri" panose="020F0502020204030204" pitchFamily="34" charset="0"/>
                <a:cs typeface="Calibri" panose="020F0502020204030204" pitchFamily="34" charset="0"/>
              </a:rPr>
              <a:t>n</a:t>
            </a:r>
            <a:r>
              <a:rPr lang="en-US" altLang="en-US" sz="2800" dirty="0">
                <a:solidFill>
                  <a:schemeClr val="tx1"/>
                </a:solidFill>
                <a:latin typeface="Arial" panose="020B0604020202020204" pitchFamily="34" charset="0"/>
                <a:cs typeface="Calibri" panose="020F0502020204030204" pitchFamily="34" charset="0"/>
              </a:rPr>
              <a:t>)</a:t>
            </a:r>
            <a:r>
              <a:rPr lang="en-US" altLang="en-US" sz="2800" dirty="0">
                <a:solidFill>
                  <a:schemeClr val="tx1"/>
                </a:solidFill>
                <a:latin typeface="Calibri" panose="020F0502020204030204" pitchFamily="34" charset="0"/>
                <a:cs typeface="Calibri" panose="020F0502020204030204" pitchFamily="34" charset="0"/>
              </a:rPr>
              <a:t> – size and energy of the orbital. </a:t>
            </a:r>
          </a:p>
          <a:p>
            <a:pPr lvl="2"/>
            <a:r>
              <a:rPr lang="en-US" altLang="en-US" sz="2400" dirty="0">
                <a:solidFill>
                  <a:schemeClr val="tx1"/>
                </a:solidFill>
                <a:latin typeface="Calibri" panose="020F0502020204030204" pitchFamily="34" charset="0"/>
                <a:cs typeface="Calibri" panose="020F0502020204030204" pitchFamily="34" charset="0"/>
              </a:rPr>
              <a:t>Increase n</a:t>
            </a:r>
            <a:r>
              <a:rPr lang="en-US" altLang="en-US" sz="2400" dirty="0">
                <a:solidFill>
                  <a:schemeClr val="tx1"/>
                </a:solidFill>
                <a:latin typeface="Calibri" panose="020F0502020204030204" pitchFamily="34" charset="0"/>
                <a:cs typeface="Calibri" panose="020F0502020204030204" pitchFamily="34" charset="0"/>
                <a:sym typeface="Wingdings" panose="05000000000000000000" pitchFamily="2" charset="2"/>
              </a:rPr>
              <a:t> orbital becomes larger. Indicates probable distance from the nucleus</a:t>
            </a:r>
          </a:p>
          <a:p>
            <a:pPr lvl="2"/>
            <a:r>
              <a:rPr lang="en-US" altLang="en-US" sz="2400" dirty="0">
                <a:solidFill>
                  <a:schemeClr val="tx1"/>
                </a:solidFill>
                <a:latin typeface="Calibri" panose="020F0502020204030204" pitchFamily="34" charset="0"/>
                <a:cs typeface="Calibri" panose="020F0502020204030204" pitchFamily="34" charset="0"/>
                <a:sym typeface="Wingdings" panose="05000000000000000000" pitchFamily="2" charset="2"/>
              </a:rPr>
              <a:t>Higher n also means higher E because electrons are less tightly bound to nucleus</a:t>
            </a:r>
            <a:endParaRPr lang="en-US" altLang="en-US" sz="2400" dirty="0">
              <a:solidFill>
                <a:schemeClr val="tx1"/>
              </a:solidFill>
              <a:latin typeface="Calibri" panose="020F0502020204030204" pitchFamily="34" charset="0"/>
              <a:cs typeface="Calibri" panose="020F0502020204030204" pitchFamily="34" charset="0"/>
            </a:endParaRPr>
          </a:p>
          <a:p>
            <a:pPr eaLnBrk="1" hangingPunct="1"/>
            <a:r>
              <a:rPr lang="en-US" altLang="en-US" sz="2800" dirty="0">
                <a:solidFill>
                  <a:schemeClr val="tx1"/>
                </a:solidFill>
                <a:latin typeface="Calibri" panose="020F0502020204030204" pitchFamily="34" charset="0"/>
                <a:cs typeface="Calibri" panose="020F0502020204030204" pitchFamily="34" charset="0"/>
              </a:rPr>
              <a:t>Angular momentum quantum number</a:t>
            </a:r>
            <a:r>
              <a:rPr lang="en-US" altLang="en-US" sz="2800" b="1" i="1" dirty="0">
                <a:solidFill>
                  <a:schemeClr val="tx1"/>
                </a:solidFill>
                <a:latin typeface="Calibri" panose="020F0502020204030204" pitchFamily="34" charset="0"/>
                <a:cs typeface="Calibri" panose="020F0502020204030204" pitchFamily="34" charset="0"/>
              </a:rPr>
              <a:t> </a:t>
            </a:r>
            <a:r>
              <a:rPr lang="en-US" altLang="en-US" sz="2800" dirty="0">
                <a:solidFill>
                  <a:schemeClr val="tx1"/>
                </a:solidFill>
                <a:latin typeface="Calibri" panose="020F0502020204030204" pitchFamily="34" charset="0"/>
                <a:cs typeface="Calibri" panose="020F0502020204030204" pitchFamily="34" charset="0"/>
              </a:rPr>
              <a:t>(</a:t>
            </a:r>
            <a:r>
              <a:rPr lang="en-US" altLang="en-US" sz="2800" i="1" dirty="0">
                <a:solidFill>
                  <a:schemeClr val="tx1"/>
                </a:solidFill>
                <a:latin typeface="Calibri" panose="020F0502020204030204" pitchFamily="34" charset="0"/>
                <a:cs typeface="Calibri" panose="020F0502020204030204" pitchFamily="34" charset="0"/>
              </a:rPr>
              <a:t>l</a:t>
            </a:r>
            <a:r>
              <a:rPr lang="en-US" altLang="en-US" sz="2800" dirty="0">
                <a:solidFill>
                  <a:schemeClr val="tx1"/>
                </a:solidFill>
                <a:latin typeface="Calibri" panose="020F0502020204030204" pitchFamily="34" charset="0"/>
                <a:cs typeface="Calibri" panose="020F0502020204030204" pitchFamily="34" charset="0"/>
              </a:rPr>
              <a:t>) – shape of atomic orbitals (sometimes called a subshell); l=0 (s), l=1 (p), l=2 (d), l=3 (f)</a:t>
            </a:r>
          </a:p>
          <a:p>
            <a:pPr eaLnBrk="1" hangingPunct="1"/>
            <a:r>
              <a:rPr lang="en-US" altLang="en-US" sz="2800" dirty="0">
                <a:solidFill>
                  <a:schemeClr val="tx1"/>
                </a:solidFill>
                <a:latin typeface="Calibri" panose="020F0502020204030204" pitchFamily="34" charset="0"/>
                <a:cs typeface="Calibri" panose="020F0502020204030204" pitchFamily="34" charset="0"/>
              </a:rPr>
              <a:t>Magnetic quantum number (</a:t>
            </a:r>
            <a:r>
              <a:rPr lang="en-US" altLang="en-US" sz="2800" i="1" dirty="0">
                <a:solidFill>
                  <a:schemeClr val="tx1"/>
                </a:solidFill>
                <a:latin typeface="Calibri" panose="020F0502020204030204" pitchFamily="34" charset="0"/>
                <a:cs typeface="Calibri" panose="020F0502020204030204" pitchFamily="34" charset="0"/>
              </a:rPr>
              <a:t>m</a:t>
            </a:r>
            <a:r>
              <a:rPr lang="en-US" altLang="en-US" sz="2800" b="1" i="1" baseline="-25000" dirty="0">
                <a:solidFill>
                  <a:schemeClr val="tx1"/>
                </a:solidFill>
                <a:latin typeface="Calibri" panose="020F0502020204030204" pitchFamily="34" charset="0"/>
                <a:cs typeface="Calibri" panose="020F0502020204030204" pitchFamily="34" charset="0"/>
              </a:rPr>
              <a:t>l</a:t>
            </a:r>
            <a:r>
              <a:rPr lang="en-US" altLang="en-US" sz="2800" dirty="0">
                <a:solidFill>
                  <a:schemeClr val="tx1"/>
                </a:solidFill>
                <a:latin typeface="Calibri" panose="020F0502020204030204" pitchFamily="34" charset="0"/>
                <a:cs typeface="Calibri" panose="020F0502020204030204" pitchFamily="34" charset="0"/>
              </a:rPr>
              <a:t>)</a:t>
            </a:r>
            <a:r>
              <a:rPr lang="en-US" altLang="en-US" sz="2800" b="1" i="1" dirty="0">
                <a:solidFill>
                  <a:schemeClr val="tx1"/>
                </a:solidFill>
                <a:latin typeface="Calibri" panose="020F0502020204030204" pitchFamily="34" charset="0"/>
                <a:cs typeface="Calibri" panose="020F0502020204030204" pitchFamily="34" charset="0"/>
              </a:rPr>
              <a:t> </a:t>
            </a:r>
            <a:r>
              <a:rPr lang="en-US" altLang="en-US" sz="2800" dirty="0">
                <a:solidFill>
                  <a:schemeClr val="tx1"/>
                </a:solidFill>
                <a:latin typeface="Calibri" panose="020F0502020204030204" pitchFamily="34" charset="0"/>
                <a:cs typeface="Calibri" panose="020F0502020204030204" pitchFamily="34" charset="0"/>
              </a:rPr>
              <a:t>– orientation of the orbital in space relative to the other orbitals in the atom.</a:t>
            </a:r>
          </a:p>
        </p:txBody>
      </p:sp>
      <p:sp>
        <p:nvSpPr>
          <p:cNvPr id="58371" name="Slide Number Placeholder 4">
            <a:extLst>
              <a:ext uri="{FF2B5EF4-FFF2-40B4-BE49-F238E27FC236}">
                <a16:creationId xmlns:a16="http://schemas.microsoft.com/office/drawing/2014/main" id="{E63E0C45-998A-414D-8131-AF9BEA0D9069}"/>
              </a:ext>
            </a:extLst>
          </p:cNvPr>
          <p:cNvSpPr>
            <a:spLocks noGrp="1"/>
          </p:cNvSpPr>
          <p:nvPr>
            <p:ph type="sldNum" sz="quarter" idx="12"/>
          </p:nvPr>
        </p:nvSpPr>
        <p:spPr bwMode="auto">
          <a:xfrm>
            <a:off x="8229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D966D04-F35F-47BA-B096-ADB67A054DDF}" type="slidenum">
              <a:rPr lang="en-US" altLang="en-US" sz="1000">
                <a:latin typeface="Calibri" panose="020F0502020204030204" pitchFamily="34" charset="0"/>
              </a:rPr>
              <a:pPr/>
              <a:t>13</a:t>
            </a:fld>
            <a:endParaRPr lang="en-US" altLang="en-US" sz="1000">
              <a:latin typeface="Calibri" panose="020F0502020204030204" pitchFamily="34" charset="0"/>
            </a:endParaRPr>
          </a:p>
        </p:txBody>
      </p:sp>
      <p:sp>
        <p:nvSpPr>
          <p:cNvPr id="58372" name="Rectangle 3">
            <a:extLst>
              <a:ext uri="{FF2B5EF4-FFF2-40B4-BE49-F238E27FC236}">
                <a16:creationId xmlns:a16="http://schemas.microsoft.com/office/drawing/2014/main" id="{A505F33B-8E9C-487A-8048-F416C4AAA4D3}"/>
              </a:ext>
            </a:extLst>
          </p:cNvPr>
          <p:cNvSpPr>
            <a:spLocks noChangeArrowheads="1"/>
          </p:cNvSpPr>
          <p:nvPr/>
        </p:nvSpPr>
        <p:spPr bwMode="auto">
          <a:xfrm>
            <a:off x="1524000" y="30416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latin typeface="Calibri" panose="020F0502020204030204" pitchFamily="34" charset="0"/>
            </a:endParaRPr>
          </a:p>
        </p:txBody>
      </p:sp>
      <p:sp>
        <p:nvSpPr>
          <p:cNvPr id="58373" name="Rectangle 4">
            <a:extLst>
              <a:ext uri="{FF2B5EF4-FFF2-40B4-BE49-F238E27FC236}">
                <a16:creationId xmlns:a16="http://schemas.microsoft.com/office/drawing/2014/main" id="{77A238D1-DA37-4DA6-A12D-4C6BB24206FB}"/>
              </a:ext>
            </a:extLst>
          </p:cNvPr>
          <p:cNvSpPr>
            <a:spLocks noChangeArrowheads="1"/>
          </p:cNvSpPr>
          <p:nvPr/>
        </p:nvSpPr>
        <p:spPr bwMode="auto">
          <a:xfrm>
            <a:off x="1524000" y="2689226"/>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latin typeface="Calibri" panose="020F0502020204030204" pitchFamily="34" charset="0"/>
            </a:endParaRPr>
          </a:p>
        </p:txBody>
      </p:sp>
      <p:pic>
        <p:nvPicPr>
          <p:cNvPr id="2" name="Picture 1">
            <a:extLst>
              <a:ext uri="{FF2B5EF4-FFF2-40B4-BE49-F238E27FC236}">
                <a16:creationId xmlns:a16="http://schemas.microsoft.com/office/drawing/2014/main" id="{48AD2D6E-75A1-41FC-AE11-9F285F4A7259}"/>
              </a:ext>
            </a:extLst>
          </p:cNvPr>
          <p:cNvPicPr>
            <a:picLocks noChangeAspect="1"/>
          </p:cNvPicPr>
          <p:nvPr/>
        </p:nvPicPr>
        <p:blipFill>
          <a:blip r:embed="rId3"/>
          <a:stretch>
            <a:fillRect/>
          </a:stretch>
        </p:blipFill>
        <p:spPr>
          <a:xfrm>
            <a:off x="1616075" y="4277518"/>
            <a:ext cx="9156700" cy="2125663"/>
          </a:xfrm>
          <a:prstGeom prst="rect">
            <a:avLst/>
          </a:prstGeom>
        </p:spPr>
      </p:pic>
      <p:sp>
        <p:nvSpPr>
          <p:cNvPr id="3" name="TextBox 2">
            <a:extLst>
              <a:ext uri="{FF2B5EF4-FFF2-40B4-BE49-F238E27FC236}">
                <a16:creationId xmlns:a16="http://schemas.microsoft.com/office/drawing/2014/main" id="{0895ED01-F9D3-46ED-9A0B-092D0141F0B0}"/>
              </a:ext>
            </a:extLst>
          </p:cNvPr>
          <p:cNvSpPr txBox="1"/>
          <p:nvPr/>
        </p:nvSpPr>
        <p:spPr>
          <a:xfrm>
            <a:off x="190500" y="454819"/>
            <a:ext cx="11811000" cy="954107"/>
          </a:xfrm>
          <a:prstGeom prst="rect">
            <a:avLst/>
          </a:prstGeom>
          <a:noFill/>
        </p:spPr>
        <p:txBody>
          <a:bodyPr wrap="square" rtlCol="0">
            <a:spAutoFit/>
          </a:bodyPr>
          <a:lstStyle/>
          <a:p>
            <a:pPr algn="ctr"/>
            <a:r>
              <a:rPr lang="en-US" sz="3200" b="1" u="sng" dirty="0">
                <a:latin typeface="Copperplate Gothic Bold" panose="020E0705020206020404" pitchFamily="34" charset="0"/>
              </a:rPr>
              <a:t>Quantum numbers</a:t>
            </a:r>
          </a:p>
          <a:p>
            <a:pPr algn="ctr"/>
            <a:r>
              <a:rPr lang="en-US" sz="2400" dirty="0">
                <a:latin typeface="Copperplate Gothic Bold" panose="020E0705020206020404" pitchFamily="34" charset="0"/>
              </a:rPr>
              <a:t>Describes the properties of orbitals and Electron configuration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a:extLst>
              <a:ext uri="{FF2B5EF4-FFF2-40B4-BE49-F238E27FC236}">
                <a16:creationId xmlns:a16="http://schemas.microsoft.com/office/drawing/2014/main" id="{D96A71EF-D6B8-42BF-8278-3625D5A76AD7}"/>
              </a:ext>
            </a:extLst>
          </p:cNvPr>
          <p:cNvSpPr>
            <a:spLocks noChangeArrowheads="1"/>
          </p:cNvSpPr>
          <p:nvPr/>
        </p:nvSpPr>
        <p:spPr bwMode="auto">
          <a:xfrm>
            <a:off x="1524000" y="30416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latin typeface="Calibri" panose="020F0502020204030204" pitchFamily="34" charset="0"/>
            </a:endParaRPr>
          </a:p>
        </p:txBody>
      </p:sp>
      <p:sp>
        <p:nvSpPr>
          <p:cNvPr id="59396" name="Rectangle 4">
            <a:extLst>
              <a:ext uri="{FF2B5EF4-FFF2-40B4-BE49-F238E27FC236}">
                <a16:creationId xmlns:a16="http://schemas.microsoft.com/office/drawing/2014/main" id="{5E340AA6-2D56-426A-9B26-CD5307B88251}"/>
              </a:ext>
            </a:extLst>
          </p:cNvPr>
          <p:cNvSpPr>
            <a:spLocks noChangeArrowheads="1"/>
          </p:cNvSpPr>
          <p:nvPr/>
        </p:nvSpPr>
        <p:spPr bwMode="auto">
          <a:xfrm>
            <a:off x="1524000" y="2689226"/>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latin typeface="Calibri" panose="020F0502020204030204" pitchFamily="34" charset="0"/>
            </a:endParaRPr>
          </a:p>
        </p:txBody>
      </p:sp>
      <p:pic>
        <p:nvPicPr>
          <p:cNvPr id="59397" name="Picture 1">
            <a:extLst>
              <a:ext uri="{FF2B5EF4-FFF2-40B4-BE49-F238E27FC236}">
                <a16:creationId xmlns:a16="http://schemas.microsoft.com/office/drawing/2014/main" id="{5C51A279-8FA0-49C4-9E1F-5F8649D9E807}"/>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57200" y="428626"/>
            <a:ext cx="11176000" cy="6035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B28DD99B-C13A-4716-AC0E-86504FEE7D42}"/>
              </a:ext>
            </a:extLst>
          </p:cNvPr>
          <p:cNvSpPr>
            <a:spLocks noGrp="1"/>
          </p:cNvSpPr>
          <p:nvPr>
            <p:ph type="title"/>
          </p:nvPr>
        </p:nvSpPr>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FC445B51-3916-4399-A955-0A6D53A07937}"/>
              </a:ext>
            </a:extLst>
          </p:cNvPr>
          <p:cNvSpPr>
            <a:spLocks noGrp="1" noChangeArrowheads="1"/>
          </p:cNvSpPr>
          <p:nvPr>
            <p:ph idx="1"/>
          </p:nvPr>
        </p:nvSpPr>
        <p:spPr>
          <a:xfrm>
            <a:off x="469900" y="1371600"/>
            <a:ext cx="11176000" cy="4724400"/>
          </a:xfrm>
        </p:spPr>
        <p:txBody>
          <a:bodyPr/>
          <a:lstStyle/>
          <a:p>
            <a:pPr eaLnBrk="1" hangingPunct="1"/>
            <a:r>
              <a:rPr lang="en-US" altLang="en-US" sz="2800" dirty="0">
                <a:solidFill>
                  <a:schemeClr val="tx1"/>
                </a:solidFill>
                <a:latin typeface="Calibri" panose="020F0502020204030204" pitchFamily="34" charset="0"/>
                <a:cs typeface="Calibri" panose="020F0502020204030204" pitchFamily="34" charset="0"/>
              </a:rPr>
              <a:t>Originally constructed to represent the patterns observed in the chemical properties of the elements.</a:t>
            </a:r>
          </a:p>
          <a:p>
            <a:pPr eaLnBrk="1" hangingPunct="1"/>
            <a:r>
              <a:rPr lang="en-US" altLang="en-US" sz="2800" dirty="0">
                <a:solidFill>
                  <a:schemeClr val="tx1"/>
                </a:solidFill>
                <a:latin typeface="Calibri" panose="020F0502020204030204" pitchFamily="34" charset="0"/>
                <a:cs typeface="Calibri" panose="020F0502020204030204" pitchFamily="34" charset="0"/>
              </a:rPr>
              <a:t>Mendeleev is given the most credit for the current version of the periodic table because he emphasized how useful the periodic table could be in predicting the existence and properties of still unknown elements.</a:t>
            </a:r>
          </a:p>
          <a:p>
            <a:pPr eaLnBrk="1" hangingPunct="1"/>
            <a:r>
              <a:rPr lang="en-US" altLang="en-US" sz="2800" dirty="0">
                <a:solidFill>
                  <a:schemeClr val="tx1"/>
                </a:solidFill>
                <a:latin typeface="Calibri" panose="020F0502020204030204" pitchFamily="34" charset="0"/>
                <a:cs typeface="Calibri" panose="020F0502020204030204" pitchFamily="34" charset="0"/>
              </a:rPr>
              <a:t>Quantum Mechanical Model of the Atom accounts for the arrangement of the elements.</a:t>
            </a:r>
          </a:p>
        </p:txBody>
      </p:sp>
      <p:sp>
        <p:nvSpPr>
          <p:cNvPr id="72707" name="Footer Placeholder 3">
            <a:extLst>
              <a:ext uri="{FF2B5EF4-FFF2-40B4-BE49-F238E27FC236}">
                <a16:creationId xmlns:a16="http://schemas.microsoft.com/office/drawing/2014/main" id="{7283300D-7992-42D5-9124-FB30C612C056}"/>
              </a:ext>
            </a:extLst>
          </p:cNvPr>
          <p:cNvSpPr>
            <a:spLocks noGrp="1"/>
          </p:cNvSpPr>
          <p:nvPr>
            <p:ph type="ftr" sz="quarter" idx="11"/>
          </p:nvPr>
        </p:nvSpPr>
        <p:spPr bwMode="auto">
          <a:xfrm>
            <a:off x="1524000" y="6618288"/>
            <a:ext cx="5867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000">
                <a:latin typeface="Calibri" panose="020F0502020204030204" pitchFamily="34" charset="0"/>
              </a:rPr>
              <a:t>Copyright © Cengage Learning. All rights reserved</a:t>
            </a:r>
          </a:p>
        </p:txBody>
      </p:sp>
      <p:sp>
        <p:nvSpPr>
          <p:cNvPr id="72708" name="Slide Number Placeholder 4">
            <a:extLst>
              <a:ext uri="{FF2B5EF4-FFF2-40B4-BE49-F238E27FC236}">
                <a16:creationId xmlns:a16="http://schemas.microsoft.com/office/drawing/2014/main" id="{924785E1-A97B-42D3-A8B4-BD0D6720DEE4}"/>
              </a:ext>
            </a:extLst>
          </p:cNvPr>
          <p:cNvSpPr>
            <a:spLocks noGrp="1"/>
          </p:cNvSpPr>
          <p:nvPr>
            <p:ph type="sldNum" sz="quarter" idx="12"/>
          </p:nvPr>
        </p:nvSpPr>
        <p:spPr bwMode="auto">
          <a:xfrm>
            <a:off x="8229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6EC3971-19E8-497C-9D00-1BA61C493B4E}" type="slidenum">
              <a:rPr lang="en-US" altLang="en-US" sz="1000">
                <a:latin typeface="Calibri" panose="020F0502020204030204" pitchFamily="34" charset="0"/>
              </a:rPr>
              <a:pPr/>
              <a:t>15</a:t>
            </a:fld>
            <a:endParaRPr lang="en-US" altLang="en-US" sz="1000">
              <a:latin typeface="Calibri" panose="020F0502020204030204" pitchFamily="34" charset="0"/>
            </a:endParaRPr>
          </a:p>
        </p:txBody>
      </p:sp>
      <p:sp>
        <p:nvSpPr>
          <p:cNvPr id="72709" name="Rectangle 3">
            <a:extLst>
              <a:ext uri="{FF2B5EF4-FFF2-40B4-BE49-F238E27FC236}">
                <a16:creationId xmlns:a16="http://schemas.microsoft.com/office/drawing/2014/main" id="{E4F9692B-8309-4476-A2F0-A87428D08C33}"/>
              </a:ext>
            </a:extLst>
          </p:cNvPr>
          <p:cNvSpPr>
            <a:spLocks noChangeArrowheads="1"/>
          </p:cNvSpPr>
          <p:nvPr/>
        </p:nvSpPr>
        <p:spPr bwMode="auto">
          <a:xfrm>
            <a:off x="1524000" y="30416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latin typeface="Calibri" panose="020F0502020204030204" pitchFamily="34" charset="0"/>
            </a:endParaRPr>
          </a:p>
        </p:txBody>
      </p:sp>
      <p:sp>
        <p:nvSpPr>
          <p:cNvPr id="72710" name="Rectangle 4">
            <a:extLst>
              <a:ext uri="{FF2B5EF4-FFF2-40B4-BE49-F238E27FC236}">
                <a16:creationId xmlns:a16="http://schemas.microsoft.com/office/drawing/2014/main" id="{8693A558-CDB8-40DE-A6A0-7059E5F2A214}"/>
              </a:ext>
            </a:extLst>
          </p:cNvPr>
          <p:cNvSpPr>
            <a:spLocks noChangeArrowheads="1"/>
          </p:cNvSpPr>
          <p:nvPr/>
        </p:nvSpPr>
        <p:spPr bwMode="auto">
          <a:xfrm>
            <a:off x="1524000" y="2689226"/>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latin typeface="Calibri" panose="020F0502020204030204" pitchFamily="34" charset="0"/>
            </a:endParaRPr>
          </a:p>
        </p:txBody>
      </p:sp>
      <p:sp>
        <p:nvSpPr>
          <p:cNvPr id="2" name="TextBox 1">
            <a:extLst>
              <a:ext uri="{FF2B5EF4-FFF2-40B4-BE49-F238E27FC236}">
                <a16:creationId xmlns:a16="http://schemas.microsoft.com/office/drawing/2014/main" id="{58C2B832-EA68-4E69-808C-672B2B230636}"/>
              </a:ext>
            </a:extLst>
          </p:cNvPr>
          <p:cNvSpPr txBox="1"/>
          <p:nvPr/>
        </p:nvSpPr>
        <p:spPr>
          <a:xfrm>
            <a:off x="1098550" y="549056"/>
            <a:ext cx="9994900" cy="646331"/>
          </a:xfrm>
          <a:prstGeom prst="rect">
            <a:avLst/>
          </a:prstGeom>
          <a:noFill/>
        </p:spPr>
        <p:txBody>
          <a:bodyPr wrap="square" rtlCol="0">
            <a:spAutoFit/>
          </a:bodyPr>
          <a:lstStyle/>
          <a:p>
            <a:pPr algn="ctr"/>
            <a:r>
              <a:rPr lang="en-US" sz="3600" b="1" u="sng" dirty="0">
                <a:latin typeface="Impact" panose="020B0806030902050204" pitchFamily="34" charset="0"/>
              </a:rPr>
              <a:t>Quantum Mechanical Model &amp;  the Periodic Table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9998D094-42B2-42BA-AA14-E8FBE073A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80" name="Straight Connector 79">
            <a:extLst>
              <a:ext uri="{FF2B5EF4-FFF2-40B4-BE49-F238E27FC236}">
                <a16:creationId xmlns:a16="http://schemas.microsoft.com/office/drawing/2014/main" id="{8465D64B-59F4-4BDC-B833-A17EF1E04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63FE6F10-B3AD-4403-94CA-F51155286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useBgFill="1">
        <p:nvSpPr>
          <p:cNvPr id="84" name="Rectangle 83">
            <a:extLst>
              <a:ext uri="{FF2B5EF4-FFF2-40B4-BE49-F238E27FC236}">
                <a16:creationId xmlns:a16="http://schemas.microsoft.com/office/drawing/2014/main" id="{364D6A39-A4F7-4B00-9F42-3BC67177D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46887"/>
            <a:ext cx="4397755"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86" name="Straight Connector 85">
            <a:extLst>
              <a:ext uri="{FF2B5EF4-FFF2-40B4-BE49-F238E27FC236}">
                <a16:creationId xmlns:a16="http://schemas.microsoft.com/office/drawing/2014/main" id="{13553ADF-88A1-4645-B819-890CA3DF7D5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B5D0D97D-7911-4A25-88E2-4D81FD4AB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74754" name="Rectangle 2">
            <a:extLst>
              <a:ext uri="{FF2B5EF4-FFF2-40B4-BE49-F238E27FC236}">
                <a16:creationId xmlns:a16="http://schemas.microsoft.com/office/drawing/2014/main" id="{B6727527-D0C4-4477-B31B-EE8BAA66D83F}"/>
              </a:ext>
            </a:extLst>
          </p:cNvPr>
          <p:cNvSpPr>
            <a:spLocks noGrp="1" noChangeArrowheads="1"/>
          </p:cNvSpPr>
          <p:nvPr>
            <p:ph type="title"/>
          </p:nvPr>
        </p:nvSpPr>
        <p:spPr>
          <a:xfrm>
            <a:off x="8195138" y="857675"/>
            <a:ext cx="3113366" cy="1058157"/>
          </a:xfrm>
        </p:spPr>
        <p:txBody>
          <a:bodyPr vert="horz" lIns="91440" tIns="45720" rIns="91440" bIns="45720" rtlCol="0" anchor="b">
            <a:normAutofit fontScale="90000"/>
          </a:bodyPr>
          <a:lstStyle/>
          <a:p>
            <a:pPr algn="ctr">
              <a:lnSpc>
                <a:spcPct val="85000"/>
              </a:lnSpc>
            </a:pPr>
            <a:r>
              <a:rPr lang="en-US" altLang="en-US" sz="2600" b="1" cap="all" dirty="0">
                <a:solidFill>
                  <a:srgbClr val="FFFFFF"/>
                </a:solidFill>
              </a:rPr>
              <a:t>Electron Configuration</a:t>
            </a:r>
            <a:br>
              <a:rPr lang="en-US" altLang="en-US" sz="2600" b="1" cap="all" dirty="0">
                <a:solidFill>
                  <a:srgbClr val="FFFFFF"/>
                </a:solidFill>
              </a:rPr>
            </a:br>
            <a:br>
              <a:rPr lang="en-US" altLang="en-US" sz="2600" b="1" cap="all" dirty="0">
                <a:solidFill>
                  <a:srgbClr val="FFFFFF"/>
                </a:solidFill>
              </a:rPr>
            </a:br>
            <a:endParaRPr lang="en-US" altLang="en-US" sz="2600" b="1" cap="all" dirty="0">
              <a:solidFill>
                <a:srgbClr val="FFFFFF"/>
              </a:solidFill>
            </a:endParaRPr>
          </a:p>
        </p:txBody>
      </p:sp>
      <p:pic>
        <p:nvPicPr>
          <p:cNvPr id="3" name="Content Placeholder 2">
            <a:extLst>
              <a:ext uri="{FF2B5EF4-FFF2-40B4-BE49-F238E27FC236}">
                <a16:creationId xmlns:a16="http://schemas.microsoft.com/office/drawing/2014/main" id="{4A706A53-F7E0-42D1-BA34-84D3BE750E0E}"/>
              </a:ext>
            </a:extLst>
          </p:cNvPr>
          <p:cNvPicPr>
            <a:picLocks noGrp="1" noChangeAspect="1"/>
          </p:cNvPicPr>
          <p:nvPr>
            <p:ph idx="1"/>
          </p:nvPr>
        </p:nvPicPr>
        <p:blipFill rotWithShape="1">
          <a:blip r:embed="rId3"/>
          <a:srcRect l="3860" r="2" b="2"/>
          <a:stretch/>
        </p:blipFill>
        <p:spPr>
          <a:xfrm>
            <a:off x="872064" y="857675"/>
            <a:ext cx="6045576" cy="5140669"/>
          </a:xfrm>
          <a:prstGeom prst="rect">
            <a:avLst/>
          </a:prstGeom>
        </p:spPr>
      </p:pic>
      <p:sp>
        <p:nvSpPr>
          <p:cNvPr id="74756" name="Footer Placeholder 3">
            <a:extLst>
              <a:ext uri="{FF2B5EF4-FFF2-40B4-BE49-F238E27FC236}">
                <a16:creationId xmlns:a16="http://schemas.microsoft.com/office/drawing/2014/main" id="{8D812E66-39AA-4330-868C-9B084471726F}"/>
              </a:ext>
            </a:extLst>
          </p:cNvPr>
          <p:cNvSpPr>
            <a:spLocks noGrp="1"/>
          </p:cNvSpPr>
          <p:nvPr>
            <p:ph type="ftr" sz="quarter" idx="11"/>
          </p:nvPr>
        </p:nvSpPr>
        <p:spPr bwMode="auto">
          <a:xfrm>
            <a:off x="895468" y="6223828"/>
            <a:ext cx="4717774"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defTabSz="914400" eaLnBrk="1" hangingPunct="1">
              <a:spcAft>
                <a:spcPts val="600"/>
              </a:spcAft>
            </a:pPr>
            <a:r>
              <a:rPr lang="en-US" altLang="en-US" sz="1200" kern="1200">
                <a:solidFill>
                  <a:schemeClr val="accent1"/>
                </a:solidFill>
                <a:latin typeface="+mn-lt"/>
                <a:ea typeface="+mn-ea"/>
                <a:cs typeface="+mn-cs"/>
              </a:rPr>
              <a:t>Copyright © Cengage Learning. All rights reserved</a:t>
            </a:r>
          </a:p>
        </p:txBody>
      </p:sp>
      <p:sp>
        <p:nvSpPr>
          <p:cNvPr id="74757" name="Slide Number Placeholder 4">
            <a:extLst>
              <a:ext uri="{FF2B5EF4-FFF2-40B4-BE49-F238E27FC236}">
                <a16:creationId xmlns:a16="http://schemas.microsoft.com/office/drawing/2014/main" id="{57F616AE-84E1-45E6-9F46-9AC5380B20C7}"/>
              </a:ext>
            </a:extLst>
          </p:cNvPr>
          <p:cNvSpPr>
            <a:spLocks noGrp="1"/>
          </p:cNvSpPr>
          <p:nvPr>
            <p:ph type="sldNum" sz="quarter" idx="12"/>
          </p:nvPr>
        </p:nvSpPr>
        <p:spPr bwMode="auto">
          <a:xfrm>
            <a:off x="10662082" y="6223828"/>
            <a:ext cx="1008969"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914400" eaLnBrk="1" hangingPunct="1">
              <a:spcAft>
                <a:spcPts val="600"/>
              </a:spcAft>
            </a:pPr>
            <a:fld id="{28F23FF2-06A7-4E50-A2E7-5B05AF0E074A}" type="slidenum">
              <a:rPr lang="en-US" altLang="en-US" sz="1200">
                <a:solidFill>
                  <a:srgbClr val="FFFFFF"/>
                </a:solidFill>
                <a:latin typeface="+mn-lt"/>
                <a:ea typeface="+mn-ea"/>
              </a:rPr>
              <a:pPr defTabSz="914400" eaLnBrk="1" hangingPunct="1">
                <a:spcAft>
                  <a:spcPts val="600"/>
                </a:spcAft>
              </a:pPr>
              <a:t>16</a:t>
            </a:fld>
            <a:endParaRPr lang="en-US" altLang="en-US" sz="1200">
              <a:solidFill>
                <a:srgbClr val="FFFFFF"/>
              </a:solidFill>
              <a:latin typeface="+mn-lt"/>
              <a:ea typeface="+mn-ea"/>
            </a:endParaRPr>
          </a:p>
        </p:txBody>
      </p:sp>
      <p:sp>
        <p:nvSpPr>
          <p:cNvPr id="74758" name="Rectangle 4">
            <a:extLst>
              <a:ext uri="{FF2B5EF4-FFF2-40B4-BE49-F238E27FC236}">
                <a16:creationId xmlns:a16="http://schemas.microsoft.com/office/drawing/2014/main" id="{1E583257-1B43-469F-B8D9-52C0DE37743D}"/>
              </a:ext>
            </a:extLst>
          </p:cNvPr>
          <p:cNvSpPr>
            <a:spLocks noChangeArrowheads="1"/>
          </p:cNvSpPr>
          <p:nvPr/>
        </p:nvSpPr>
        <p:spPr bwMode="auto">
          <a:xfrm>
            <a:off x="1524000" y="30416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latin typeface="Calibri" panose="020F0502020204030204" pitchFamily="34" charset="0"/>
            </a:endParaRPr>
          </a:p>
        </p:txBody>
      </p:sp>
      <p:sp>
        <p:nvSpPr>
          <p:cNvPr id="74759" name="Rectangle 5">
            <a:extLst>
              <a:ext uri="{FF2B5EF4-FFF2-40B4-BE49-F238E27FC236}">
                <a16:creationId xmlns:a16="http://schemas.microsoft.com/office/drawing/2014/main" id="{46832ED7-DAE6-4868-9C4F-024B510CB40A}"/>
              </a:ext>
            </a:extLst>
          </p:cNvPr>
          <p:cNvSpPr>
            <a:spLocks noChangeArrowheads="1"/>
          </p:cNvSpPr>
          <p:nvPr/>
        </p:nvSpPr>
        <p:spPr bwMode="auto">
          <a:xfrm>
            <a:off x="1524000" y="2689226"/>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latin typeface="Calibri" panose="020F0502020204030204" pitchFamily="34" charset="0"/>
            </a:endParaRPr>
          </a:p>
        </p:txBody>
      </p:sp>
      <p:sp>
        <p:nvSpPr>
          <p:cNvPr id="2" name="TextBox 1">
            <a:extLst>
              <a:ext uri="{FF2B5EF4-FFF2-40B4-BE49-F238E27FC236}">
                <a16:creationId xmlns:a16="http://schemas.microsoft.com/office/drawing/2014/main" id="{B7B54561-21C2-46BC-9E74-62ECC8876168}"/>
              </a:ext>
            </a:extLst>
          </p:cNvPr>
          <p:cNvSpPr txBox="1"/>
          <p:nvPr/>
        </p:nvSpPr>
        <p:spPr>
          <a:xfrm>
            <a:off x="8004748" y="1550707"/>
            <a:ext cx="3507698" cy="2585323"/>
          </a:xfrm>
          <a:prstGeom prst="rect">
            <a:avLst/>
          </a:prstGeom>
          <a:noFill/>
        </p:spPr>
        <p:txBody>
          <a:bodyPr wrap="square" rtlCol="0">
            <a:spAutoFit/>
          </a:bodyPr>
          <a:lstStyle/>
          <a:p>
            <a:r>
              <a:rPr lang="en-US" b="1" dirty="0">
                <a:solidFill>
                  <a:schemeClr val="bg1"/>
                </a:solidFill>
              </a:rPr>
              <a:t>The way electrons are distributed among the various orbitals in an atom.</a:t>
            </a:r>
          </a:p>
          <a:p>
            <a:endParaRPr lang="en-US" b="1" dirty="0">
              <a:solidFill>
                <a:schemeClr val="bg1"/>
              </a:solidFill>
            </a:endParaRPr>
          </a:p>
          <a:p>
            <a:r>
              <a:rPr lang="en-US" b="1" dirty="0">
                <a:solidFill>
                  <a:schemeClr val="bg1"/>
                </a:solidFill>
              </a:rPr>
              <a:t>The most stable configuration (ground state) occurs when electrons are in the lowest possible energy states with valid quantum numbers.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997793-0825-4F23-B938-F1CBD33FC41D}"/>
              </a:ext>
            </a:extLst>
          </p:cNvPr>
          <p:cNvPicPr>
            <a:picLocks noChangeAspect="1"/>
          </p:cNvPicPr>
          <p:nvPr/>
        </p:nvPicPr>
        <p:blipFill>
          <a:blip r:embed="rId2"/>
          <a:stretch>
            <a:fillRect/>
          </a:stretch>
        </p:blipFill>
        <p:spPr>
          <a:xfrm>
            <a:off x="469900" y="435433"/>
            <a:ext cx="11252200" cy="5987133"/>
          </a:xfrm>
          <a:prstGeom prst="rect">
            <a:avLst/>
          </a:prstGeom>
        </p:spPr>
      </p:pic>
      <p:sp>
        <p:nvSpPr>
          <p:cNvPr id="2" name="Title 1">
            <a:extLst>
              <a:ext uri="{FF2B5EF4-FFF2-40B4-BE49-F238E27FC236}">
                <a16:creationId xmlns:a16="http://schemas.microsoft.com/office/drawing/2014/main" id="{A15E6EB3-A7DB-4824-9196-6CD64A68011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FF56905-2CF4-445B-B1D3-944AB4333BD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75477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3B3CF0FA-06B0-4FE4-ADD0-5422CBAB2611}"/>
              </a:ext>
            </a:extLst>
          </p:cNvPr>
          <p:cNvSpPr>
            <a:spLocks noGrp="1" noChangeArrowheads="1"/>
          </p:cNvSpPr>
          <p:nvPr>
            <p:ph type="title"/>
          </p:nvPr>
        </p:nvSpPr>
        <p:spPr>
          <a:xfrm>
            <a:off x="1346200" y="11112"/>
            <a:ext cx="9875520" cy="1356360"/>
          </a:xfrm>
        </p:spPr>
        <p:txBody>
          <a:bodyPr/>
          <a:lstStyle/>
          <a:p>
            <a:pPr eaLnBrk="1" hangingPunct="1"/>
            <a:r>
              <a:rPr lang="en-US" altLang="en-US" sz="2400" dirty="0">
                <a:latin typeface="Calibri" panose="020F0502020204030204" pitchFamily="34" charset="0"/>
                <a:cs typeface="Calibri" panose="020F0502020204030204" pitchFamily="34" charset="0"/>
              </a:rPr>
              <a:t>The Orbitals Being Filled for Elements in Various Parts of the Periodic Table</a:t>
            </a:r>
          </a:p>
        </p:txBody>
      </p:sp>
      <p:sp>
        <p:nvSpPr>
          <p:cNvPr id="77827" name="Footer Placeholder 3">
            <a:extLst>
              <a:ext uri="{FF2B5EF4-FFF2-40B4-BE49-F238E27FC236}">
                <a16:creationId xmlns:a16="http://schemas.microsoft.com/office/drawing/2014/main" id="{C40E0467-5CAF-4555-8B5E-E2677B557DEA}"/>
              </a:ext>
            </a:extLst>
          </p:cNvPr>
          <p:cNvSpPr>
            <a:spLocks noGrp="1"/>
          </p:cNvSpPr>
          <p:nvPr>
            <p:ph type="ftr" sz="quarter" idx="11"/>
          </p:nvPr>
        </p:nvSpPr>
        <p:spPr bwMode="auto">
          <a:xfrm>
            <a:off x="1524000" y="6618288"/>
            <a:ext cx="5867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000">
                <a:latin typeface="Calibri" panose="020F0502020204030204" pitchFamily="34" charset="0"/>
              </a:rPr>
              <a:t>Copyright © Cengage Learning. All rights reserved</a:t>
            </a:r>
          </a:p>
        </p:txBody>
      </p:sp>
      <p:sp>
        <p:nvSpPr>
          <p:cNvPr id="77828" name="Slide Number Placeholder 4">
            <a:extLst>
              <a:ext uri="{FF2B5EF4-FFF2-40B4-BE49-F238E27FC236}">
                <a16:creationId xmlns:a16="http://schemas.microsoft.com/office/drawing/2014/main" id="{D6959B6D-16FA-48DC-842F-43B8EDC9454B}"/>
              </a:ext>
            </a:extLst>
          </p:cNvPr>
          <p:cNvSpPr>
            <a:spLocks noGrp="1"/>
          </p:cNvSpPr>
          <p:nvPr>
            <p:ph type="sldNum" sz="quarter" idx="12"/>
          </p:nvPr>
        </p:nvSpPr>
        <p:spPr bwMode="auto">
          <a:xfrm>
            <a:off x="8229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0EF6E20-F62E-480F-9D3F-3AE74184EA19}" type="slidenum">
              <a:rPr lang="en-US" altLang="en-US" sz="1000">
                <a:latin typeface="Calibri" panose="020F0502020204030204" pitchFamily="34" charset="0"/>
              </a:rPr>
              <a:pPr/>
              <a:t>18</a:t>
            </a:fld>
            <a:endParaRPr lang="en-US" altLang="en-US" sz="1000">
              <a:latin typeface="Calibri" panose="020F0502020204030204" pitchFamily="34" charset="0"/>
            </a:endParaRPr>
          </a:p>
        </p:txBody>
      </p:sp>
      <p:sp>
        <p:nvSpPr>
          <p:cNvPr id="77829" name="Rectangle 3">
            <a:extLst>
              <a:ext uri="{FF2B5EF4-FFF2-40B4-BE49-F238E27FC236}">
                <a16:creationId xmlns:a16="http://schemas.microsoft.com/office/drawing/2014/main" id="{DE75D10A-5CF5-42FE-B708-1044252DCE1F}"/>
              </a:ext>
            </a:extLst>
          </p:cNvPr>
          <p:cNvSpPr>
            <a:spLocks noChangeArrowheads="1"/>
          </p:cNvSpPr>
          <p:nvPr/>
        </p:nvSpPr>
        <p:spPr bwMode="auto">
          <a:xfrm>
            <a:off x="1524000" y="30416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latin typeface="Calibri" panose="020F0502020204030204" pitchFamily="34" charset="0"/>
            </a:endParaRPr>
          </a:p>
        </p:txBody>
      </p:sp>
      <p:sp>
        <p:nvSpPr>
          <p:cNvPr id="77830" name="Rectangle 4">
            <a:extLst>
              <a:ext uri="{FF2B5EF4-FFF2-40B4-BE49-F238E27FC236}">
                <a16:creationId xmlns:a16="http://schemas.microsoft.com/office/drawing/2014/main" id="{DB1E3FCF-B744-4395-ACAF-E15DAC54E480}"/>
              </a:ext>
            </a:extLst>
          </p:cNvPr>
          <p:cNvSpPr>
            <a:spLocks noChangeArrowheads="1"/>
          </p:cNvSpPr>
          <p:nvPr/>
        </p:nvSpPr>
        <p:spPr bwMode="auto">
          <a:xfrm>
            <a:off x="1524000" y="2689226"/>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latin typeface="Calibri" panose="020F0502020204030204" pitchFamily="34" charset="0"/>
            </a:endParaRPr>
          </a:p>
        </p:txBody>
      </p:sp>
      <p:pic>
        <p:nvPicPr>
          <p:cNvPr id="77831" name="Picture 1">
            <a:extLst>
              <a:ext uri="{FF2B5EF4-FFF2-40B4-BE49-F238E27FC236}">
                <a16:creationId xmlns:a16="http://schemas.microsoft.com/office/drawing/2014/main" id="{563191DF-CBED-4F95-A0C4-D2A686C5390C}"/>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67472"/>
            <a:ext cx="1082040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DDC85C6-278C-46D3-9C38-2673CEDBC03E}"/>
              </a:ext>
            </a:extLst>
          </p:cNvPr>
          <p:cNvSpPr>
            <a:spLocks noGrp="1" noChangeArrowheads="1"/>
          </p:cNvSpPr>
          <p:nvPr>
            <p:ph type="title"/>
          </p:nvPr>
        </p:nvSpPr>
        <p:spPr>
          <a:xfrm>
            <a:off x="958361" y="193700"/>
            <a:ext cx="9875520" cy="1356360"/>
          </a:xfrm>
        </p:spPr>
        <p:txBody>
          <a:bodyPr/>
          <a:lstStyle/>
          <a:p>
            <a:pPr algn="ctr" eaLnBrk="1" hangingPunct="1"/>
            <a:r>
              <a:rPr lang="en-US" altLang="en-US" dirty="0">
                <a:latin typeface="Calibri" panose="020F0502020204030204" pitchFamily="34" charset="0"/>
                <a:cs typeface="Calibri" panose="020F0502020204030204" pitchFamily="34" charset="0"/>
              </a:rPr>
              <a:t>Electron Configuration Rules</a:t>
            </a:r>
          </a:p>
        </p:txBody>
      </p:sp>
      <p:sp>
        <p:nvSpPr>
          <p:cNvPr id="73731" name="Rectangle 3">
            <a:extLst>
              <a:ext uri="{FF2B5EF4-FFF2-40B4-BE49-F238E27FC236}">
                <a16:creationId xmlns:a16="http://schemas.microsoft.com/office/drawing/2014/main" id="{70654601-412E-459A-96E7-73826B48CE9F}"/>
              </a:ext>
            </a:extLst>
          </p:cNvPr>
          <p:cNvSpPr>
            <a:spLocks noGrp="1" noChangeArrowheads="1"/>
          </p:cNvSpPr>
          <p:nvPr>
            <p:ph idx="1"/>
          </p:nvPr>
        </p:nvSpPr>
        <p:spPr>
          <a:xfrm>
            <a:off x="527540" y="1767254"/>
            <a:ext cx="4642338" cy="4038600"/>
          </a:xfrm>
        </p:spPr>
        <p:txBody>
          <a:bodyPr>
            <a:normAutofit fontScale="85000" lnSpcReduction="20000"/>
          </a:bodyPr>
          <a:lstStyle/>
          <a:p>
            <a:pPr marL="45720" indent="0">
              <a:buNone/>
            </a:pPr>
            <a:r>
              <a:rPr lang="en-US" altLang="en-US" sz="4200" dirty="0">
                <a:latin typeface="Calibri" panose="020F0502020204030204" pitchFamily="34" charset="0"/>
                <a:cs typeface="Calibri" panose="020F0502020204030204" pitchFamily="34" charset="0"/>
              </a:rPr>
              <a:t>Aufbau Principle</a:t>
            </a:r>
            <a:endParaRPr lang="en-US" altLang="en-US" sz="4200" dirty="0">
              <a:solidFill>
                <a:schemeClr val="tx1"/>
              </a:solidFill>
              <a:latin typeface="Calibri" panose="020F0502020204030204" pitchFamily="34" charset="0"/>
              <a:cs typeface="Calibri" panose="020F0502020204030204" pitchFamily="34" charset="0"/>
            </a:endParaRPr>
          </a:p>
          <a:p>
            <a:pPr eaLnBrk="1" hangingPunct="1"/>
            <a:r>
              <a:rPr lang="en-US" altLang="en-US" sz="2800" dirty="0">
                <a:solidFill>
                  <a:schemeClr val="tx1"/>
                </a:solidFill>
                <a:latin typeface="Calibri" panose="020F0502020204030204" pitchFamily="34" charset="0"/>
                <a:cs typeface="Calibri" panose="020F0502020204030204" pitchFamily="34" charset="0"/>
              </a:rPr>
              <a:t>As protons are added one by one to the nucleus to build up the elements, electrons are similarly added to hydrogen-like orbitals.</a:t>
            </a:r>
          </a:p>
          <a:p>
            <a:pPr eaLnBrk="1" hangingPunct="1"/>
            <a:r>
              <a:rPr lang="en-US" altLang="en-US" sz="2800" dirty="0">
                <a:solidFill>
                  <a:schemeClr val="tx1"/>
                </a:solidFill>
                <a:latin typeface="Calibri" panose="020F0502020204030204" pitchFamily="34" charset="0"/>
                <a:cs typeface="Calibri" panose="020F0502020204030204" pitchFamily="34" charset="0"/>
              </a:rPr>
              <a:t>An oxygen atom has an electron arrangement of two electrons in the 1</a:t>
            </a:r>
            <a:r>
              <a:rPr lang="en-US" altLang="en-US" sz="2800" i="1" dirty="0">
                <a:solidFill>
                  <a:schemeClr val="tx1"/>
                </a:solidFill>
                <a:latin typeface="Calibri" panose="020F0502020204030204" pitchFamily="34" charset="0"/>
                <a:cs typeface="Calibri" panose="020F0502020204030204" pitchFamily="34" charset="0"/>
              </a:rPr>
              <a:t>s</a:t>
            </a:r>
            <a:r>
              <a:rPr lang="en-US" altLang="en-US" sz="2800" dirty="0">
                <a:solidFill>
                  <a:schemeClr val="tx1"/>
                </a:solidFill>
                <a:latin typeface="Calibri" panose="020F0502020204030204" pitchFamily="34" charset="0"/>
                <a:cs typeface="Calibri" panose="020F0502020204030204" pitchFamily="34" charset="0"/>
              </a:rPr>
              <a:t> subshell, two electrons in the 2</a:t>
            </a:r>
            <a:r>
              <a:rPr lang="en-US" altLang="en-US" sz="2800" i="1" dirty="0">
                <a:solidFill>
                  <a:schemeClr val="tx1"/>
                </a:solidFill>
                <a:latin typeface="Calibri" panose="020F0502020204030204" pitchFamily="34" charset="0"/>
                <a:cs typeface="Calibri" panose="020F0502020204030204" pitchFamily="34" charset="0"/>
              </a:rPr>
              <a:t>s</a:t>
            </a:r>
            <a:r>
              <a:rPr lang="en-US" altLang="en-US" sz="2800" dirty="0">
                <a:solidFill>
                  <a:schemeClr val="tx1"/>
                </a:solidFill>
                <a:latin typeface="Calibri" panose="020F0502020204030204" pitchFamily="34" charset="0"/>
                <a:cs typeface="Calibri" panose="020F0502020204030204" pitchFamily="34" charset="0"/>
              </a:rPr>
              <a:t> subshell, and four electrons in the 2</a:t>
            </a:r>
            <a:r>
              <a:rPr lang="en-US" altLang="en-US" sz="2800" i="1" dirty="0">
                <a:solidFill>
                  <a:schemeClr val="tx1"/>
                </a:solidFill>
                <a:latin typeface="Calibri" panose="020F0502020204030204" pitchFamily="34" charset="0"/>
                <a:cs typeface="Calibri" panose="020F0502020204030204" pitchFamily="34" charset="0"/>
              </a:rPr>
              <a:t>p</a:t>
            </a:r>
            <a:r>
              <a:rPr lang="en-US" altLang="en-US" sz="2800" dirty="0">
                <a:solidFill>
                  <a:schemeClr val="tx1"/>
                </a:solidFill>
                <a:latin typeface="Calibri" panose="020F0502020204030204" pitchFamily="34" charset="0"/>
                <a:cs typeface="Calibri" panose="020F0502020204030204" pitchFamily="34" charset="0"/>
              </a:rPr>
              <a:t> subshell.</a:t>
            </a:r>
          </a:p>
          <a:p>
            <a:pPr eaLnBrk="1" hangingPunct="1">
              <a:buFontTx/>
              <a:buNone/>
            </a:pPr>
            <a:r>
              <a:rPr lang="en-US" altLang="en-US" sz="2800" dirty="0">
                <a:latin typeface="Calibri" panose="020F0502020204030204" pitchFamily="34" charset="0"/>
                <a:cs typeface="Calibri" panose="020F0502020204030204" pitchFamily="34" charset="0"/>
              </a:rPr>
              <a:t>		</a:t>
            </a:r>
          </a:p>
          <a:p>
            <a:pPr eaLnBrk="1" hangingPunct="1">
              <a:buFontTx/>
              <a:buNone/>
            </a:pPr>
            <a:r>
              <a:rPr lang="en-US" altLang="en-US" sz="2800" dirty="0">
                <a:latin typeface="Calibri" panose="020F0502020204030204" pitchFamily="34" charset="0"/>
                <a:cs typeface="Calibri" panose="020F0502020204030204" pitchFamily="34" charset="0"/>
              </a:rPr>
              <a:t>		</a:t>
            </a:r>
            <a:r>
              <a:rPr lang="en-US" altLang="en-US" sz="2800" dirty="0">
                <a:solidFill>
                  <a:srgbClr val="0000FF"/>
                </a:solidFill>
                <a:latin typeface="Calibri" panose="020F0502020204030204" pitchFamily="34" charset="0"/>
                <a:cs typeface="Calibri" panose="020F0502020204030204" pitchFamily="34" charset="0"/>
              </a:rPr>
              <a:t>Oxygen: 1</a:t>
            </a:r>
            <a:r>
              <a:rPr lang="en-US" altLang="en-US" sz="2800" i="1" dirty="0">
                <a:solidFill>
                  <a:srgbClr val="0000FF"/>
                </a:solidFill>
                <a:latin typeface="Calibri" panose="020F0502020204030204" pitchFamily="34" charset="0"/>
                <a:cs typeface="Calibri" panose="020F0502020204030204" pitchFamily="34" charset="0"/>
              </a:rPr>
              <a:t>s</a:t>
            </a:r>
            <a:r>
              <a:rPr lang="en-US" altLang="en-US" sz="2800" baseline="30000" dirty="0">
                <a:solidFill>
                  <a:srgbClr val="0000FF"/>
                </a:solidFill>
                <a:latin typeface="Calibri" panose="020F0502020204030204" pitchFamily="34" charset="0"/>
                <a:cs typeface="Calibri" panose="020F0502020204030204" pitchFamily="34" charset="0"/>
              </a:rPr>
              <a:t>2</a:t>
            </a:r>
            <a:r>
              <a:rPr lang="en-US" altLang="en-US" sz="2800" dirty="0">
                <a:solidFill>
                  <a:srgbClr val="0000FF"/>
                </a:solidFill>
                <a:latin typeface="Calibri" panose="020F0502020204030204" pitchFamily="34" charset="0"/>
                <a:cs typeface="Calibri" panose="020F0502020204030204" pitchFamily="34" charset="0"/>
              </a:rPr>
              <a:t>2</a:t>
            </a:r>
            <a:r>
              <a:rPr lang="en-US" altLang="en-US" sz="2800" i="1" dirty="0">
                <a:solidFill>
                  <a:srgbClr val="0000FF"/>
                </a:solidFill>
                <a:latin typeface="Calibri" panose="020F0502020204030204" pitchFamily="34" charset="0"/>
                <a:cs typeface="Calibri" panose="020F0502020204030204" pitchFamily="34" charset="0"/>
              </a:rPr>
              <a:t>s</a:t>
            </a:r>
            <a:r>
              <a:rPr lang="en-US" altLang="en-US" sz="2800" baseline="30000" dirty="0">
                <a:solidFill>
                  <a:srgbClr val="0000FF"/>
                </a:solidFill>
                <a:latin typeface="Calibri" panose="020F0502020204030204" pitchFamily="34" charset="0"/>
                <a:cs typeface="Calibri" panose="020F0502020204030204" pitchFamily="34" charset="0"/>
              </a:rPr>
              <a:t>2</a:t>
            </a:r>
            <a:r>
              <a:rPr lang="en-US" altLang="en-US" sz="2800" dirty="0">
                <a:solidFill>
                  <a:srgbClr val="0000FF"/>
                </a:solidFill>
                <a:latin typeface="Calibri" panose="020F0502020204030204" pitchFamily="34" charset="0"/>
                <a:cs typeface="Calibri" panose="020F0502020204030204" pitchFamily="34" charset="0"/>
              </a:rPr>
              <a:t>2</a:t>
            </a:r>
            <a:r>
              <a:rPr lang="en-US" altLang="en-US" sz="2800" i="1" dirty="0">
                <a:solidFill>
                  <a:srgbClr val="0000FF"/>
                </a:solidFill>
                <a:latin typeface="Calibri" panose="020F0502020204030204" pitchFamily="34" charset="0"/>
                <a:cs typeface="Calibri" panose="020F0502020204030204" pitchFamily="34" charset="0"/>
              </a:rPr>
              <a:t>p</a:t>
            </a:r>
            <a:r>
              <a:rPr lang="en-US" altLang="en-US" sz="2800" baseline="30000" dirty="0">
                <a:solidFill>
                  <a:srgbClr val="0000FF"/>
                </a:solidFill>
                <a:latin typeface="Calibri" panose="020F0502020204030204" pitchFamily="34" charset="0"/>
                <a:cs typeface="Calibri" panose="020F0502020204030204" pitchFamily="34" charset="0"/>
              </a:rPr>
              <a:t>4</a:t>
            </a:r>
            <a:r>
              <a:rPr lang="en-US" altLang="en-US" sz="2800" dirty="0">
                <a:solidFill>
                  <a:srgbClr val="0000FF"/>
                </a:solidFill>
                <a:latin typeface="Calibri" panose="020F0502020204030204" pitchFamily="34" charset="0"/>
                <a:cs typeface="Calibri" panose="020F0502020204030204" pitchFamily="34" charset="0"/>
              </a:rPr>
              <a:t> </a:t>
            </a:r>
          </a:p>
          <a:p>
            <a:pPr eaLnBrk="1" hangingPunct="1"/>
            <a:endParaRPr lang="en-US" altLang="en-US" sz="2800" dirty="0">
              <a:latin typeface="Calibri" panose="020F0502020204030204" pitchFamily="34" charset="0"/>
              <a:cs typeface="Calibri" panose="020F0502020204030204" pitchFamily="34" charset="0"/>
            </a:endParaRPr>
          </a:p>
        </p:txBody>
      </p:sp>
      <p:sp>
        <p:nvSpPr>
          <p:cNvPr id="73733" name="Slide Number Placeholder 4">
            <a:extLst>
              <a:ext uri="{FF2B5EF4-FFF2-40B4-BE49-F238E27FC236}">
                <a16:creationId xmlns:a16="http://schemas.microsoft.com/office/drawing/2014/main" id="{D6408950-F251-4411-816A-985064E92674}"/>
              </a:ext>
            </a:extLst>
          </p:cNvPr>
          <p:cNvSpPr>
            <a:spLocks noGrp="1"/>
          </p:cNvSpPr>
          <p:nvPr>
            <p:ph type="sldNum" sz="quarter" idx="12"/>
          </p:nvPr>
        </p:nvSpPr>
        <p:spPr bwMode="auto">
          <a:xfrm>
            <a:off x="8229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3F66776-235D-4E09-8365-46EF3CEE7BE8}" type="slidenum">
              <a:rPr lang="en-US" altLang="en-US" sz="1000">
                <a:latin typeface="Calibri" panose="020F0502020204030204" pitchFamily="34" charset="0"/>
              </a:rPr>
              <a:pPr/>
              <a:t>19</a:t>
            </a:fld>
            <a:endParaRPr lang="en-US" altLang="en-US" sz="1000">
              <a:latin typeface="Calibri" panose="020F0502020204030204" pitchFamily="34" charset="0"/>
            </a:endParaRPr>
          </a:p>
        </p:txBody>
      </p:sp>
      <p:sp>
        <p:nvSpPr>
          <p:cNvPr id="73734" name="Rectangle 4">
            <a:extLst>
              <a:ext uri="{FF2B5EF4-FFF2-40B4-BE49-F238E27FC236}">
                <a16:creationId xmlns:a16="http://schemas.microsoft.com/office/drawing/2014/main" id="{203A8818-5A46-4D98-94FE-48D582718C0B}"/>
              </a:ext>
            </a:extLst>
          </p:cNvPr>
          <p:cNvSpPr>
            <a:spLocks noChangeArrowheads="1"/>
          </p:cNvSpPr>
          <p:nvPr/>
        </p:nvSpPr>
        <p:spPr bwMode="auto">
          <a:xfrm>
            <a:off x="1524000" y="30416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latin typeface="Calibri" panose="020F0502020204030204" pitchFamily="34" charset="0"/>
            </a:endParaRPr>
          </a:p>
        </p:txBody>
      </p:sp>
      <p:sp>
        <p:nvSpPr>
          <p:cNvPr id="73735" name="Rectangle 5">
            <a:extLst>
              <a:ext uri="{FF2B5EF4-FFF2-40B4-BE49-F238E27FC236}">
                <a16:creationId xmlns:a16="http://schemas.microsoft.com/office/drawing/2014/main" id="{DE85BF33-FB40-4148-B72A-B7710300DDA3}"/>
              </a:ext>
            </a:extLst>
          </p:cNvPr>
          <p:cNvSpPr>
            <a:spLocks noChangeArrowheads="1"/>
          </p:cNvSpPr>
          <p:nvPr/>
        </p:nvSpPr>
        <p:spPr bwMode="auto">
          <a:xfrm>
            <a:off x="1524000" y="2689226"/>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latin typeface="Calibri" panose="020F0502020204030204" pitchFamily="34" charset="0"/>
            </a:endParaRPr>
          </a:p>
        </p:txBody>
      </p:sp>
      <p:sp>
        <p:nvSpPr>
          <p:cNvPr id="8" name="Rectangle 3">
            <a:extLst>
              <a:ext uri="{FF2B5EF4-FFF2-40B4-BE49-F238E27FC236}">
                <a16:creationId xmlns:a16="http://schemas.microsoft.com/office/drawing/2014/main" id="{E6236471-A0A8-4AD9-B870-A7B82D99FD16}"/>
              </a:ext>
            </a:extLst>
          </p:cNvPr>
          <p:cNvSpPr txBox="1">
            <a:spLocks noChangeArrowheads="1"/>
          </p:cNvSpPr>
          <p:nvPr/>
        </p:nvSpPr>
        <p:spPr>
          <a:xfrm>
            <a:off x="5726725" y="1767254"/>
            <a:ext cx="4642338" cy="403860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None/>
            </a:pPr>
            <a:r>
              <a:rPr lang="en-US" altLang="en-US" sz="3600" dirty="0">
                <a:latin typeface="Calibri" panose="020F0502020204030204" pitchFamily="34" charset="0"/>
                <a:cs typeface="Calibri" panose="020F0502020204030204" pitchFamily="34" charset="0"/>
              </a:rPr>
              <a:t>Hund’</a:t>
            </a:r>
            <a:r>
              <a:rPr lang="en-US" altLang="ja-JP" sz="3600" dirty="0">
                <a:latin typeface="Calibri" panose="020F0502020204030204" pitchFamily="34" charset="0"/>
                <a:cs typeface="Calibri" panose="020F0502020204030204" pitchFamily="34" charset="0"/>
              </a:rPr>
              <a:t>s Rule</a:t>
            </a:r>
          </a:p>
          <a:p>
            <a:r>
              <a:rPr lang="en-US" altLang="en-US" sz="2400" dirty="0">
                <a:solidFill>
                  <a:schemeClr val="tx1"/>
                </a:solidFill>
                <a:latin typeface="Calibri" panose="020F0502020204030204" pitchFamily="34" charset="0"/>
                <a:cs typeface="Calibri" panose="020F0502020204030204" pitchFamily="34" charset="0"/>
              </a:rPr>
              <a:t>The lowest energy configuration for an atom is the one having the maximum number of unpaired electrons allowed by the Pauli principle in a particular set of degenerate (same energy) orbitals.</a:t>
            </a:r>
          </a:p>
          <a:p>
            <a:endParaRPr lang="en-US" altLang="en-US" sz="2800" dirty="0">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9E119-C9DB-4DDC-BA77-D22191A487E0}"/>
              </a:ext>
            </a:extLst>
          </p:cNvPr>
          <p:cNvSpPr>
            <a:spLocks noGrp="1"/>
          </p:cNvSpPr>
          <p:nvPr>
            <p:ph type="title"/>
          </p:nvPr>
        </p:nvSpPr>
        <p:spPr/>
        <p:txBody>
          <a:bodyPr/>
          <a:lstStyle/>
          <a:p>
            <a:r>
              <a:rPr lang="en-US" dirty="0"/>
              <a:t>Recap from Lecture #1:</a:t>
            </a:r>
          </a:p>
        </p:txBody>
      </p:sp>
      <p:sp>
        <p:nvSpPr>
          <p:cNvPr id="4" name="TextBox 3">
            <a:extLst>
              <a:ext uri="{FF2B5EF4-FFF2-40B4-BE49-F238E27FC236}">
                <a16:creationId xmlns:a16="http://schemas.microsoft.com/office/drawing/2014/main" id="{5401950F-6C00-4F6F-B567-14A24EB6721C}"/>
              </a:ext>
            </a:extLst>
          </p:cNvPr>
          <p:cNvSpPr txBox="1"/>
          <p:nvPr/>
        </p:nvSpPr>
        <p:spPr>
          <a:xfrm>
            <a:off x="734518" y="1663908"/>
            <a:ext cx="10523095" cy="3046988"/>
          </a:xfrm>
          <a:prstGeom prst="rect">
            <a:avLst/>
          </a:prstGeom>
          <a:noFill/>
        </p:spPr>
        <p:txBody>
          <a:bodyPr wrap="square" rtlCol="0">
            <a:spAutoFit/>
          </a:bodyPr>
          <a:lstStyle/>
          <a:p>
            <a:pPr marL="342900" indent="-342900">
              <a:buAutoNum type="arabicPeriod"/>
            </a:pPr>
            <a:r>
              <a:rPr lang="en-US" sz="3200" dirty="0"/>
              <a:t>There is a relationship between energy, frequency, and wavelength of electromagnetic radiation.</a:t>
            </a:r>
          </a:p>
          <a:p>
            <a:pPr marL="342900" indent="-342900">
              <a:buAutoNum type="arabicPeriod"/>
            </a:pPr>
            <a:r>
              <a:rPr lang="en-US" sz="3200" dirty="0"/>
              <a:t>The energy of an electron and electronic transitions in the Hydrogen atom are quantized and can be calculated. </a:t>
            </a:r>
          </a:p>
          <a:p>
            <a:pPr marL="342900" indent="-342900">
              <a:buAutoNum type="arabicPeriod"/>
            </a:pPr>
            <a:r>
              <a:rPr lang="en-US" sz="3200" dirty="0"/>
              <a:t>Electrons exhibit both wave and particle-like behaviors (Wave-Particle Duality)</a:t>
            </a:r>
          </a:p>
        </p:txBody>
      </p:sp>
    </p:spTree>
    <p:extLst>
      <p:ext uri="{BB962C8B-B14F-4D97-AF65-F5344CB8AC3E}">
        <p14:creationId xmlns:p14="http://schemas.microsoft.com/office/powerpoint/2010/main" val="335901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9B7BA677-2C6A-43B2-9E26-3FC735F43FC5}"/>
              </a:ext>
            </a:extLst>
          </p:cNvPr>
          <p:cNvSpPr>
            <a:spLocks noGrp="1" noChangeArrowheads="1"/>
          </p:cNvSpPr>
          <p:nvPr>
            <p:ph type="title"/>
          </p:nvPr>
        </p:nvSpPr>
        <p:spPr/>
        <p:txBody>
          <a:bodyPr/>
          <a:lstStyle/>
          <a:p>
            <a:pPr algn="ctr" eaLnBrk="1" hangingPunct="1"/>
            <a:r>
              <a:rPr lang="en-US" altLang="en-US" dirty="0">
                <a:latin typeface="Calibri" panose="020F0502020204030204" pitchFamily="34" charset="0"/>
                <a:cs typeface="Calibri" panose="020F0502020204030204" pitchFamily="34" charset="0"/>
              </a:rPr>
              <a:t>Electron Spin</a:t>
            </a:r>
          </a:p>
        </p:txBody>
      </p:sp>
      <p:sp>
        <p:nvSpPr>
          <p:cNvPr id="66563" name="Rectangle 3">
            <a:extLst>
              <a:ext uri="{FF2B5EF4-FFF2-40B4-BE49-F238E27FC236}">
                <a16:creationId xmlns:a16="http://schemas.microsoft.com/office/drawing/2014/main" id="{7116D5F5-D402-46FB-A113-0848639A8D84}"/>
              </a:ext>
            </a:extLst>
          </p:cNvPr>
          <p:cNvSpPr>
            <a:spLocks noGrp="1" noChangeArrowheads="1"/>
          </p:cNvSpPr>
          <p:nvPr>
            <p:ph idx="1"/>
          </p:nvPr>
        </p:nvSpPr>
        <p:spPr/>
        <p:txBody>
          <a:bodyPr/>
          <a:lstStyle/>
          <a:p>
            <a:pPr eaLnBrk="1" hangingPunct="1"/>
            <a:r>
              <a:rPr lang="en-US" altLang="en-US" sz="2800" dirty="0">
                <a:latin typeface="Calibri" panose="020F0502020204030204" pitchFamily="34" charset="0"/>
                <a:cs typeface="Calibri" panose="020F0502020204030204" pitchFamily="34" charset="0"/>
              </a:rPr>
              <a:t>Electron spin quantum number (</a:t>
            </a:r>
            <a:r>
              <a:rPr lang="en-US" altLang="en-US" sz="2800" i="1" dirty="0" err="1">
                <a:latin typeface="Calibri" panose="020F0502020204030204" pitchFamily="34" charset="0"/>
                <a:cs typeface="Calibri" panose="020F0502020204030204" pitchFamily="34" charset="0"/>
              </a:rPr>
              <a:t>m</a:t>
            </a:r>
            <a:r>
              <a:rPr lang="en-US" altLang="en-US" sz="2800" i="1" baseline="-25000" dirty="0" err="1">
                <a:latin typeface="Calibri" panose="020F0502020204030204" pitchFamily="34" charset="0"/>
                <a:cs typeface="Calibri" panose="020F0502020204030204" pitchFamily="34" charset="0"/>
              </a:rPr>
              <a:t>s</a:t>
            </a:r>
            <a:r>
              <a:rPr lang="en-US" altLang="en-US" sz="2800" dirty="0">
                <a:latin typeface="Calibri" panose="020F0502020204030204" pitchFamily="34" charset="0"/>
                <a:cs typeface="Calibri" panose="020F0502020204030204" pitchFamily="34" charset="0"/>
              </a:rPr>
              <a:t>) – can be +½ or -½.</a:t>
            </a:r>
          </a:p>
          <a:p>
            <a:pPr eaLnBrk="1" hangingPunct="1"/>
            <a:r>
              <a:rPr lang="en-US" altLang="en-US" sz="2800" b="1" u="sng" dirty="0">
                <a:latin typeface="Calibri" panose="020F0502020204030204" pitchFamily="34" charset="0"/>
                <a:cs typeface="Calibri" panose="020F0502020204030204" pitchFamily="34" charset="0"/>
              </a:rPr>
              <a:t>Pauli exclusion principle </a:t>
            </a:r>
            <a:r>
              <a:rPr lang="en-US" altLang="en-US" sz="2800" dirty="0">
                <a:latin typeface="Calibri" panose="020F0502020204030204" pitchFamily="34" charset="0"/>
                <a:cs typeface="Calibri" panose="020F0502020204030204" pitchFamily="34" charset="0"/>
              </a:rPr>
              <a:t>- in a given atom no two electrons can have the same set of four quantum numbers.</a:t>
            </a:r>
          </a:p>
          <a:p>
            <a:pPr eaLnBrk="1" hangingPunct="1"/>
            <a:r>
              <a:rPr lang="en-US" altLang="en-US" sz="2800" dirty="0">
                <a:latin typeface="Calibri" panose="020F0502020204030204" pitchFamily="34" charset="0"/>
                <a:cs typeface="Calibri" panose="020F0502020204030204" pitchFamily="34" charset="0"/>
              </a:rPr>
              <a:t>An orbital can hold only two electrons, and they must have opposite spins.</a:t>
            </a:r>
          </a:p>
          <a:p>
            <a:r>
              <a:rPr lang="en-US" altLang="en-US" sz="2800" dirty="0">
                <a:latin typeface="Calibri" panose="020F0502020204030204" pitchFamily="34" charset="0"/>
                <a:cs typeface="Calibri" panose="020F0502020204030204" pitchFamily="34" charset="0"/>
              </a:rPr>
              <a:t>When electrons are placed in a particular quantum level, they </a:t>
            </a:r>
            <a:r>
              <a:rPr lang="ja-JP" altLang="en-US" sz="2800" dirty="0">
                <a:latin typeface="Calibri" panose="020F0502020204030204" pitchFamily="34" charset="0"/>
                <a:cs typeface="Calibri" panose="020F0502020204030204" pitchFamily="34" charset="0"/>
              </a:rPr>
              <a:t>“</a:t>
            </a:r>
            <a:r>
              <a:rPr lang="en-US" altLang="ja-JP" sz="2800" dirty="0">
                <a:latin typeface="Calibri" panose="020F0502020204030204" pitchFamily="34" charset="0"/>
                <a:cs typeface="Calibri" panose="020F0502020204030204" pitchFamily="34" charset="0"/>
              </a:rPr>
              <a:t>prefer</a:t>
            </a:r>
            <a:r>
              <a:rPr lang="ja-JP" altLang="en-US" sz="2800" dirty="0">
                <a:latin typeface="Calibri" panose="020F0502020204030204" pitchFamily="34" charset="0"/>
                <a:cs typeface="Calibri" panose="020F0502020204030204" pitchFamily="34" charset="0"/>
              </a:rPr>
              <a:t>”</a:t>
            </a:r>
            <a:r>
              <a:rPr lang="en-US" altLang="ja-JP" sz="2800" dirty="0">
                <a:latin typeface="Calibri" panose="020F0502020204030204" pitchFamily="34" charset="0"/>
                <a:cs typeface="Calibri" panose="020F0502020204030204" pitchFamily="34" charset="0"/>
              </a:rPr>
              <a:t> the orbitals in the order </a:t>
            </a:r>
            <a:r>
              <a:rPr lang="en-US" altLang="ja-JP" sz="2800" i="1" dirty="0">
                <a:latin typeface="Calibri" panose="020F0502020204030204" pitchFamily="34" charset="0"/>
                <a:cs typeface="Calibri" panose="020F0502020204030204" pitchFamily="34" charset="0"/>
              </a:rPr>
              <a:t>s</a:t>
            </a:r>
            <a:r>
              <a:rPr lang="en-US" altLang="ja-JP" sz="2800" dirty="0">
                <a:latin typeface="Calibri" panose="020F0502020204030204" pitchFamily="34" charset="0"/>
                <a:cs typeface="Calibri" panose="020F0502020204030204" pitchFamily="34" charset="0"/>
              </a:rPr>
              <a:t>, </a:t>
            </a:r>
            <a:r>
              <a:rPr lang="en-US" altLang="ja-JP" sz="2800" i="1" dirty="0">
                <a:latin typeface="Calibri" panose="020F0502020204030204" pitchFamily="34" charset="0"/>
                <a:cs typeface="Calibri" panose="020F0502020204030204" pitchFamily="34" charset="0"/>
              </a:rPr>
              <a:t>p</a:t>
            </a:r>
            <a:r>
              <a:rPr lang="en-US" altLang="ja-JP" sz="2800" dirty="0">
                <a:latin typeface="Calibri" panose="020F0502020204030204" pitchFamily="34" charset="0"/>
                <a:cs typeface="Calibri" panose="020F0502020204030204" pitchFamily="34" charset="0"/>
              </a:rPr>
              <a:t>, </a:t>
            </a:r>
            <a:r>
              <a:rPr lang="en-US" altLang="ja-JP" sz="2800" i="1" dirty="0">
                <a:latin typeface="Calibri" panose="020F0502020204030204" pitchFamily="34" charset="0"/>
                <a:cs typeface="Calibri" panose="020F0502020204030204" pitchFamily="34" charset="0"/>
              </a:rPr>
              <a:t>d</a:t>
            </a:r>
            <a:r>
              <a:rPr lang="en-US" altLang="ja-JP" sz="2800" dirty="0">
                <a:latin typeface="Calibri" panose="020F0502020204030204" pitchFamily="34" charset="0"/>
                <a:cs typeface="Calibri" panose="020F0502020204030204" pitchFamily="34" charset="0"/>
              </a:rPr>
              <a:t>, and then </a:t>
            </a:r>
            <a:r>
              <a:rPr lang="en-US" altLang="ja-JP" sz="2800" i="1" dirty="0">
                <a:latin typeface="Calibri" panose="020F0502020204030204" pitchFamily="34" charset="0"/>
                <a:cs typeface="Calibri" panose="020F0502020204030204" pitchFamily="34" charset="0"/>
              </a:rPr>
              <a:t>f.</a:t>
            </a:r>
            <a:endParaRPr lang="en-US" altLang="en-US" sz="2800" i="1" dirty="0">
              <a:latin typeface="Calibri" panose="020F0502020204030204" pitchFamily="34" charset="0"/>
              <a:cs typeface="Calibri" panose="020F0502020204030204" pitchFamily="34" charset="0"/>
            </a:endParaRPr>
          </a:p>
          <a:p>
            <a:pPr eaLnBrk="1" hangingPunct="1"/>
            <a:endParaRPr lang="en-US" altLang="en-US" sz="2800" dirty="0">
              <a:latin typeface="Calibri" panose="020F0502020204030204" pitchFamily="34" charset="0"/>
              <a:cs typeface="Calibri" panose="020F0502020204030204" pitchFamily="34" charset="0"/>
            </a:endParaRPr>
          </a:p>
        </p:txBody>
      </p:sp>
      <p:sp>
        <p:nvSpPr>
          <p:cNvPr id="66565" name="Slide Number Placeholder 4">
            <a:extLst>
              <a:ext uri="{FF2B5EF4-FFF2-40B4-BE49-F238E27FC236}">
                <a16:creationId xmlns:a16="http://schemas.microsoft.com/office/drawing/2014/main" id="{3F85DA3E-C6A9-4311-B4AE-6D02B01777BE}"/>
              </a:ext>
            </a:extLst>
          </p:cNvPr>
          <p:cNvSpPr>
            <a:spLocks noGrp="1"/>
          </p:cNvSpPr>
          <p:nvPr>
            <p:ph type="sldNum" sz="quarter" idx="12"/>
          </p:nvPr>
        </p:nvSpPr>
        <p:spPr bwMode="auto">
          <a:xfrm>
            <a:off x="8229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2FA06D1-295C-44A0-9A99-6AADC6B8CCA8}" type="slidenum">
              <a:rPr lang="en-US" altLang="en-US" sz="1000">
                <a:latin typeface="Calibri" panose="020F0502020204030204" pitchFamily="34" charset="0"/>
              </a:rPr>
              <a:pPr/>
              <a:t>20</a:t>
            </a:fld>
            <a:endParaRPr lang="en-US" altLang="en-US" sz="1000">
              <a:latin typeface="Calibri" panose="020F0502020204030204" pitchFamily="34" charset="0"/>
            </a:endParaRPr>
          </a:p>
        </p:txBody>
      </p:sp>
      <p:sp>
        <p:nvSpPr>
          <p:cNvPr id="66566" name="Rectangle 4">
            <a:extLst>
              <a:ext uri="{FF2B5EF4-FFF2-40B4-BE49-F238E27FC236}">
                <a16:creationId xmlns:a16="http://schemas.microsoft.com/office/drawing/2014/main" id="{23F2AD08-23BE-43EA-B271-1F66A271B226}"/>
              </a:ext>
            </a:extLst>
          </p:cNvPr>
          <p:cNvSpPr>
            <a:spLocks noChangeArrowheads="1"/>
          </p:cNvSpPr>
          <p:nvPr/>
        </p:nvSpPr>
        <p:spPr bwMode="auto">
          <a:xfrm>
            <a:off x="1524000" y="30416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latin typeface="Calibri" panose="020F0502020204030204" pitchFamily="34" charset="0"/>
            </a:endParaRPr>
          </a:p>
        </p:txBody>
      </p:sp>
      <p:sp>
        <p:nvSpPr>
          <p:cNvPr id="66567" name="Rectangle 5">
            <a:extLst>
              <a:ext uri="{FF2B5EF4-FFF2-40B4-BE49-F238E27FC236}">
                <a16:creationId xmlns:a16="http://schemas.microsoft.com/office/drawing/2014/main" id="{0970E585-1ED3-4B9A-BA88-EC7365D08F0B}"/>
              </a:ext>
            </a:extLst>
          </p:cNvPr>
          <p:cNvSpPr>
            <a:spLocks noChangeArrowheads="1"/>
          </p:cNvSpPr>
          <p:nvPr/>
        </p:nvSpPr>
        <p:spPr bwMode="auto">
          <a:xfrm>
            <a:off x="1524000" y="2689226"/>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latin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D0A1FADA-1F20-4502-B302-981A56895A6C}"/>
              </a:ext>
            </a:extLst>
          </p:cNvPr>
          <p:cNvSpPr>
            <a:spLocks noGrp="1" noChangeArrowheads="1"/>
          </p:cNvSpPr>
          <p:nvPr>
            <p:ph type="title"/>
          </p:nvPr>
        </p:nvSpPr>
        <p:spPr/>
        <p:txBody>
          <a:bodyPr/>
          <a:lstStyle/>
          <a:p>
            <a:pPr eaLnBrk="1" hangingPunct="1"/>
            <a:r>
              <a:rPr lang="en-US" altLang="en-US">
                <a:latin typeface="Calibri" panose="020F0502020204030204" pitchFamily="34" charset="0"/>
                <a:cs typeface="Calibri" panose="020F0502020204030204" pitchFamily="34" charset="0"/>
              </a:rPr>
              <a:t>Penetration Effect</a:t>
            </a:r>
          </a:p>
        </p:txBody>
      </p:sp>
      <p:sp>
        <p:nvSpPr>
          <p:cNvPr id="68611" name="Rectangle 3">
            <a:extLst>
              <a:ext uri="{FF2B5EF4-FFF2-40B4-BE49-F238E27FC236}">
                <a16:creationId xmlns:a16="http://schemas.microsoft.com/office/drawing/2014/main" id="{4AD9986F-1417-4267-8C2C-54ED707424C0}"/>
              </a:ext>
            </a:extLst>
          </p:cNvPr>
          <p:cNvSpPr>
            <a:spLocks noGrp="1" noChangeArrowheads="1"/>
          </p:cNvSpPr>
          <p:nvPr>
            <p:ph idx="1"/>
          </p:nvPr>
        </p:nvSpPr>
        <p:spPr/>
        <p:txBody>
          <a:bodyPr/>
          <a:lstStyle/>
          <a:p>
            <a:pPr eaLnBrk="1" hangingPunct="1"/>
            <a:r>
              <a:rPr lang="en-US" altLang="en-US" sz="2800">
                <a:latin typeface="Calibri" panose="020F0502020204030204" pitchFamily="34" charset="0"/>
                <a:cs typeface="Calibri" panose="020F0502020204030204" pitchFamily="34" charset="0"/>
              </a:rPr>
              <a:t>A 2</a:t>
            </a:r>
            <a:r>
              <a:rPr lang="en-US" altLang="en-US" sz="2800" i="1">
                <a:latin typeface="Calibri" panose="020F0502020204030204" pitchFamily="34" charset="0"/>
                <a:cs typeface="Calibri" panose="020F0502020204030204" pitchFamily="34" charset="0"/>
              </a:rPr>
              <a:t>s</a:t>
            </a:r>
            <a:r>
              <a:rPr lang="en-US" altLang="en-US" sz="2800">
                <a:latin typeface="Calibri" panose="020F0502020204030204" pitchFamily="34" charset="0"/>
                <a:cs typeface="Calibri" panose="020F0502020204030204" pitchFamily="34" charset="0"/>
              </a:rPr>
              <a:t> electron penetrates to the nucleus more than one in the 2</a:t>
            </a:r>
            <a:r>
              <a:rPr lang="en-US" altLang="en-US" sz="2800" i="1">
                <a:latin typeface="Calibri" panose="020F0502020204030204" pitchFamily="34" charset="0"/>
                <a:cs typeface="Calibri" panose="020F0502020204030204" pitchFamily="34" charset="0"/>
              </a:rPr>
              <a:t>p</a:t>
            </a:r>
            <a:r>
              <a:rPr lang="en-US" altLang="en-US" sz="2800">
                <a:latin typeface="Calibri" panose="020F0502020204030204" pitchFamily="34" charset="0"/>
                <a:cs typeface="Calibri" panose="020F0502020204030204" pitchFamily="34" charset="0"/>
              </a:rPr>
              <a:t> orbital.</a:t>
            </a:r>
          </a:p>
          <a:p>
            <a:pPr eaLnBrk="1" hangingPunct="1"/>
            <a:r>
              <a:rPr lang="en-US" altLang="en-US" sz="2800">
                <a:latin typeface="Calibri" panose="020F0502020204030204" pitchFamily="34" charset="0"/>
                <a:cs typeface="Calibri" panose="020F0502020204030204" pitchFamily="34" charset="0"/>
              </a:rPr>
              <a:t>This causes an electron in a 2</a:t>
            </a:r>
            <a:r>
              <a:rPr lang="en-US" altLang="en-US" sz="2800" i="1">
                <a:latin typeface="Calibri" panose="020F0502020204030204" pitchFamily="34" charset="0"/>
                <a:cs typeface="Calibri" panose="020F0502020204030204" pitchFamily="34" charset="0"/>
              </a:rPr>
              <a:t>s</a:t>
            </a:r>
            <a:r>
              <a:rPr lang="en-US" altLang="en-US" sz="2800">
                <a:latin typeface="Calibri" panose="020F0502020204030204" pitchFamily="34" charset="0"/>
                <a:cs typeface="Calibri" panose="020F0502020204030204" pitchFamily="34" charset="0"/>
              </a:rPr>
              <a:t> orbital to be attracted to the nucleus more strongly than an electron in a 2</a:t>
            </a:r>
            <a:r>
              <a:rPr lang="en-US" altLang="en-US" sz="2800" i="1">
                <a:latin typeface="Calibri" panose="020F0502020204030204" pitchFamily="34" charset="0"/>
                <a:cs typeface="Calibri" panose="020F0502020204030204" pitchFamily="34" charset="0"/>
              </a:rPr>
              <a:t>p</a:t>
            </a:r>
            <a:r>
              <a:rPr lang="en-US" altLang="en-US" sz="2800">
                <a:latin typeface="Calibri" panose="020F0502020204030204" pitchFamily="34" charset="0"/>
                <a:cs typeface="Calibri" panose="020F0502020204030204" pitchFamily="34" charset="0"/>
              </a:rPr>
              <a:t> orbital.</a:t>
            </a:r>
          </a:p>
          <a:p>
            <a:pPr eaLnBrk="1" hangingPunct="1"/>
            <a:r>
              <a:rPr lang="en-US" altLang="en-US" sz="2800">
                <a:latin typeface="Calibri" panose="020F0502020204030204" pitchFamily="34" charset="0"/>
                <a:cs typeface="Calibri" panose="020F0502020204030204" pitchFamily="34" charset="0"/>
              </a:rPr>
              <a:t>Thus, the 2</a:t>
            </a:r>
            <a:r>
              <a:rPr lang="en-US" altLang="en-US" sz="2800" i="1">
                <a:latin typeface="Calibri" panose="020F0502020204030204" pitchFamily="34" charset="0"/>
                <a:cs typeface="Calibri" panose="020F0502020204030204" pitchFamily="34" charset="0"/>
              </a:rPr>
              <a:t>s</a:t>
            </a:r>
            <a:r>
              <a:rPr lang="en-US" altLang="en-US" sz="2800">
                <a:latin typeface="Calibri" panose="020F0502020204030204" pitchFamily="34" charset="0"/>
                <a:cs typeface="Calibri" panose="020F0502020204030204" pitchFamily="34" charset="0"/>
              </a:rPr>
              <a:t> orbital is lower in energy than the 2</a:t>
            </a:r>
            <a:r>
              <a:rPr lang="en-US" altLang="en-US" sz="2800" i="1">
                <a:latin typeface="Calibri" panose="020F0502020204030204" pitchFamily="34" charset="0"/>
                <a:cs typeface="Calibri" panose="020F0502020204030204" pitchFamily="34" charset="0"/>
              </a:rPr>
              <a:t>p</a:t>
            </a:r>
            <a:r>
              <a:rPr lang="en-US" altLang="en-US" sz="2800">
                <a:latin typeface="Calibri" panose="020F0502020204030204" pitchFamily="34" charset="0"/>
                <a:cs typeface="Calibri" panose="020F0502020204030204" pitchFamily="34" charset="0"/>
              </a:rPr>
              <a:t> orbitals in a polyelectronic atom.</a:t>
            </a:r>
            <a:endParaRPr lang="en-US" altLang="en-US" sz="2800" i="1">
              <a:latin typeface="Calibri" panose="020F0502020204030204" pitchFamily="34" charset="0"/>
              <a:cs typeface="Calibri" panose="020F0502020204030204" pitchFamily="34" charset="0"/>
            </a:endParaRPr>
          </a:p>
        </p:txBody>
      </p:sp>
      <p:sp>
        <p:nvSpPr>
          <p:cNvPr id="68612" name="Footer Placeholder 3">
            <a:extLst>
              <a:ext uri="{FF2B5EF4-FFF2-40B4-BE49-F238E27FC236}">
                <a16:creationId xmlns:a16="http://schemas.microsoft.com/office/drawing/2014/main" id="{FA1D0D71-4D2A-4FE6-BDFC-89FE5A5FB566}"/>
              </a:ext>
            </a:extLst>
          </p:cNvPr>
          <p:cNvSpPr>
            <a:spLocks noGrp="1"/>
          </p:cNvSpPr>
          <p:nvPr>
            <p:ph type="ftr" sz="quarter" idx="11"/>
          </p:nvPr>
        </p:nvSpPr>
        <p:spPr bwMode="auto">
          <a:xfrm>
            <a:off x="1524000" y="6618288"/>
            <a:ext cx="5867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000">
                <a:latin typeface="Calibri" panose="020F0502020204030204" pitchFamily="34" charset="0"/>
              </a:rPr>
              <a:t>Copyright © Cengage Learning. All rights reserved</a:t>
            </a:r>
          </a:p>
        </p:txBody>
      </p:sp>
      <p:sp>
        <p:nvSpPr>
          <p:cNvPr id="68613" name="Slide Number Placeholder 4">
            <a:extLst>
              <a:ext uri="{FF2B5EF4-FFF2-40B4-BE49-F238E27FC236}">
                <a16:creationId xmlns:a16="http://schemas.microsoft.com/office/drawing/2014/main" id="{CB3CF2AA-12C6-4503-A2C4-26A13EA884AB}"/>
              </a:ext>
            </a:extLst>
          </p:cNvPr>
          <p:cNvSpPr>
            <a:spLocks noGrp="1"/>
          </p:cNvSpPr>
          <p:nvPr>
            <p:ph type="sldNum" sz="quarter" idx="12"/>
          </p:nvPr>
        </p:nvSpPr>
        <p:spPr bwMode="auto">
          <a:xfrm>
            <a:off x="8229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C0F6817-B885-4591-BF51-6A6284CB6C1C}" type="slidenum">
              <a:rPr lang="en-US" altLang="en-US" sz="1000">
                <a:latin typeface="Calibri" panose="020F0502020204030204" pitchFamily="34" charset="0"/>
              </a:rPr>
              <a:pPr/>
              <a:t>21</a:t>
            </a:fld>
            <a:endParaRPr lang="en-US" altLang="en-US" sz="1000">
              <a:latin typeface="Calibri" panose="020F0502020204030204" pitchFamily="34" charset="0"/>
            </a:endParaRPr>
          </a:p>
        </p:txBody>
      </p:sp>
      <p:sp>
        <p:nvSpPr>
          <p:cNvPr id="68614" name="Rectangle 4">
            <a:extLst>
              <a:ext uri="{FF2B5EF4-FFF2-40B4-BE49-F238E27FC236}">
                <a16:creationId xmlns:a16="http://schemas.microsoft.com/office/drawing/2014/main" id="{E7BA96C8-3025-4004-A0E9-2166380DE4BB}"/>
              </a:ext>
            </a:extLst>
          </p:cNvPr>
          <p:cNvSpPr>
            <a:spLocks noChangeArrowheads="1"/>
          </p:cNvSpPr>
          <p:nvPr/>
        </p:nvSpPr>
        <p:spPr bwMode="auto">
          <a:xfrm>
            <a:off x="1524000" y="30416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latin typeface="Calibri" panose="020F0502020204030204" pitchFamily="34" charset="0"/>
            </a:endParaRPr>
          </a:p>
        </p:txBody>
      </p:sp>
      <p:sp>
        <p:nvSpPr>
          <p:cNvPr id="68615" name="Rectangle 5">
            <a:extLst>
              <a:ext uri="{FF2B5EF4-FFF2-40B4-BE49-F238E27FC236}">
                <a16:creationId xmlns:a16="http://schemas.microsoft.com/office/drawing/2014/main" id="{EAED73EE-1F09-4F66-A05E-78DD699DB3C6}"/>
              </a:ext>
            </a:extLst>
          </p:cNvPr>
          <p:cNvSpPr>
            <a:spLocks noChangeArrowheads="1"/>
          </p:cNvSpPr>
          <p:nvPr/>
        </p:nvSpPr>
        <p:spPr bwMode="auto">
          <a:xfrm>
            <a:off x="1524000" y="2689226"/>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latin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32B114-11D7-4A2A-98FB-452AFAFEDA53}"/>
              </a:ext>
            </a:extLst>
          </p:cNvPr>
          <p:cNvPicPr>
            <a:picLocks noChangeAspect="1"/>
          </p:cNvPicPr>
          <p:nvPr/>
        </p:nvPicPr>
        <p:blipFill>
          <a:blip r:embed="rId2"/>
          <a:stretch>
            <a:fillRect/>
          </a:stretch>
        </p:blipFill>
        <p:spPr>
          <a:xfrm>
            <a:off x="1077980" y="895142"/>
            <a:ext cx="4726471" cy="3328988"/>
          </a:xfrm>
          <a:prstGeom prst="rect">
            <a:avLst/>
          </a:prstGeom>
        </p:spPr>
      </p:pic>
      <p:sp>
        <p:nvSpPr>
          <p:cNvPr id="5" name="TextBox 4">
            <a:extLst>
              <a:ext uri="{FF2B5EF4-FFF2-40B4-BE49-F238E27FC236}">
                <a16:creationId xmlns:a16="http://schemas.microsoft.com/office/drawing/2014/main" id="{434393D0-D837-4AD8-BABA-85D64D2F6765}"/>
              </a:ext>
            </a:extLst>
          </p:cNvPr>
          <p:cNvSpPr txBox="1"/>
          <p:nvPr/>
        </p:nvSpPr>
        <p:spPr>
          <a:xfrm>
            <a:off x="6096000" y="895142"/>
            <a:ext cx="4919105" cy="1569660"/>
          </a:xfrm>
          <a:prstGeom prst="rect">
            <a:avLst/>
          </a:prstGeom>
          <a:noFill/>
        </p:spPr>
        <p:txBody>
          <a:bodyPr wrap="square" rtlCol="0">
            <a:spAutoFit/>
          </a:bodyPr>
          <a:lstStyle/>
          <a:p>
            <a:r>
              <a:rPr lang="en-US" sz="2400" dirty="0"/>
              <a:t>-Ground State Electron Configuration</a:t>
            </a:r>
          </a:p>
          <a:p>
            <a:endParaRPr lang="en-US" sz="2400" dirty="0"/>
          </a:p>
          <a:p>
            <a:r>
              <a:rPr lang="en-US" sz="2400" dirty="0"/>
              <a:t>-Noble Gas Configuration</a:t>
            </a:r>
          </a:p>
          <a:p>
            <a:r>
              <a:rPr lang="en-US" sz="2400" dirty="0"/>
              <a:t>(Eliminates inner electrons)</a:t>
            </a:r>
          </a:p>
        </p:txBody>
      </p:sp>
    </p:spTree>
    <p:extLst>
      <p:ext uri="{BB962C8B-B14F-4D97-AF65-F5344CB8AC3E}">
        <p14:creationId xmlns:p14="http://schemas.microsoft.com/office/powerpoint/2010/main" val="1291545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D20FB0-94B9-43AD-8531-642116C89E04}"/>
              </a:ext>
            </a:extLst>
          </p:cNvPr>
          <p:cNvPicPr>
            <a:picLocks noChangeAspect="1"/>
          </p:cNvPicPr>
          <p:nvPr/>
        </p:nvPicPr>
        <p:blipFill>
          <a:blip r:embed="rId2"/>
          <a:stretch>
            <a:fillRect/>
          </a:stretch>
        </p:blipFill>
        <p:spPr>
          <a:xfrm>
            <a:off x="639418" y="646457"/>
            <a:ext cx="10913164" cy="5565086"/>
          </a:xfrm>
          <a:prstGeom prst="rect">
            <a:avLst/>
          </a:prstGeom>
        </p:spPr>
      </p:pic>
    </p:spTree>
    <p:extLst>
      <p:ext uri="{BB962C8B-B14F-4D97-AF65-F5344CB8AC3E}">
        <p14:creationId xmlns:p14="http://schemas.microsoft.com/office/powerpoint/2010/main" val="2183650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3BE2D2DE-8A9B-4D2D-BE2C-3183B72C2FA7}"/>
              </a:ext>
            </a:extLst>
          </p:cNvPr>
          <p:cNvSpPr>
            <a:spLocks noGrp="1" noChangeArrowheads="1"/>
          </p:cNvSpPr>
          <p:nvPr>
            <p:ph type="title"/>
          </p:nvPr>
        </p:nvSpPr>
        <p:spPr/>
        <p:txBody>
          <a:bodyPr/>
          <a:lstStyle/>
          <a:p>
            <a:pPr eaLnBrk="1" hangingPunct="1"/>
            <a:r>
              <a:rPr lang="en-US" altLang="en-US">
                <a:latin typeface="Calibri" panose="020F0502020204030204" pitchFamily="34" charset="0"/>
                <a:cs typeface="Calibri" panose="020F0502020204030204" pitchFamily="34" charset="0"/>
              </a:rPr>
              <a:t>Orbital Diagram</a:t>
            </a:r>
          </a:p>
        </p:txBody>
      </p:sp>
      <p:sp>
        <p:nvSpPr>
          <p:cNvPr id="75779" name="Rectangle 3">
            <a:extLst>
              <a:ext uri="{FF2B5EF4-FFF2-40B4-BE49-F238E27FC236}">
                <a16:creationId xmlns:a16="http://schemas.microsoft.com/office/drawing/2014/main" id="{BA1D0F8F-2280-4620-A225-FA55AE6FAD66}"/>
              </a:ext>
            </a:extLst>
          </p:cNvPr>
          <p:cNvSpPr>
            <a:spLocks noGrp="1" noChangeArrowheads="1"/>
          </p:cNvSpPr>
          <p:nvPr>
            <p:ph idx="1"/>
          </p:nvPr>
        </p:nvSpPr>
        <p:spPr/>
        <p:txBody>
          <a:bodyPr/>
          <a:lstStyle/>
          <a:p>
            <a:pPr eaLnBrk="1" hangingPunct="1"/>
            <a:r>
              <a:rPr lang="en-US" altLang="en-US" sz="2800" dirty="0">
                <a:solidFill>
                  <a:schemeClr val="tx1"/>
                </a:solidFill>
                <a:latin typeface="Calibri" panose="020F0502020204030204" pitchFamily="34" charset="0"/>
                <a:cs typeface="Calibri" panose="020F0502020204030204" pitchFamily="34" charset="0"/>
              </a:rPr>
              <a:t>A notation that shows how many electrons an atom has in each of its occupied electron orbitals.</a:t>
            </a:r>
          </a:p>
          <a:p>
            <a:pPr eaLnBrk="1" hangingPunct="1">
              <a:buFontTx/>
              <a:buNone/>
            </a:pPr>
            <a:r>
              <a:rPr lang="en-US" altLang="en-US" sz="2800" dirty="0">
                <a:latin typeface="Calibri" panose="020F0502020204030204" pitchFamily="34" charset="0"/>
                <a:cs typeface="Calibri" panose="020F0502020204030204" pitchFamily="34" charset="0"/>
              </a:rPr>
              <a:t>		</a:t>
            </a:r>
            <a:r>
              <a:rPr lang="en-US" altLang="en-US" sz="2800" dirty="0">
                <a:solidFill>
                  <a:srgbClr val="0000FF"/>
                </a:solidFill>
                <a:latin typeface="Calibri" panose="020F0502020204030204" pitchFamily="34" charset="0"/>
                <a:cs typeface="Calibri" panose="020F0502020204030204" pitchFamily="34" charset="0"/>
              </a:rPr>
              <a:t>Oxygen: 1</a:t>
            </a:r>
            <a:r>
              <a:rPr lang="en-US" altLang="en-US" sz="2800" i="1" dirty="0">
                <a:solidFill>
                  <a:srgbClr val="0000FF"/>
                </a:solidFill>
                <a:latin typeface="Calibri" panose="020F0502020204030204" pitchFamily="34" charset="0"/>
                <a:cs typeface="Calibri" panose="020F0502020204030204" pitchFamily="34" charset="0"/>
              </a:rPr>
              <a:t>s</a:t>
            </a:r>
            <a:r>
              <a:rPr lang="en-US" altLang="en-US" sz="2800" baseline="30000" dirty="0">
                <a:solidFill>
                  <a:srgbClr val="0000FF"/>
                </a:solidFill>
                <a:latin typeface="Calibri" panose="020F0502020204030204" pitchFamily="34" charset="0"/>
                <a:cs typeface="Calibri" panose="020F0502020204030204" pitchFamily="34" charset="0"/>
              </a:rPr>
              <a:t>2</a:t>
            </a:r>
            <a:r>
              <a:rPr lang="en-US" altLang="en-US" sz="2800" dirty="0">
                <a:solidFill>
                  <a:srgbClr val="0000FF"/>
                </a:solidFill>
                <a:latin typeface="Calibri" panose="020F0502020204030204" pitchFamily="34" charset="0"/>
                <a:cs typeface="Calibri" panose="020F0502020204030204" pitchFamily="34" charset="0"/>
              </a:rPr>
              <a:t>2</a:t>
            </a:r>
            <a:r>
              <a:rPr lang="en-US" altLang="en-US" sz="2800" i="1" dirty="0">
                <a:solidFill>
                  <a:srgbClr val="0000FF"/>
                </a:solidFill>
                <a:latin typeface="Calibri" panose="020F0502020204030204" pitchFamily="34" charset="0"/>
                <a:cs typeface="Calibri" panose="020F0502020204030204" pitchFamily="34" charset="0"/>
              </a:rPr>
              <a:t>s</a:t>
            </a:r>
            <a:r>
              <a:rPr lang="en-US" altLang="en-US" sz="2800" baseline="30000" dirty="0">
                <a:solidFill>
                  <a:srgbClr val="0000FF"/>
                </a:solidFill>
                <a:latin typeface="Calibri" panose="020F0502020204030204" pitchFamily="34" charset="0"/>
                <a:cs typeface="Calibri" panose="020F0502020204030204" pitchFamily="34" charset="0"/>
              </a:rPr>
              <a:t>2</a:t>
            </a:r>
            <a:r>
              <a:rPr lang="en-US" altLang="en-US" sz="2800" dirty="0">
                <a:solidFill>
                  <a:srgbClr val="0000FF"/>
                </a:solidFill>
                <a:latin typeface="Calibri" panose="020F0502020204030204" pitchFamily="34" charset="0"/>
                <a:cs typeface="Calibri" panose="020F0502020204030204" pitchFamily="34" charset="0"/>
              </a:rPr>
              <a:t>2</a:t>
            </a:r>
            <a:r>
              <a:rPr lang="en-US" altLang="en-US" sz="2800" i="1" dirty="0">
                <a:solidFill>
                  <a:srgbClr val="0000FF"/>
                </a:solidFill>
                <a:latin typeface="Calibri" panose="020F0502020204030204" pitchFamily="34" charset="0"/>
                <a:cs typeface="Calibri" panose="020F0502020204030204" pitchFamily="34" charset="0"/>
              </a:rPr>
              <a:t>p</a:t>
            </a:r>
            <a:r>
              <a:rPr lang="en-US" altLang="en-US" sz="2800" baseline="30000" dirty="0">
                <a:solidFill>
                  <a:srgbClr val="0000FF"/>
                </a:solidFill>
                <a:latin typeface="Calibri" panose="020F0502020204030204" pitchFamily="34" charset="0"/>
                <a:cs typeface="Calibri" panose="020F0502020204030204" pitchFamily="34" charset="0"/>
              </a:rPr>
              <a:t>4</a:t>
            </a:r>
            <a:r>
              <a:rPr lang="en-US" altLang="en-US" sz="2800" dirty="0">
                <a:solidFill>
                  <a:srgbClr val="0000FF"/>
                </a:solidFill>
                <a:latin typeface="Calibri" panose="020F0502020204030204" pitchFamily="34" charset="0"/>
                <a:cs typeface="Calibri" panose="020F0502020204030204" pitchFamily="34" charset="0"/>
              </a:rPr>
              <a:t> </a:t>
            </a:r>
            <a:endParaRPr lang="en-US" altLang="en-US" sz="2800" dirty="0">
              <a:latin typeface="Calibri" panose="020F0502020204030204" pitchFamily="34" charset="0"/>
              <a:cs typeface="Calibri" panose="020F0502020204030204" pitchFamily="34" charset="0"/>
            </a:endParaRPr>
          </a:p>
          <a:p>
            <a:pPr eaLnBrk="1" hangingPunct="1">
              <a:buFontTx/>
              <a:buNone/>
            </a:pPr>
            <a:r>
              <a:rPr lang="en-US" altLang="en-US" sz="2800" dirty="0">
                <a:latin typeface="Calibri" panose="020F0502020204030204" pitchFamily="34" charset="0"/>
                <a:cs typeface="Calibri" panose="020F0502020204030204" pitchFamily="34" charset="0"/>
              </a:rPr>
              <a:t>		</a:t>
            </a:r>
            <a:r>
              <a:rPr lang="en-US" altLang="en-US" sz="2800" dirty="0">
                <a:solidFill>
                  <a:srgbClr val="0000FF"/>
                </a:solidFill>
                <a:latin typeface="Calibri" panose="020F0502020204030204" pitchFamily="34" charset="0"/>
                <a:cs typeface="Calibri" panose="020F0502020204030204" pitchFamily="34" charset="0"/>
              </a:rPr>
              <a:t>Oxygen:  	1</a:t>
            </a:r>
            <a:r>
              <a:rPr lang="en-US" altLang="en-US" sz="2800" i="1" dirty="0">
                <a:solidFill>
                  <a:srgbClr val="0000FF"/>
                </a:solidFill>
                <a:latin typeface="Calibri" panose="020F0502020204030204" pitchFamily="34" charset="0"/>
                <a:cs typeface="Calibri" panose="020F0502020204030204" pitchFamily="34" charset="0"/>
              </a:rPr>
              <a:t>s</a:t>
            </a:r>
            <a:r>
              <a:rPr lang="en-US" altLang="en-US" sz="2800" dirty="0">
                <a:solidFill>
                  <a:srgbClr val="0000FF"/>
                </a:solidFill>
                <a:latin typeface="Calibri" panose="020F0502020204030204" pitchFamily="34" charset="0"/>
                <a:cs typeface="Calibri" panose="020F0502020204030204" pitchFamily="34" charset="0"/>
              </a:rPr>
              <a:t>	  2</a:t>
            </a:r>
            <a:r>
              <a:rPr lang="en-US" altLang="en-US" sz="2800" i="1" dirty="0">
                <a:solidFill>
                  <a:srgbClr val="0000FF"/>
                </a:solidFill>
                <a:latin typeface="Calibri" panose="020F0502020204030204" pitchFamily="34" charset="0"/>
                <a:cs typeface="Calibri" panose="020F0502020204030204" pitchFamily="34" charset="0"/>
              </a:rPr>
              <a:t>s</a:t>
            </a:r>
            <a:r>
              <a:rPr lang="en-US" altLang="en-US" sz="2800" dirty="0">
                <a:solidFill>
                  <a:srgbClr val="0000FF"/>
                </a:solidFill>
                <a:latin typeface="Calibri" panose="020F0502020204030204" pitchFamily="34" charset="0"/>
                <a:cs typeface="Calibri" panose="020F0502020204030204" pitchFamily="34" charset="0"/>
              </a:rPr>
              <a:t>	          2</a:t>
            </a:r>
            <a:r>
              <a:rPr lang="en-US" altLang="en-US" sz="2800" i="1" dirty="0">
                <a:solidFill>
                  <a:srgbClr val="0000FF"/>
                </a:solidFill>
                <a:latin typeface="Calibri" panose="020F0502020204030204" pitchFamily="34" charset="0"/>
                <a:cs typeface="Calibri" panose="020F0502020204030204" pitchFamily="34" charset="0"/>
              </a:rPr>
              <a:t>p</a:t>
            </a:r>
          </a:p>
        </p:txBody>
      </p:sp>
      <p:sp>
        <p:nvSpPr>
          <p:cNvPr id="75780" name="Footer Placeholder 3">
            <a:extLst>
              <a:ext uri="{FF2B5EF4-FFF2-40B4-BE49-F238E27FC236}">
                <a16:creationId xmlns:a16="http://schemas.microsoft.com/office/drawing/2014/main" id="{A6CB984A-568F-44CF-9B59-322B3F34926C}"/>
              </a:ext>
            </a:extLst>
          </p:cNvPr>
          <p:cNvSpPr>
            <a:spLocks noGrp="1"/>
          </p:cNvSpPr>
          <p:nvPr>
            <p:ph type="ftr" sz="quarter" idx="11"/>
          </p:nvPr>
        </p:nvSpPr>
        <p:spPr bwMode="auto">
          <a:xfrm>
            <a:off x="1524000" y="6618288"/>
            <a:ext cx="5867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000">
                <a:latin typeface="Calibri" panose="020F0502020204030204" pitchFamily="34" charset="0"/>
              </a:rPr>
              <a:t>Copyright © Cengage Learning. All rights reserved</a:t>
            </a:r>
          </a:p>
        </p:txBody>
      </p:sp>
      <p:sp>
        <p:nvSpPr>
          <p:cNvPr id="75781" name="Slide Number Placeholder 4">
            <a:extLst>
              <a:ext uri="{FF2B5EF4-FFF2-40B4-BE49-F238E27FC236}">
                <a16:creationId xmlns:a16="http://schemas.microsoft.com/office/drawing/2014/main" id="{DEC7EC17-8337-4A0C-AC91-B2FF9685F30C}"/>
              </a:ext>
            </a:extLst>
          </p:cNvPr>
          <p:cNvSpPr>
            <a:spLocks noGrp="1"/>
          </p:cNvSpPr>
          <p:nvPr>
            <p:ph type="sldNum" sz="quarter" idx="12"/>
          </p:nvPr>
        </p:nvSpPr>
        <p:spPr bwMode="auto">
          <a:xfrm>
            <a:off x="8229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D4155B3-D125-4CAF-9801-BB14FD64DCCB}" type="slidenum">
              <a:rPr lang="en-US" altLang="en-US" sz="1000">
                <a:latin typeface="Calibri" panose="020F0502020204030204" pitchFamily="34" charset="0"/>
              </a:rPr>
              <a:pPr/>
              <a:t>24</a:t>
            </a:fld>
            <a:endParaRPr lang="en-US" altLang="en-US" sz="1000">
              <a:latin typeface="Calibri" panose="020F0502020204030204" pitchFamily="34" charset="0"/>
            </a:endParaRPr>
          </a:p>
        </p:txBody>
      </p:sp>
      <p:sp>
        <p:nvSpPr>
          <p:cNvPr id="75782" name="Rectangle 4">
            <a:extLst>
              <a:ext uri="{FF2B5EF4-FFF2-40B4-BE49-F238E27FC236}">
                <a16:creationId xmlns:a16="http://schemas.microsoft.com/office/drawing/2014/main" id="{9A92F4CF-C121-46EE-B2D6-1AF3AD026F09}"/>
              </a:ext>
            </a:extLst>
          </p:cNvPr>
          <p:cNvSpPr>
            <a:spLocks noChangeArrowheads="1"/>
          </p:cNvSpPr>
          <p:nvPr/>
        </p:nvSpPr>
        <p:spPr bwMode="auto">
          <a:xfrm>
            <a:off x="1524000" y="30416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latin typeface="Calibri" panose="020F0502020204030204" pitchFamily="34" charset="0"/>
            </a:endParaRPr>
          </a:p>
        </p:txBody>
      </p:sp>
      <p:sp>
        <p:nvSpPr>
          <p:cNvPr id="75783" name="Rectangle 5">
            <a:extLst>
              <a:ext uri="{FF2B5EF4-FFF2-40B4-BE49-F238E27FC236}">
                <a16:creationId xmlns:a16="http://schemas.microsoft.com/office/drawing/2014/main" id="{9D04725B-C28F-449E-A397-BD082AF56FB6}"/>
              </a:ext>
            </a:extLst>
          </p:cNvPr>
          <p:cNvSpPr>
            <a:spLocks noChangeArrowheads="1"/>
          </p:cNvSpPr>
          <p:nvPr/>
        </p:nvSpPr>
        <p:spPr bwMode="auto">
          <a:xfrm>
            <a:off x="1524000" y="2689226"/>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latin typeface="Calibri" panose="020F0502020204030204" pitchFamily="34" charset="0"/>
            </a:endParaRPr>
          </a:p>
        </p:txBody>
      </p:sp>
      <p:sp>
        <p:nvSpPr>
          <p:cNvPr id="75784" name="Rectangle 6">
            <a:extLst>
              <a:ext uri="{FF2B5EF4-FFF2-40B4-BE49-F238E27FC236}">
                <a16:creationId xmlns:a16="http://schemas.microsoft.com/office/drawing/2014/main" id="{51CF6E9E-9983-4C3D-AB28-FC5A2A361ADC}"/>
              </a:ext>
            </a:extLst>
          </p:cNvPr>
          <p:cNvSpPr>
            <a:spLocks noChangeArrowheads="1"/>
          </p:cNvSpPr>
          <p:nvPr/>
        </p:nvSpPr>
        <p:spPr bwMode="auto">
          <a:xfrm>
            <a:off x="4419600" y="4267200"/>
            <a:ext cx="533400" cy="533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solidFill>
                <a:srgbClr val="000000"/>
              </a:solidFill>
              <a:latin typeface="Calibri" panose="020F0502020204030204" pitchFamily="34" charset="0"/>
            </a:endParaRPr>
          </a:p>
        </p:txBody>
      </p:sp>
      <p:sp>
        <p:nvSpPr>
          <p:cNvPr id="75785" name="Line 7">
            <a:extLst>
              <a:ext uri="{FF2B5EF4-FFF2-40B4-BE49-F238E27FC236}">
                <a16:creationId xmlns:a16="http://schemas.microsoft.com/office/drawing/2014/main" id="{9FC083CB-FD1F-486B-B5E1-85A70DFE7CC8}"/>
              </a:ext>
            </a:extLst>
          </p:cNvPr>
          <p:cNvSpPr>
            <a:spLocks noChangeShapeType="1"/>
          </p:cNvSpPr>
          <p:nvPr/>
        </p:nvSpPr>
        <p:spPr bwMode="auto">
          <a:xfrm flipV="1">
            <a:off x="4572000" y="4343400"/>
            <a:ext cx="0" cy="393700"/>
          </a:xfrm>
          <a:prstGeom prst="line">
            <a:avLst/>
          </a:prstGeom>
          <a:noFill/>
          <a:ln w="9525">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75786" name="Line 8">
            <a:extLst>
              <a:ext uri="{FF2B5EF4-FFF2-40B4-BE49-F238E27FC236}">
                <a16:creationId xmlns:a16="http://schemas.microsoft.com/office/drawing/2014/main" id="{A3ECF5DE-25C8-4DD7-AF05-CB24C5FC8065}"/>
              </a:ext>
            </a:extLst>
          </p:cNvPr>
          <p:cNvSpPr>
            <a:spLocks noChangeShapeType="1"/>
          </p:cNvSpPr>
          <p:nvPr/>
        </p:nvSpPr>
        <p:spPr bwMode="auto">
          <a:xfrm>
            <a:off x="4800600" y="4343400"/>
            <a:ext cx="0" cy="393700"/>
          </a:xfrm>
          <a:prstGeom prst="line">
            <a:avLst/>
          </a:prstGeom>
          <a:noFill/>
          <a:ln w="9525">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75787" name="Rectangle 9">
            <a:extLst>
              <a:ext uri="{FF2B5EF4-FFF2-40B4-BE49-F238E27FC236}">
                <a16:creationId xmlns:a16="http://schemas.microsoft.com/office/drawing/2014/main" id="{EFB695B0-0801-498F-9277-3C730C9DB686}"/>
              </a:ext>
            </a:extLst>
          </p:cNvPr>
          <p:cNvSpPr>
            <a:spLocks noChangeArrowheads="1"/>
          </p:cNvSpPr>
          <p:nvPr/>
        </p:nvSpPr>
        <p:spPr bwMode="auto">
          <a:xfrm>
            <a:off x="5486400" y="4267200"/>
            <a:ext cx="533400" cy="533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solidFill>
                <a:srgbClr val="000000"/>
              </a:solidFill>
              <a:latin typeface="Calibri" panose="020F0502020204030204" pitchFamily="34" charset="0"/>
            </a:endParaRPr>
          </a:p>
        </p:txBody>
      </p:sp>
      <p:sp>
        <p:nvSpPr>
          <p:cNvPr id="75788" name="Line 10">
            <a:extLst>
              <a:ext uri="{FF2B5EF4-FFF2-40B4-BE49-F238E27FC236}">
                <a16:creationId xmlns:a16="http://schemas.microsoft.com/office/drawing/2014/main" id="{C9394B2F-9DC3-4031-9448-50A4483404A7}"/>
              </a:ext>
            </a:extLst>
          </p:cNvPr>
          <p:cNvSpPr>
            <a:spLocks noChangeShapeType="1"/>
          </p:cNvSpPr>
          <p:nvPr/>
        </p:nvSpPr>
        <p:spPr bwMode="auto">
          <a:xfrm flipV="1">
            <a:off x="5638800" y="4343400"/>
            <a:ext cx="0" cy="393700"/>
          </a:xfrm>
          <a:prstGeom prst="line">
            <a:avLst/>
          </a:prstGeom>
          <a:noFill/>
          <a:ln w="9525">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75789" name="Line 11">
            <a:extLst>
              <a:ext uri="{FF2B5EF4-FFF2-40B4-BE49-F238E27FC236}">
                <a16:creationId xmlns:a16="http://schemas.microsoft.com/office/drawing/2014/main" id="{BDFEF6CE-770E-4550-98CA-ACC563E0E971}"/>
              </a:ext>
            </a:extLst>
          </p:cNvPr>
          <p:cNvSpPr>
            <a:spLocks noChangeShapeType="1"/>
          </p:cNvSpPr>
          <p:nvPr/>
        </p:nvSpPr>
        <p:spPr bwMode="auto">
          <a:xfrm>
            <a:off x="5867400" y="4343400"/>
            <a:ext cx="0" cy="393700"/>
          </a:xfrm>
          <a:prstGeom prst="line">
            <a:avLst/>
          </a:prstGeom>
          <a:noFill/>
          <a:ln w="9525">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75790" name="Rectangle 12">
            <a:extLst>
              <a:ext uri="{FF2B5EF4-FFF2-40B4-BE49-F238E27FC236}">
                <a16:creationId xmlns:a16="http://schemas.microsoft.com/office/drawing/2014/main" id="{168F5593-7E52-48BF-8582-6328D8B76AA1}"/>
              </a:ext>
            </a:extLst>
          </p:cNvPr>
          <p:cNvSpPr>
            <a:spLocks noChangeArrowheads="1"/>
          </p:cNvSpPr>
          <p:nvPr/>
        </p:nvSpPr>
        <p:spPr bwMode="auto">
          <a:xfrm>
            <a:off x="6629400" y="4267200"/>
            <a:ext cx="533400" cy="533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solidFill>
                <a:srgbClr val="000000"/>
              </a:solidFill>
              <a:latin typeface="Calibri" panose="020F0502020204030204" pitchFamily="34" charset="0"/>
            </a:endParaRPr>
          </a:p>
        </p:txBody>
      </p:sp>
      <p:sp>
        <p:nvSpPr>
          <p:cNvPr id="75791" name="Rectangle 13">
            <a:extLst>
              <a:ext uri="{FF2B5EF4-FFF2-40B4-BE49-F238E27FC236}">
                <a16:creationId xmlns:a16="http://schemas.microsoft.com/office/drawing/2014/main" id="{7ABA896A-8F1A-4A52-912D-C66C183684D4}"/>
              </a:ext>
            </a:extLst>
          </p:cNvPr>
          <p:cNvSpPr>
            <a:spLocks noChangeArrowheads="1"/>
          </p:cNvSpPr>
          <p:nvPr/>
        </p:nvSpPr>
        <p:spPr bwMode="auto">
          <a:xfrm>
            <a:off x="7162800" y="4267200"/>
            <a:ext cx="533400" cy="533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solidFill>
                <a:srgbClr val="000000"/>
              </a:solidFill>
              <a:latin typeface="Calibri" panose="020F0502020204030204" pitchFamily="34" charset="0"/>
            </a:endParaRPr>
          </a:p>
        </p:txBody>
      </p:sp>
      <p:sp>
        <p:nvSpPr>
          <p:cNvPr id="75792" name="Rectangle 14">
            <a:extLst>
              <a:ext uri="{FF2B5EF4-FFF2-40B4-BE49-F238E27FC236}">
                <a16:creationId xmlns:a16="http://schemas.microsoft.com/office/drawing/2014/main" id="{A1B8CE0C-CD45-46FF-9498-95FEDA49F48E}"/>
              </a:ext>
            </a:extLst>
          </p:cNvPr>
          <p:cNvSpPr>
            <a:spLocks noChangeArrowheads="1"/>
          </p:cNvSpPr>
          <p:nvPr/>
        </p:nvSpPr>
        <p:spPr bwMode="auto">
          <a:xfrm>
            <a:off x="7696200" y="4267200"/>
            <a:ext cx="533400" cy="533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solidFill>
                <a:srgbClr val="000000"/>
              </a:solidFill>
              <a:latin typeface="Calibri" panose="020F0502020204030204" pitchFamily="34" charset="0"/>
            </a:endParaRPr>
          </a:p>
        </p:txBody>
      </p:sp>
      <p:sp>
        <p:nvSpPr>
          <p:cNvPr id="75793" name="Line 15">
            <a:extLst>
              <a:ext uri="{FF2B5EF4-FFF2-40B4-BE49-F238E27FC236}">
                <a16:creationId xmlns:a16="http://schemas.microsoft.com/office/drawing/2014/main" id="{397793B5-FF14-4998-8340-3B614C5298C1}"/>
              </a:ext>
            </a:extLst>
          </p:cNvPr>
          <p:cNvSpPr>
            <a:spLocks noChangeShapeType="1"/>
          </p:cNvSpPr>
          <p:nvPr/>
        </p:nvSpPr>
        <p:spPr bwMode="auto">
          <a:xfrm flipV="1">
            <a:off x="6781800" y="4343400"/>
            <a:ext cx="0" cy="393700"/>
          </a:xfrm>
          <a:prstGeom prst="line">
            <a:avLst/>
          </a:prstGeom>
          <a:noFill/>
          <a:ln w="9525">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75794" name="Line 16">
            <a:extLst>
              <a:ext uri="{FF2B5EF4-FFF2-40B4-BE49-F238E27FC236}">
                <a16:creationId xmlns:a16="http://schemas.microsoft.com/office/drawing/2014/main" id="{512CE128-8265-4CD1-B5FC-1EB9D04851AA}"/>
              </a:ext>
            </a:extLst>
          </p:cNvPr>
          <p:cNvSpPr>
            <a:spLocks noChangeShapeType="1"/>
          </p:cNvSpPr>
          <p:nvPr/>
        </p:nvSpPr>
        <p:spPr bwMode="auto">
          <a:xfrm flipV="1">
            <a:off x="7315200" y="4343400"/>
            <a:ext cx="0" cy="393700"/>
          </a:xfrm>
          <a:prstGeom prst="line">
            <a:avLst/>
          </a:prstGeom>
          <a:noFill/>
          <a:ln w="9525">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75795" name="Line 17">
            <a:extLst>
              <a:ext uri="{FF2B5EF4-FFF2-40B4-BE49-F238E27FC236}">
                <a16:creationId xmlns:a16="http://schemas.microsoft.com/office/drawing/2014/main" id="{5A26F3A2-0A94-4527-8B6B-A0749CA22137}"/>
              </a:ext>
            </a:extLst>
          </p:cNvPr>
          <p:cNvSpPr>
            <a:spLocks noChangeShapeType="1"/>
          </p:cNvSpPr>
          <p:nvPr/>
        </p:nvSpPr>
        <p:spPr bwMode="auto">
          <a:xfrm flipV="1">
            <a:off x="7848600" y="4343400"/>
            <a:ext cx="0" cy="393700"/>
          </a:xfrm>
          <a:prstGeom prst="line">
            <a:avLst/>
          </a:prstGeom>
          <a:noFill/>
          <a:ln w="9525">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75796" name="Line 18">
            <a:extLst>
              <a:ext uri="{FF2B5EF4-FFF2-40B4-BE49-F238E27FC236}">
                <a16:creationId xmlns:a16="http://schemas.microsoft.com/office/drawing/2014/main" id="{23CFD524-AC87-40BD-8714-20030E7CB5E3}"/>
              </a:ext>
            </a:extLst>
          </p:cNvPr>
          <p:cNvSpPr>
            <a:spLocks noChangeShapeType="1"/>
          </p:cNvSpPr>
          <p:nvPr/>
        </p:nvSpPr>
        <p:spPr bwMode="auto">
          <a:xfrm>
            <a:off x="7010400" y="4343400"/>
            <a:ext cx="0" cy="393700"/>
          </a:xfrm>
          <a:prstGeom prst="line">
            <a:avLst/>
          </a:prstGeom>
          <a:noFill/>
          <a:ln w="9525">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44A55572-1820-4B70-B011-D7708AC92123}"/>
              </a:ext>
            </a:extLst>
          </p:cNvPr>
          <p:cNvSpPr>
            <a:spLocks noGrp="1" noChangeArrowheads="1"/>
          </p:cNvSpPr>
          <p:nvPr>
            <p:ph type="title"/>
          </p:nvPr>
        </p:nvSpPr>
        <p:spPr/>
        <p:txBody>
          <a:bodyPr/>
          <a:lstStyle/>
          <a:p>
            <a:pPr eaLnBrk="1" hangingPunct="1"/>
            <a:r>
              <a:rPr lang="en-US" altLang="en-US">
                <a:latin typeface="Calibri" panose="020F0502020204030204" pitchFamily="34" charset="0"/>
                <a:cs typeface="Calibri" panose="020F0502020204030204" pitchFamily="34" charset="0"/>
              </a:rPr>
              <a:t>Valence Electrons</a:t>
            </a:r>
          </a:p>
        </p:txBody>
      </p:sp>
      <p:sp>
        <p:nvSpPr>
          <p:cNvPr id="76803" name="Rectangle 3">
            <a:extLst>
              <a:ext uri="{FF2B5EF4-FFF2-40B4-BE49-F238E27FC236}">
                <a16:creationId xmlns:a16="http://schemas.microsoft.com/office/drawing/2014/main" id="{625675BB-703D-4F40-836B-BE8B2FB8A576}"/>
              </a:ext>
            </a:extLst>
          </p:cNvPr>
          <p:cNvSpPr>
            <a:spLocks noGrp="1" noChangeArrowheads="1"/>
          </p:cNvSpPr>
          <p:nvPr>
            <p:ph idx="1"/>
          </p:nvPr>
        </p:nvSpPr>
        <p:spPr/>
        <p:txBody>
          <a:bodyPr>
            <a:normAutofit/>
          </a:bodyPr>
          <a:lstStyle/>
          <a:p>
            <a:pPr eaLnBrk="1" hangingPunct="1"/>
            <a:r>
              <a:rPr lang="en-US" altLang="en-US" sz="2800" dirty="0">
                <a:solidFill>
                  <a:schemeClr val="tx1"/>
                </a:solidFill>
                <a:latin typeface="Calibri" panose="020F0502020204030204" pitchFamily="34" charset="0"/>
                <a:cs typeface="Calibri" panose="020F0502020204030204" pitchFamily="34" charset="0"/>
              </a:rPr>
              <a:t>The electrons in the outermost principal quantum level of an atom. (Highest energy level’s s &amp; p orbitals)</a:t>
            </a:r>
          </a:p>
          <a:p>
            <a:pPr eaLnBrk="1" hangingPunct="1">
              <a:buFontTx/>
              <a:buNone/>
            </a:pPr>
            <a:r>
              <a:rPr lang="en-US" altLang="en-US" sz="2800" dirty="0">
                <a:solidFill>
                  <a:schemeClr val="tx1"/>
                </a:solidFill>
                <a:latin typeface="Calibri" panose="020F0502020204030204" pitchFamily="34" charset="0"/>
                <a:cs typeface="Calibri" panose="020F0502020204030204" pitchFamily="34" charset="0"/>
              </a:rPr>
              <a:t>		1</a:t>
            </a:r>
            <a:r>
              <a:rPr lang="en-US" altLang="en-US" sz="2800" i="1" dirty="0">
                <a:solidFill>
                  <a:schemeClr val="tx1"/>
                </a:solidFill>
                <a:latin typeface="Calibri" panose="020F0502020204030204" pitchFamily="34" charset="0"/>
                <a:cs typeface="Calibri" panose="020F0502020204030204" pitchFamily="34" charset="0"/>
              </a:rPr>
              <a:t>s</a:t>
            </a:r>
            <a:r>
              <a:rPr lang="en-US" altLang="en-US" sz="2800" baseline="30000" dirty="0">
                <a:solidFill>
                  <a:schemeClr val="tx1"/>
                </a:solidFill>
                <a:latin typeface="Calibri" panose="020F0502020204030204" pitchFamily="34" charset="0"/>
                <a:cs typeface="Calibri" panose="020F0502020204030204" pitchFamily="34" charset="0"/>
              </a:rPr>
              <a:t>2</a:t>
            </a:r>
            <a:r>
              <a:rPr lang="en-US" altLang="en-US" sz="2800" dirty="0">
                <a:solidFill>
                  <a:schemeClr val="tx1"/>
                </a:solidFill>
                <a:highlight>
                  <a:srgbClr val="FFFF00"/>
                </a:highlight>
                <a:latin typeface="Calibri" panose="020F0502020204030204" pitchFamily="34" charset="0"/>
                <a:cs typeface="Calibri" panose="020F0502020204030204" pitchFamily="34" charset="0"/>
              </a:rPr>
              <a:t>2</a:t>
            </a:r>
            <a:r>
              <a:rPr lang="en-US" altLang="en-US" sz="2800" i="1" dirty="0">
                <a:solidFill>
                  <a:schemeClr val="tx1"/>
                </a:solidFill>
                <a:highlight>
                  <a:srgbClr val="FFFF00"/>
                </a:highlight>
                <a:latin typeface="Calibri" panose="020F0502020204030204" pitchFamily="34" charset="0"/>
                <a:cs typeface="Calibri" panose="020F0502020204030204" pitchFamily="34" charset="0"/>
              </a:rPr>
              <a:t>s</a:t>
            </a:r>
            <a:r>
              <a:rPr lang="en-US" altLang="en-US" sz="2800" baseline="30000" dirty="0">
                <a:solidFill>
                  <a:schemeClr val="tx1"/>
                </a:solidFill>
                <a:highlight>
                  <a:srgbClr val="FFFF00"/>
                </a:highlight>
                <a:latin typeface="Calibri" panose="020F0502020204030204" pitchFamily="34" charset="0"/>
                <a:cs typeface="Calibri" panose="020F0502020204030204" pitchFamily="34" charset="0"/>
              </a:rPr>
              <a:t>2</a:t>
            </a:r>
            <a:r>
              <a:rPr lang="en-US" altLang="en-US" sz="2800" dirty="0">
                <a:solidFill>
                  <a:schemeClr val="tx1"/>
                </a:solidFill>
                <a:highlight>
                  <a:srgbClr val="FFFF00"/>
                </a:highlight>
                <a:latin typeface="Calibri" panose="020F0502020204030204" pitchFamily="34" charset="0"/>
                <a:cs typeface="Calibri" panose="020F0502020204030204" pitchFamily="34" charset="0"/>
              </a:rPr>
              <a:t>2</a:t>
            </a:r>
            <a:r>
              <a:rPr lang="en-US" altLang="en-US" sz="2800" i="1" dirty="0">
                <a:solidFill>
                  <a:schemeClr val="tx1"/>
                </a:solidFill>
                <a:highlight>
                  <a:srgbClr val="FFFF00"/>
                </a:highlight>
                <a:latin typeface="Calibri" panose="020F0502020204030204" pitchFamily="34" charset="0"/>
                <a:cs typeface="Calibri" panose="020F0502020204030204" pitchFamily="34" charset="0"/>
              </a:rPr>
              <a:t>p</a:t>
            </a:r>
            <a:r>
              <a:rPr lang="en-US" altLang="en-US" sz="2800" baseline="30000" dirty="0">
                <a:solidFill>
                  <a:schemeClr val="tx1"/>
                </a:solidFill>
                <a:highlight>
                  <a:srgbClr val="FFFF00"/>
                </a:highlight>
                <a:latin typeface="Calibri" panose="020F0502020204030204" pitchFamily="34" charset="0"/>
                <a:cs typeface="Calibri" panose="020F0502020204030204" pitchFamily="34" charset="0"/>
              </a:rPr>
              <a:t>6</a:t>
            </a:r>
            <a:r>
              <a:rPr lang="en-US" altLang="en-US" sz="2800" dirty="0">
                <a:solidFill>
                  <a:schemeClr val="tx1"/>
                </a:solidFill>
                <a:latin typeface="Calibri" panose="020F0502020204030204" pitchFamily="34" charset="0"/>
                <a:cs typeface="Calibri" panose="020F0502020204030204" pitchFamily="34" charset="0"/>
              </a:rPr>
              <a:t> (valence electrons = 8)</a:t>
            </a:r>
          </a:p>
          <a:p>
            <a:pPr eaLnBrk="1" hangingPunct="1"/>
            <a:r>
              <a:rPr lang="en-US" altLang="en-US" sz="2800" dirty="0">
                <a:solidFill>
                  <a:schemeClr val="tx1"/>
                </a:solidFill>
                <a:latin typeface="Calibri" panose="020F0502020204030204" pitchFamily="34" charset="0"/>
                <a:cs typeface="Calibri" panose="020F0502020204030204" pitchFamily="34" charset="0"/>
              </a:rPr>
              <a:t>The elements in the same group on the periodic table have the same valence electron configuration.</a:t>
            </a:r>
          </a:p>
          <a:p>
            <a:pPr eaLnBrk="1" hangingPunct="1"/>
            <a:endParaRPr lang="en-US" altLang="en-US" sz="2800" dirty="0">
              <a:solidFill>
                <a:schemeClr val="tx1"/>
              </a:solidFill>
              <a:latin typeface="Calibri" panose="020F0502020204030204" pitchFamily="34" charset="0"/>
              <a:cs typeface="Calibri" panose="020F0502020204030204" pitchFamily="34" charset="0"/>
            </a:endParaRPr>
          </a:p>
          <a:p>
            <a:pPr eaLnBrk="1" hangingPunct="1"/>
            <a:r>
              <a:rPr lang="en-US" altLang="en-US" sz="2800" dirty="0">
                <a:solidFill>
                  <a:schemeClr val="tx1"/>
                </a:solidFill>
                <a:latin typeface="Calibri" panose="020F0502020204030204" pitchFamily="34" charset="0"/>
                <a:cs typeface="Calibri" panose="020F0502020204030204" pitchFamily="34" charset="0"/>
              </a:rPr>
              <a:t>In transition metals, the d sublevel is lower in energy than the s sublevel, so the S electrons are removed first</a:t>
            </a:r>
            <a:r>
              <a:rPr lang="en-US" altLang="en-US" sz="2800">
                <a:solidFill>
                  <a:schemeClr val="tx1"/>
                </a:solidFill>
                <a:latin typeface="Calibri" panose="020F0502020204030204" pitchFamily="34" charset="0"/>
                <a:cs typeface="Calibri" panose="020F0502020204030204" pitchFamily="34" charset="0"/>
              </a:rPr>
              <a:t>. </a:t>
            </a:r>
            <a:endParaRPr lang="en-US" altLang="en-US" sz="2800" dirty="0">
              <a:solidFill>
                <a:schemeClr val="tx1"/>
              </a:solidFill>
              <a:latin typeface="Calibri" panose="020F0502020204030204" pitchFamily="34" charset="0"/>
              <a:cs typeface="Calibri" panose="020F0502020204030204" pitchFamily="34" charset="0"/>
            </a:endParaRPr>
          </a:p>
        </p:txBody>
      </p:sp>
      <p:sp>
        <p:nvSpPr>
          <p:cNvPr id="76804" name="Footer Placeholder 3">
            <a:extLst>
              <a:ext uri="{FF2B5EF4-FFF2-40B4-BE49-F238E27FC236}">
                <a16:creationId xmlns:a16="http://schemas.microsoft.com/office/drawing/2014/main" id="{284485BE-E267-4218-AE86-7B373834E95C}"/>
              </a:ext>
            </a:extLst>
          </p:cNvPr>
          <p:cNvSpPr>
            <a:spLocks noGrp="1"/>
          </p:cNvSpPr>
          <p:nvPr>
            <p:ph type="ftr" sz="quarter" idx="11"/>
          </p:nvPr>
        </p:nvSpPr>
        <p:spPr bwMode="auto">
          <a:xfrm>
            <a:off x="1524000" y="6618288"/>
            <a:ext cx="5867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000">
                <a:latin typeface="Calibri" panose="020F0502020204030204" pitchFamily="34" charset="0"/>
              </a:rPr>
              <a:t>Copyright © Cengage Learning. All rights reserved</a:t>
            </a:r>
          </a:p>
        </p:txBody>
      </p:sp>
      <p:sp>
        <p:nvSpPr>
          <p:cNvPr id="76805" name="Slide Number Placeholder 4">
            <a:extLst>
              <a:ext uri="{FF2B5EF4-FFF2-40B4-BE49-F238E27FC236}">
                <a16:creationId xmlns:a16="http://schemas.microsoft.com/office/drawing/2014/main" id="{2C259F72-43EF-413A-89FA-7B8C311EFBE1}"/>
              </a:ext>
            </a:extLst>
          </p:cNvPr>
          <p:cNvSpPr>
            <a:spLocks noGrp="1"/>
          </p:cNvSpPr>
          <p:nvPr>
            <p:ph type="sldNum" sz="quarter" idx="12"/>
          </p:nvPr>
        </p:nvSpPr>
        <p:spPr bwMode="auto">
          <a:xfrm>
            <a:off x="8229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FD5F742-BB62-4C91-8A04-2BBC4216B3D2}" type="slidenum">
              <a:rPr lang="en-US" altLang="en-US" sz="1000">
                <a:latin typeface="Calibri" panose="020F0502020204030204" pitchFamily="34" charset="0"/>
              </a:rPr>
              <a:pPr/>
              <a:t>25</a:t>
            </a:fld>
            <a:endParaRPr lang="en-US" altLang="en-US" sz="1000">
              <a:latin typeface="Calibri" panose="020F0502020204030204" pitchFamily="34" charset="0"/>
            </a:endParaRPr>
          </a:p>
        </p:txBody>
      </p:sp>
      <p:sp>
        <p:nvSpPr>
          <p:cNvPr id="76806" name="Rectangle 4">
            <a:extLst>
              <a:ext uri="{FF2B5EF4-FFF2-40B4-BE49-F238E27FC236}">
                <a16:creationId xmlns:a16="http://schemas.microsoft.com/office/drawing/2014/main" id="{7EE690E3-4101-4BFC-AAA0-FAAE90F6F551}"/>
              </a:ext>
            </a:extLst>
          </p:cNvPr>
          <p:cNvSpPr>
            <a:spLocks noChangeArrowheads="1"/>
          </p:cNvSpPr>
          <p:nvPr/>
        </p:nvSpPr>
        <p:spPr bwMode="auto">
          <a:xfrm>
            <a:off x="1524000" y="30416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latin typeface="Calibri" panose="020F0502020204030204" pitchFamily="34" charset="0"/>
            </a:endParaRPr>
          </a:p>
        </p:txBody>
      </p:sp>
      <p:sp>
        <p:nvSpPr>
          <p:cNvPr id="76807" name="Rectangle 5">
            <a:extLst>
              <a:ext uri="{FF2B5EF4-FFF2-40B4-BE49-F238E27FC236}">
                <a16:creationId xmlns:a16="http://schemas.microsoft.com/office/drawing/2014/main" id="{69BCC0A7-E7A6-4522-971D-ABA8F998D978}"/>
              </a:ext>
            </a:extLst>
          </p:cNvPr>
          <p:cNvSpPr>
            <a:spLocks noChangeArrowheads="1"/>
          </p:cNvSpPr>
          <p:nvPr/>
        </p:nvSpPr>
        <p:spPr bwMode="auto">
          <a:xfrm>
            <a:off x="1524000" y="2689226"/>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latin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582FB-4D33-4F93-95C0-A59FB2F76800}"/>
              </a:ext>
            </a:extLst>
          </p:cNvPr>
          <p:cNvSpPr>
            <a:spLocks noGrp="1"/>
          </p:cNvSpPr>
          <p:nvPr>
            <p:ph type="title"/>
          </p:nvPr>
        </p:nvSpPr>
        <p:spPr/>
        <p:txBody>
          <a:bodyPr/>
          <a:lstStyle/>
          <a:p>
            <a:r>
              <a:rPr lang="en-US" dirty="0"/>
              <a:t>Paramagnetic vs. Diamagnetic</a:t>
            </a:r>
          </a:p>
        </p:txBody>
      </p:sp>
      <p:pic>
        <p:nvPicPr>
          <p:cNvPr id="4" name="Content Placeholder 3">
            <a:extLst>
              <a:ext uri="{FF2B5EF4-FFF2-40B4-BE49-F238E27FC236}">
                <a16:creationId xmlns:a16="http://schemas.microsoft.com/office/drawing/2014/main" id="{ECA342DC-56E7-4B0F-B626-C60A4B87BA38}"/>
              </a:ext>
            </a:extLst>
          </p:cNvPr>
          <p:cNvPicPr>
            <a:picLocks noGrp="1" noChangeAspect="1"/>
          </p:cNvPicPr>
          <p:nvPr>
            <p:ph idx="1"/>
          </p:nvPr>
        </p:nvPicPr>
        <p:blipFill>
          <a:blip r:embed="rId2"/>
          <a:stretch>
            <a:fillRect/>
          </a:stretch>
        </p:blipFill>
        <p:spPr>
          <a:xfrm>
            <a:off x="1143000" y="3676097"/>
            <a:ext cx="9556865" cy="2822029"/>
          </a:xfrm>
          <a:prstGeom prst="rect">
            <a:avLst/>
          </a:prstGeom>
        </p:spPr>
      </p:pic>
      <p:pic>
        <p:nvPicPr>
          <p:cNvPr id="5" name="Picture 4">
            <a:extLst>
              <a:ext uri="{FF2B5EF4-FFF2-40B4-BE49-F238E27FC236}">
                <a16:creationId xmlns:a16="http://schemas.microsoft.com/office/drawing/2014/main" id="{0CD8999C-45FC-40DF-B913-0160A0D07B2B}"/>
              </a:ext>
            </a:extLst>
          </p:cNvPr>
          <p:cNvPicPr>
            <a:picLocks noChangeAspect="1"/>
          </p:cNvPicPr>
          <p:nvPr/>
        </p:nvPicPr>
        <p:blipFill>
          <a:blip r:embed="rId3"/>
          <a:stretch>
            <a:fillRect/>
          </a:stretch>
        </p:blipFill>
        <p:spPr>
          <a:xfrm>
            <a:off x="1932709" y="1786788"/>
            <a:ext cx="7626928" cy="1808018"/>
          </a:xfrm>
          <a:prstGeom prst="rect">
            <a:avLst/>
          </a:prstGeom>
        </p:spPr>
      </p:pic>
    </p:spTree>
    <p:extLst>
      <p:ext uri="{BB962C8B-B14F-4D97-AF65-F5344CB8AC3E}">
        <p14:creationId xmlns:p14="http://schemas.microsoft.com/office/powerpoint/2010/main" val="3065449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0403" name="Rectangle 3">
            <a:extLst>
              <a:ext uri="{FF2B5EF4-FFF2-40B4-BE49-F238E27FC236}">
                <a16:creationId xmlns:a16="http://schemas.microsoft.com/office/drawing/2014/main" id="{DEEC6AFB-47C1-48A9-A916-AC3A4851E404}"/>
              </a:ext>
            </a:extLst>
          </p:cNvPr>
          <p:cNvSpPr>
            <a:spLocks noGrp="1" noChangeArrowheads="1"/>
          </p:cNvSpPr>
          <p:nvPr>
            <p:ph idx="1"/>
          </p:nvPr>
        </p:nvSpPr>
        <p:spPr>
          <a:xfrm>
            <a:off x="-190500" y="1003300"/>
            <a:ext cx="11899900" cy="5003800"/>
          </a:xfrm>
        </p:spPr>
        <p:txBody>
          <a:bodyPr>
            <a:normAutofit/>
          </a:bodyPr>
          <a:lstStyle/>
          <a:p>
            <a:pPr marL="985838" indent="-457200">
              <a:buNone/>
            </a:pPr>
            <a:r>
              <a:rPr lang="en-US" altLang="en-US" sz="2800" dirty="0">
                <a:solidFill>
                  <a:schemeClr val="tx1"/>
                </a:solidFill>
                <a:latin typeface="Calibri" panose="020F0502020204030204" pitchFamily="34" charset="0"/>
                <a:cs typeface="Calibri" panose="020F0502020204030204" pitchFamily="34" charset="0"/>
              </a:rPr>
              <a:t>	Determine the expected electron configurations for each of the following.</a:t>
            </a:r>
          </a:p>
          <a:p>
            <a:pPr marL="985838" indent="-457200">
              <a:buNone/>
            </a:pPr>
            <a:r>
              <a:rPr lang="en-US" altLang="en-US" sz="2800" dirty="0">
                <a:solidFill>
                  <a:schemeClr val="tx1"/>
                </a:solidFill>
                <a:latin typeface="Calibri" panose="020F0502020204030204" pitchFamily="34" charset="0"/>
                <a:cs typeface="Calibri" panose="020F0502020204030204" pitchFamily="34" charset="0"/>
              </a:rPr>
              <a:t>	(Complete Ground State Configuration &amp; Noble Gas Notation)</a:t>
            </a:r>
          </a:p>
          <a:p>
            <a:pPr marL="985838" indent="-457200">
              <a:buNone/>
            </a:pPr>
            <a:r>
              <a:rPr lang="en-US" altLang="en-US" sz="2800" dirty="0">
                <a:solidFill>
                  <a:schemeClr val="tx1"/>
                </a:solidFill>
                <a:latin typeface="Calibri" panose="020F0502020204030204" pitchFamily="34" charset="0"/>
                <a:cs typeface="Calibri" panose="020F0502020204030204" pitchFamily="34" charset="0"/>
              </a:rPr>
              <a:t>		a) S</a:t>
            </a:r>
          </a:p>
          <a:p>
            <a:pPr marL="985838" indent="-457200">
              <a:buNone/>
            </a:pPr>
            <a:r>
              <a:rPr lang="en-US" altLang="en-US" sz="2800" dirty="0">
                <a:solidFill>
                  <a:schemeClr val="tx1"/>
                </a:solidFill>
                <a:latin typeface="Calibri" panose="020F0502020204030204" pitchFamily="34" charset="0"/>
                <a:cs typeface="Calibri" panose="020F0502020204030204" pitchFamily="34" charset="0"/>
              </a:rPr>
              <a:t>		</a:t>
            </a:r>
          </a:p>
          <a:p>
            <a:pPr marL="985838" indent="-457200">
              <a:buNone/>
            </a:pPr>
            <a:r>
              <a:rPr lang="en-US" altLang="en-US" sz="2800" dirty="0">
                <a:solidFill>
                  <a:schemeClr val="tx1"/>
                </a:solidFill>
                <a:latin typeface="Calibri" panose="020F0502020204030204" pitchFamily="34" charset="0"/>
                <a:cs typeface="Calibri" panose="020F0502020204030204" pitchFamily="34" charset="0"/>
              </a:rPr>
              <a:t>		b) Ba</a:t>
            </a:r>
          </a:p>
          <a:p>
            <a:pPr marL="985838" indent="-457200">
              <a:buNone/>
            </a:pPr>
            <a:r>
              <a:rPr lang="en-US" altLang="en-US" sz="2800" dirty="0">
                <a:solidFill>
                  <a:schemeClr val="tx1"/>
                </a:solidFill>
                <a:latin typeface="Calibri" panose="020F0502020204030204" pitchFamily="34" charset="0"/>
                <a:cs typeface="Calibri" panose="020F0502020204030204" pitchFamily="34" charset="0"/>
              </a:rPr>
              <a:t>		</a:t>
            </a:r>
          </a:p>
          <a:p>
            <a:pPr marL="985838" indent="-457200">
              <a:buNone/>
            </a:pPr>
            <a:r>
              <a:rPr lang="en-US" altLang="en-US" sz="2800" dirty="0">
                <a:solidFill>
                  <a:schemeClr val="tx1"/>
                </a:solidFill>
                <a:latin typeface="Calibri" panose="020F0502020204030204" pitchFamily="34" charset="0"/>
                <a:cs typeface="Calibri" panose="020F0502020204030204" pitchFamily="34" charset="0"/>
              </a:rPr>
              <a:t>		c) Pb</a:t>
            </a:r>
          </a:p>
          <a:p>
            <a:pPr marL="985838" indent="-457200">
              <a:buNone/>
            </a:pPr>
            <a:r>
              <a:rPr lang="en-US" altLang="en-US" sz="2800" dirty="0">
                <a:solidFill>
                  <a:schemeClr val="tx1"/>
                </a:solidFill>
                <a:latin typeface="Calibri" panose="020F0502020204030204" pitchFamily="34" charset="0"/>
                <a:cs typeface="Calibri" panose="020F0502020204030204" pitchFamily="34" charset="0"/>
              </a:rPr>
              <a:t>		</a:t>
            </a:r>
            <a:endParaRPr lang="en-US" altLang="en-US" sz="2800" baseline="30000" dirty="0">
              <a:solidFill>
                <a:schemeClr val="tx1"/>
              </a:solidFill>
              <a:latin typeface="Calibri" panose="020F0502020204030204" pitchFamily="34" charset="0"/>
              <a:cs typeface="Calibri" panose="020F0502020204030204" pitchFamily="34" charset="0"/>
            </a:endParaRPr>
          </a:p>
        </p:txBody>
      </p:sp>
      <p:sp>
        <p:nvSpPr>
          <p:cNvPr id="78851" name="Footer Placeholder 3">
            <a:extLst>
              <a:ext uri="{FF2B5EF4-FFF2-40B4-BE49-F238E27FC236}">
                <a16:creationId xmlns:a16="http://schemas.microsoft.com/office/drawing/2014/main" id="{B66122F3-51EB-44DF-ADDE-829412831943}"/>
              </a:ext>
            </a:extLst>
          </p:cNvPr>
          <p:cNvSpPr>
            <a:spLocks noGrp="1"/>
          </p:cNvSpPr>
          <p:nvPr>
            <p:ph type="ftr" sz="quarter" idx="11"/>
          </p:nvPr>
        </p:nvSpPr>
        <p:spPr bwMode="auto">
          <a:xfrm>
            <a:off x="1524000" y="6618288"/>
            <a:ext cx="5867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000">
                <a:latin typeface="Calibri" panose="020F0502020204030204" pitchFamily="34" charset="0"/>
              </a:rPr>
              <a:t>Copyright © Cengage Learning. All rights reserved</a:t>
            </a:r>
          </a:p>
        </p:txBody>
      </p:sp>
      <p:sp>
        <p:nvSpPr>
          <p:cNvPr id="78852" name="Slide Number Placeholder 4">
            <a:extLst>
              <a:ext uri="{FF2B5EF4-FFF2-40B4-BE49-F238E27FC236}">
                <a16:creationId xmlns:a16="http://schemas.microsoft.com/office/drawing/2014/main" id="{4021E19B-D787-4DF1-BFFE-5B915FEED98C}"/>
              </a:ext>
            </a:extLst>
          </p:cNvPr>
          <p:cNvSpPr>
            <a:spLocks noGrp="1"/>
          </p:cNvSpPr>
          <p:nvPr>
            <p:ph type="sldNum" sz="quarter" idx="12"/>
          </p:nvPr>
        </p:nvSpPr>
        <p:spPr bwMode="auto">
          <a:xfrm>
            <a:off x="8229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8D334AB-EF0D-468B-AC73-F1558612F88B}" type="slidenum">
              <a:rPr lang="en-US" altLang="en-US" sz="1000">
                <a:latin typeface="Calibri" panose="020F0502020204030204" pitchFamily="34" charset="0"/>
              </a:rPr>
              <a:pPr/>
              <a:t>27</a:t>
            </a:fld>
            <a:endParaRPr lang="en-US" altLang="en-US" sz="1000">
              <a:latin typeface="Calibri" panose="020F0502020204030204" pitchFamily="34" charset="0"/>
            </a:endParaRPr>
          </a:p>
        </p:txBody>
      </p:sp>
      <p:sp>
        <p:nvSpPr>
          <p:cNvPr id="7" name="TextBox 6">
            <a:extLst>
              <a:ext uri="{FF2B5EF4-FFF2-40B4-BE49-F238E27FC236}">
                <a16:creationId xmlns:a16="http://schemas.microsoft.com/office/drawing/2014/main" id="{25022177-3349-4C93-9B06-D3168495F778}"/>
              </a:ext>
            </a:extLst>
          </p:cNvPr>
          <p:cNvSpPr txBox="1"/>
          <p:nvPr/>
        </p:nvSpPr>
        <p:spPr>
          <a:xfrm>
            <a:off x="420689" y="428626"/>
            <a:ext cx="3576637" cy="461963"/>
          </a:xfrm>
          <a:prstGeom prst="rect">
            <a:avLst/>
          </a:prstGeom>
          <a:gradFill flip="none" rotWithShape="1">
            <a:gsLst>
              <a:gs pos="0">
                <a:schemeClr val="accent4">
                  <a:alpha val="60000"/>
                </a:schemeClr>
              </a:gs>
              <a:gs pos="100000">
                <a:srgbClr val="FFFFFF"/>
              </a:gs>
            </a:gsLst>
            <a:path path="shape">
              <a:fillToRect l="50000" t="50000" r="50000" b="50000"/>
            </a:path>
            <a:tileRect/>
          </a:gradFill>
          <a:ln>
            <a:noFill/>
            <a:prstDash val="dot"/>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b="1" i="1" dirty="0">
                <a:solidFill>
                  <a:srgbClr val="681166"/>
                </a:solidFill>
                <a:effectLst>
                  <a:outerShdw blurRad="38100" dist="38100" dir="2700000" algn="tl">
                    <a:srgbClr val="000000"/>
                  </a:outerShdw>
                </a:effectLst>
              </a:rPr>
              <a:t>EXERCISE!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30403">
                                            <p:txEl>
                                              <p:pRg st="3" end="3"/>
                                            </p:txEl>
                                          </p:spTgt>
                                        </p:tgtEl>
                                        <p:attrNameLst>
                                          <p:attrName>style.visibility</p:attrName>
                                        </p:attrNameLst>
                                      </p:cBhvr>
                                      <p:to>
                                        <p:strVal val="visible"/>
                                      </p:to>
                                    </p:set>
                                    <p:animEffect transition="in" filter="wipe(left)">
                                      <p:cBhvr>
                                        <p:cTn id="7" dur="2000"/>
                                        <p:tgtEl>
                                          <p:spTgt spid="23040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30403">
                                            <p:txEl>
                                              <p:pRg st="5" end="5"/>
                                            </p:txEl>
                                          </p:spTgt>
                                        </p:tgtEl>
                                        <p:attrNameLst>
                                          <p:attrName>style.visibility</p:attrName>
                                        </p:attrNameLst>
                                      </p:cBhvr>
                                      <p:to>
                                        <p:strVal val="visible"/>
                                      </p:to>
                                    </p:set>
                                    <p:animEffect transition="in" filter="wipe(left)">
                                      <p:cBhvr>
                                        <p:cTn id="12" dur="2000"/>
                                        <p:tgtEl>
                                          <p:spTgt spid="230403">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30403">
                                            <p:txEl>
                                              <p:pRg st="7" end="7"/>
                                            </p:txEl>
                                          </p:spTgt>
                                        </p:tgtEl>
                                        <p:attrNameLst>
                                          <p:attrName>style.visibility</p:attrName>
                                        </p:attrNameLst>
                                      </p:cBhvr>
                                      <p:to>
                                        <p:strVal val="visible"/>
                                      </p:to>
                                    </p:set>
                                    <p:animEffect transition="in" filter="wipe(left)">
                                      <p:cBhvr>
                                        <p:cTn id="17" dur="2000"/>
                                        <p:tgtEl>
                                          <p:spTgt spid="2304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951C0-8C32-42C2-A285-148FC43A3F85}"/>
              </a:ext>
            </a:extLst>
          </p:cNvPr>
          <p:cNvSpPr>
            <a:spLocks noGrp="1"/>
          </p:cNvSpPr>
          <p:nvPr>
            <p:ph type="title"/>
          </p:nvPr>
        </p:nvSpPr>
        <p:spPr>
          <a:xfrm>
            <a:off x="5219700" y="225859"/>
            <a:ext cx="6489700" cy="1356360"/>
          </a:xfrm>
        </p:spPr>
        <p:txBody>
          <a:bodyPr>
            <a:normAutofit/>
          </a:bodyPr>
          <a:lstStyle/>
          <a:p>
            <a:pPr algn="r"/>
            <a:r>
              <a:rPr lang="en-US" sz="3600" dirty="0"/>
              <a:t>Quantum Mechanical (Wave) Model of the Atom</a:t>
            </a:r>
          </a:p>
        </p:txBody>
      </p:sp>
      <p:sp>
        <p:nvSpPr>
          <p:cNvPr id="7" name="TextBox 6">
            <a:extLst>
              <a:ext uri="{FF2B5EF4-FFF2-40B4-BE49-F238E27FC236}">
                <a16:creationId xmlns:a16="http://schemas.microsoft.com/office/drawing/2014/main" id="{FA11DB5F-8525-4316-9123-9BE56B8BC562}"/>
              </a:ext>
            </a:extLst>
          </p:cNvPr>
          <p:cNvSpPr txBox="1"/>
          <p:nvPr/>
        </p:nvSpPr>
        <p:spPr>
          <a:xfrm>
            <a:off x="5028842" y="1582219"/>
            <a:ext cx="6871415" cy="2985433"/>
          </a:xfrm>
          <a:prstGeom prst="rect">
            <a:avLst/>
          </a:prstGeom>
          <a:noFill/>
        </p:spPr>
        <p:txBody>
          <a:bodyPr wrap="square" rtlCol="0">
            <a:spAutoFit/>
          </a:bodyPr>
          <a:lstStyle/>
          <a:p>
            <a:pPr lvl="1" eaLnBrk="1" hangingPunct="1"/>
            <a:r>
              <a:rPr lang="en-US" altLang="en-US" sz="2200" dirty="0">
                <a:latin typeface="Calibri" panose="020F0502020204030204" pitchFamily="34" charset="0"/>
                <a:cs typeface="Calibri" panose="020F0502020204030204" pitchFamily="34" charset="0"/>
              </a:rPr>
              <a:t>Mid-1920s: Bohr’s Model limitations were obvious; a new approach was needed</a:t>
            </a:r>
          </a:p>
          <a:p>
            <a:pPr lvl="1" eaLnBrk="1" hangingPunct="1"/>
            <a:endParaRPr lang="en-US" altLang="en-US" dirty="0">
              <a:latin typeface="Calibri" panose="020F0502020204030204" pitchFamily="34" charset="0"/>
              <a:cs typeface="Calibri" panose="020F0502020204030204" pitchFamily="34" charset="0"/>
            </a:endParaRPr>
          </a:p>
          <a:p>
            <a:pPr lvl="1" eaLnBrk="1" hangingPunct="1"/>
            <a:r>
              <a:rPr lang="en-US" altLang="en-US" dirty="0">
                <a:latin typeface="Calibri" panose="020F0502020204030204" pitchFamily="34" charset="0"/>
                <a:cs typeface="Calibri" panose="020F0502020204030204" pitchFamily="34" charset="0"/>
              </a:rPr>
              <a:t>Planck showed energy was quantized</a:t>
            </a:r>
          </a:p>
          <a:p>
            <a:pPr lvl="1" eaLnBrk="1" hangingPunct="1"/>
            <a:r>
              <a:rPr lang="en-US" altLang="en-US" dirty="0">
                <a:latin typeface="Calibri" panose="020F0502020204030204" pitchFamily="34" charset="0"/>
                <a:cs typeface="Calibri" panose="020F0502020204030204" pitchFamily="34" charset="0"/>
              </a:rPr>
              <a:t>Einstein showed energy (photons) had mass</a:t>
            </a:r>
          </a:p>
          <a:p>
            <a:pPr lvl="1" eaLnBrk="1" hangingPunct="1"/>
            <a:r>
              <a:rPr lang="en-US" altLang="en-US" dirty="0">
                <a:latin typeface="Calibri" panose="020F0502020204030204" pitchFamily="34" charset="0"/>
                <a:cs typeface="Calibri" panose="020F0502020204030204" pitchFamily="34" charset="0"/>
              </a:rPr>
              <a:t>De Broglie showed that electrons show wave-like properties</a:t>
            </a:r>
          </a:p>
          <a:p>
            <a:pPr lvl="1" eaLnBrk="1" hangingPunct="1"/>
            <a:endParaRPr lang="en-US" altLang="en-US" dirty="0">
              <a:latin typeface="Calibri" panose="020F0502020204030204" pitchFamily="34" charset="0"/>
              <a:cs typeface="Calibri" panose="020F0502020204030204" pitchFamily="34" charset="0"/>
            </a:endParaRPr>
          </a:p>
          <a:p>
            <a:pPr lvl="1" eaLnBrk="1" hangingPunct="1"/>
            <a:r>
              <a:rPr lang="en-US" altLang="en-US" dirty="0">
                <a:latin typeface="Calibri" panose="020F0502020204030204" pitchFamily="34" charset="0"/>
                <a:cs typeface="Calibri" panose="020F0502020204030204" pitchFamily="34" charset="0"/>
              </a:rPr>
              <a:t>QM: Mathematical explanation for atomic structure</a:t>
            </a:r>
          </a:p>
          <a:p>
            <a:pPr lvl="1" eaLnBrk="1" hangingPunct="1"/>
            <a:endParaRPr lang="en-US" altLang="en-US" dirty="0">
              <a:latin typeface="Calibri" panose="020F0502020204030204" pitchFamily="34" charset="0"/>
              <a:cs typeface="Calibri" panose="020F0502020204030204" pitchFamily="34" charset="0"/>
            </a:endParaRPr>
          </a:p>
          <a:p>
            <a:endParaRPr lang="en-US" dirty="0"/>
          </a:p>
        </p:txBody>
      </p:sp>
      <p:pic>
        <p:nvPicPr>
          <p:cNvPr id="8" name="Picture 7">
            <a:extLst>
              <a:ext uri="{FF2B5EF4-FFF2-40B4-BE49-F238E27FC236}">
                <a16:creationId xmlns:a16="http://schemas.microsoft.com/office/drawing/2014/main" id="{A4AF138B-9B67-4470-A18D-25123C8DA013}"/>
              </a:ext>
            </a:extLst>
          </p:cNvPr>
          <p:cNvPicPr>
            <a:picLocks noChangeAspect="1"/>
          </p:cNvPicPr>
          <p:nvPr/>
        </p:nvPicPr>
        <p:blipFill>
          <a:blip r:embed="rId2"/>
          <a:stretch>
            <a:fillRect/>
          </a:stretch>
        </p:blipFill>
        <p:spPr>
          <a:xfrm>
            <a:off x="418385" y="285527"/>
            <a:ext cx="4801315" cy="4154984"/>
          </a:xfrm>
          <a:prstGeom prst="rect">
            <a:avLst/>
          </a:prstGeom>
        </p:spPr>
      </p:pic>
      <p:pic>
        <p:nvPicPr>
          <p:cNvPr id="9" name="Picture 8">
            <a:extLst>
              <a:ext uri="{FF2B5EF4-FFF2-40B4-BE49-F238E27FC236}">
                <a16:creationId xmlns:a16="http://schemas.microsoft.com/office/drawing/2014/main" id="{0BA939A2-F377-4057-BBBC-EB1AFFFB4BD2}"/>
              </a:ext>
            </a:extLst>
          </p:cNvPr>
          <p:cNvPicPr>
            <a:picLocks noChangeAspect="1"/>
          </p:cNvPicPr>
          <p:nvPr/>
        </p:nvPicPr>
        <p:blipFill>
          <a:blip r:embed="rId3"/>
          <a:stretch>
            <a:fillRect/>
          </a:stretch>
        </p:blipFill>
        <p:spPr>
          <a:xfrm>
            <a:off x="5904705" y="4030822"/>
            <a:ext cx="4941889" cy="2333625"/>
          </a:xfrm>
          <a:prstGeom prst="rect">
            <a:avLst/>
          </a:prstGeom>
        </p:spPr>
      </p:pic>
    </p:spTree>
    <p:extLst>
      <p:ext uri="{BB962C8B-B14F-4D97-AF65-F5344CB8AC3E}">
        <p14:creationId xmlns:p14="http://schemas.microsoft.com/office/powerpoint/2010/main" val="2349092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951C0-8C32-42C2-A285-148FC43A3F85}"/>
              </a:ext>
            </a:extLst>
          </p:cNvPr>
          <p:cNvSpPr>
            <a:spLocks noGrp="1"/>
          </p:cNvSpPr>
          <p:nvPr>
            <p:ph type="title"/>
          </p:nvPr>
        </p:nvSpPr>
        <p:spPr>
          <a:xfrm>
            <a:off x="3642598" y="225859"/>
            <a:ext cx="8066802" cy="1356360"/>
          </a:xfrm>
        </p:spPr>
        <p:txBody>
          <a:bodyPr>
            <a:normAutofit/>
          </a:bodyPr>
          <a:lstStyle/>
          <a:p>
            <a:pPr algn="r"/>
            <a:r>
              <a:rPr lang="en-US" sz="3600" dirty="0"/>
              <a:t>De Broglie &amp; Schrodinger: </a:t>
            </a:r>
            <a:br>
              <a:rPr lang="en-US" sz="3600" dirty="0"/>
            </a:br>
            <a:r>
              <a:rPr lang="en-US" sz="3600" dirty="0"/>
              <a:t>Electrons move as a standing wave</a:t>
            </a:r>
          </a:p>
        </p:txBody>
      </p:sp>
      <p:sp>
        <p:nvSpPr>
          <p:cNvPr id="7" name="TextBox 6">
            <a:extLst>
              <a:ext uri="{FF2B5EF4-FFF2-40B4-BE49-F238E27FC236}">
                <a16:creationId xmlns:a16="http://schemas.microsoft.com/office/drawing/2014/main" id="{FA11DB5F-8525-4316-9123-9BE56B8BC562}"/>
              </a:ext>
            </a:extLst>
          </p:cNvPr>
          <p:cNvSpPr txBox="1"/>
          <p:nvPr/>
        </p:nvSpPr>
        <p:spPr>
          <a:xfrm>
            <a:off x="3833456" y="1582219"/>
            <a:ext cx="8066802" cy="5786199"/>
          </a:xfrm>
          <a:prstGeom prst="rect">
            <a:avLst/>
          </a:prstGeom>
          <a:noFill/>
        </p:spPr>
        <p:txBody>
          <a:bodyPr wrap="square" rtlCol="0">
            <a:spAutoFit/>
          </a:bodyPr>
          <a:lstStyle/>
          <a:p>
            <a:pPr lvl="1" eaLnBrk="1" hangingPunct="1"/>
            <a:r>
              <a:rPr lang="en-US" altLang="en-US" sz="2200" dirty="0">
                <a:latin typeface="Calibri" panose="020F0502020204030204" pitchFamily="34" charset="0"/>
                <a:cs typeface="Calibri" panose="020F0502020204030204" pitchFamily="34" charset="0"/>
              </a:rPr>
              <a:t>Erwin Schrodinger (Austria)- 1924-</a:t>
            </a:r>
          </a:p>
          <a:p>
            <a:pPr marL="800100" lvl="1" indent="-342900" eaLnBrk="1" hangingPunct="1">
              <a:buFont typeface="Arial" panose="020B0604020202020204" pitchFamily="34" charset="0"/>
              <a:buChar char="•"/>
            </a:pPr>
            <a:r>
              <a:rPr lang="en-US" altLang="en-US" sz="2200" dirty="0">
                <a:latin typeface="Calibri" panose="020F0502020204030204" pitchFamily="34" charset="0"/>
                <a:cs typeface="Calibri" panose="020F0502020204030204" pitchFamily="34" charset="0"/>
              </a:rPr>
              <a:t>Electrons are bound to the nucleus similar to a standing wave (does not propagate through space; fixed at both ends.)</a:t>
            </a:r>
          </a:p>
          <a:p>
            <a:pPr marL="800100" lvl="1" indent="-342900" eaLnBrk="1" hangingPunct="1">
              <a:buFont typeface="Arial" panose="020B0604020202020204" pitchFamily="34" charset="0"/>
              <a:buChar char="•"/>
            </a:pPr>
            <a:r>
              <a:rPr lang="en-US" altLang="en-US" sz="2200" dirty="0">
                <a:latin typeface="Calibri" panose="020F0502020204030204" pitchFamily="34" charset="0"/>
                <a:cs typeface="Calibri" panose="020F0502020204030204" pitchFamily="34" charset="0"/>
              </a:rPr>
              <a:t>Proposed an equation that incorporates both wave and particle behaviors of electrons (QUANTUM MECHANICS)</a:t>
            </a:r>
          </a:p>
          <a:p>
            <a:pPr marL="800100" lvl="1" indent="-342900" eaLnBrk="1" hangingPunct="1">
              <a:buFont typeface="Arial" panose="020B0604020202020204" pitchFamily="34" charset="0"/>
              <a:buChar char="•"/>
            </a:pPr>
            <a:r>
              <a:rPr lang="en-US" altLang="en-US" sz="2200" dirty="0">
                <a:latin typeface="Calibri" panose="020F0502020204030204" pitchFamily="34" charset="0"/>
                <a:cs typeface="Calibri" panose="020F0502020204030204" pitchFamily="34" charset="0"/>
              </a:rPr>
              <a:t>Solving Schrodinger’s Equation produces Wave Functions whose square provides information about the electron’s location</a:t>
            </a:r>
          </a:p>
          <a:p>
            <a:pPr marL="800100" lvl="1" indent="-342900" eaLnBrk="1" hangingPunct="1">
              <a:buFont typeface="Arial" panose="020B0604020202020204" pitchFamily="34" charset="0"/>
              <a:buChar char="•"/>
            </a:pPr>
            <a:r>
              <a:rPr lang="en-US" altLang="en-US" sz="2200" dirty="0">
                <a:latin typeface="Calibri" panose="020F0502020204030204" pitchFamily="34" charset="0"/>
                <a:cs typeface="Calibri" panose="020F0502020204030204" pitchFamily="34" charset="0"/>
              </a:rPr>
              <a:t>While we can’t specify the exact location (Heisenberg), we can use the wave functions to represent the probability density or electron density of an electron using ATOMIC ORBITALS (electron clouds)</a:t>
            </a:r>
          </a:p>
          <a:p>
            <a:pPr marL="1257300" lvl="2" indent="-342900">
              <a:buFont typeface="Arial" panose="020B0604020202020204" pitchFamily="34" charset="0"/>
              <a:buChar char="•"/>
            </a:pPr>
            <a:r>
              <a:rPr lang="en-US" altLang="en-US" sz="2200" dirty="0">
                <a:latin typeface="Calibri" panose="020F0502020204030204" pitchFamily="34" charset="0"/>
                <a:cs typeface="Calibri" panose="020F0502020204030204" pitchFamily="34" charset="0"/>
              </a:rPr>
              <a:t>Orbitals: Visualization of an element’s probable location in space</a:t>
            </a:r>
          </a:p>
          <a:p>
            <a:pPr lvl="1" eaLnBrk="1" hangingPunct="1"/>
            <a:endParaRPr lang="en-US" altLang="en-US" sz="2200" dirty="0">
              <a:latin typeface="Calibri" panose="020F0502020204030204" pitchFamily="34" charset="0"/>
              <a:cs typeface="Calibri" panose="020F0502020204030204" pitchFamily="34" charset="0"/>
            </a:endParaRPr>
          </a:p>
          <a:p>
            <a:pPr lvl="1" eaLnBrk="1" hangingPunct="1"/>
            <a:endParaRPr lang="en-US" altLang="en-US" sz="2200" dirty="0">
              <a:latin typeface="Calibri" panose="020F0502020204030204" pitchFamily="34" charset="0"/>
              <a:cs typeface="Calibri" panose="020F0502020204030204" pitchFamily="34" charset="0"/>
            </a:endParaRPr>
          </a:p>
          <a:p>
            <a:endParaRPr lang="en-US" dirty="0"/>
          </a:p>
        </p:txBody>
      </p:sp>
      <p:pic>
        <p:nvPicPr>
          <p:cNvPr id="3" name="Picture 2">
            <a:extLst>
              <a:ext uri="{FF2B5EF4-FFF2-40B4-BE49-F238E27FC236}">
                <a16:creationId xmlns:a16="http://schemas.microsoft.com/office/drawing/2014/main" id="{87026AFB-3ECC-4FEC-A4F9-0401497527DC}"/>
              </a:ext>
            </a:extLst>
          </p:cNvPr>
          <p:cNvPicPr>
            <a:picLocks noChangeAspect="1"/>
          </p:cNvPicPr>
          <p:nvPr/>
        </p:nvPicPr>
        <p:blipFill>
          <a:blip r:embed="rId2"/>
          <a:stretch>
            <a:fillRect/>
          </a:stretch>
        </p:blipFill>
        <p:spPr>
          <a:xfrm>
            <a:off x="291743" y="335107"/>
            <a:ext cx="3541712" cy="3093893"/>
          </a:xfrm>
          <a:prstGeom prst="rect">
            <a:avLst/>
          </a:prstGeom>
        </p:spPr>
      </p:pic>
      <p:pic>
        <p:nvPicPr>
          <p:cNvPr id="5" name="Picture 4">
            <a:extLst>
              <a:ext uri="{FF2B5EF4-FFF2-40B4-BE49-F238E27FC236}">
                <a16:creationId xmlns:a16="http://schemas.microsoft.com/office/drawing/2014/main" id="{106B0B3F-DA4C-47AB-A95C-221EDA00E1AE}"/>
              </a:ext>
            </a:extLst>
          </p:cNvPr>
          <p:cNvPicPr>
            <a:picLocks noChangeAspect="1"/>
          </p:cNvPicPr>
          <p:nvPr/>
        </p:nvPicPr>
        <p:blipFill>
          <a:blip r:embed="rId3"/>
          <a:stretch>
            <a:fillRect/>
          </a:stretch>
        </p:blipFill>
        <p:spPr>
          <a:xfrm>
            <a:off x="291744" y="3538248"/>
            <a:ext cx="3845542" cy="3152198"/>
          </a:xfrm>
          <a:prstGeom prst="rect">
            <a:avLst/>
          </a:prstGeom>
        </p:spPr>
      </p:pic>
    </p:spTree>
    <p:extLst>
      <p:ext uri="{BB962C8B-B14F-4D97-AF65-F5344CB8AC3E}">
        <p14:creationId xmlns:p14="http://schemas.microsoft.com/office/powerpoint/2010/main" val="2126170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036D0D5-3AA0-47FD-A83C-7A06CA2EE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E3FF0025-03AB-4126-9E23-1B4F2D4B17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F3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C149C42-FAD2-4559-80A1-B6E921D04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CA451D0-E48B-426D-8DD0-5D229E88A1E6}"/>
              </a:ext>
            </a:extLst>
          </p:cNvPr>
          <p:cNvPicPr>
            <a:picLocks noGrp="1" noChangeAspect="1"/>
          </p:cNvPicPr>
          <p:nvPr>
            <p:ph idx="1"/>
          </p:nvPr>
        </p:nvPicPr>
        <p:blipFill>
          <a:blip r:embed="rId2"/>
          <a:stretch>
            <a:fillRect/>
          </a:stretch>
        </p:blipFill>
        <p:spPr>
          <a:xfrm>
            <a:off x="793457" y="1233055"/>
            <a:ext cx="10612097" cy="4739210"/>
          </a:xfrm>
          <a:prstGeom prst="rect">
            <a:avLst/>
          </a:prstGeom>
        </p:spPr>
      </p:pic>
      <p:sp>
        <p:nvSpPr>
          <p:cNvPr id="6" name="TextBox 5">
            <a:extLst>
              <a:ext uri="{FF2B5EF4-FFF2-40B4-BE49-F238E27FC236}">
                <a16:creationId xmlns:a16="http://schemas.microsoft.com/office/drawing/2014/main" id="{922646A4-E8C5-4C6C-B8E6-0389160B935B}"/>
              </a:ext>
            </a:extLst>
          </p:cNvPr>
          <p:cNvSpPr txBox="1"/>
          <p:nvPr/>
        </p:nvSpPr>
        <p:spPr>
          <a:xfrm>
            <a:off x="1233055" y="480060"/>
            <a:ext cx="9955645" cy="584775"/>
          </a:xfrm>
          <a:prstGeom prst="rect">
            <a:avLst/>
          </a:prstGeom>
          <a:noFill/>
        </p:spPr>
        <p:txBody>
          <a:bodyPr wrap="square" rtlCol="0">
            <a:spAutoFit/>
          </a:bodyPr>
          <a:lstStyle/>
          <a:p>
            <a:pPr algn="ctr"/>
            <a:r>
              <a:rPr lang="en-US" sz="3200" dirty="0"/>
              <a:t>Schrodinger’s Equation</a:t>
            </a:r>
          </a:p>
        </p:txBody>
      </p:sp>
    </p:spTree>
    <p:extLst>
      <p:ext uri="{BB962C8B-B14F-4D97-AF65-F5344CB8AC3E}">
        <p14:creationId xmlns:p14="http://schemas.microsoft.com/office/powerpoint/2010/main" val="1027350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7ECDF-D47A-4779-9E3D-658ABB83A33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F0644E7-1F0F-4966-8CA9-FC1E24B744A9}"/>
              </a:ext>
            </a:extLst>
          </p:cNvPr>
          <p:cNvPicPr>
            <a:picLocks noGrp="1" noChangeAspect="1"/>
          </p:cNvPicPr>
          <p:nvPr>
            <p:ph idx="1"/>
          </p:nvPr>
        </p:nvPicPr>
        <p:blipFill>
          <a:blip r:embed="rId2"/>
          <a:stretch>
            <a:fillRect/>
          </a:stretch>
        </p:blipFill>
        <p:spPr>
          <a:xfrm>
            <a:off x="591682" y="350678"/>
            <a:ext cx="11003418" cy="6126321"/>
          </a:xfrm>
          <a:prstGeom prst="rect">
            <a:avLst/>
          </a:prstGeom>
        </p:spPr>
      </p:pic>
    </p:spTree>
    <p:extLst>
      <p:ext uri="{BB962C8B-B14F-4D97-AF65-F5344CB8AC3E}">
        <p14:creationId xmlns:p14="http://schemas.microsoft.com/office/powerpoint/2010/main" val="4055877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951C0-8C32-42C2-A285-148FC43A3F85}"/>
              </a:ext>
            </a:extLst>
          </p:cNvPr>
          <p:cNvSpPr>
            <a:spLocks noGrp="1"/>
          </p:cNvSpPr>
          <p:nvPr>
            <p:ph type="title"/>
          </p:nvPr>
        </p:nvSpPr>
        <p:spPr>
          <a:xfrm>
            <a:off x="1181100" y="225859"/>
            <a:ext cx="10528300" cy="1356360"/>
          </a:xfrm>
        </p:spPr>
        <p:txBody>
          <a:bodyPr>
            <a:normAutofit/>
          </a:bodyPr>
          <a:lstStyle/>
          <a:p>
            <a:pPr algn="r"/>
            <a:r>
              <a:rPr lang="en-US" sz="3600" dirty="0"/>
              <a:t>Heisenberg Uncertainty Principle</a:t>
            </a:r>
          </a:p>
        </p:txBody>
      </p:sp>
      <p:pic>
        <p:nvPicPr>
          <p:cNvPr id="4" name="Content Placeholder 3">
            <a:extLst>
              <a:ext uri="{FF2B5EF4-FFF2-40B4-BE49-F238E27FC236}">
                <a16:creationId xmlns:a16="http://schemas.microsoft.com/office/drawing/2014/main" id="{ABE84546-A352-4FEA-977F-38B659A5B360}"/>
              </a:ext>
            </a:extLst>
          </p:cNvPr>
          <p:cNvPicPr>
            <a:picLocks noGrp="1" noChangeAspect="1"/>
          </p:cNvPicPr>
          <p:nvPr>
            <p:ph idx="1"/>
          </p:nvPr>
        </p:nvPicPr>
        <p:blipFill>
          <a:blip r:embed="rId3"/>
          <a:stretch>
            <a:fillRect/>
          </a:stretch>
        </p:blipFill>
        <p:spPr>
          <a:xfrm>
            <a:off x="660400" y="571680"/>
            <a:ext cx="4648200" cy="5676720"/>
          </a:xfrm>
          <a:prstGeom prst="rect">
            <a:avLst/>
          </a:prstGeom>
        </p:spPr>
      </p:pic>
      <p:graphicFrame>
        <p:nvGraphicFramePr>
          <p:cNvPr id="6" name="Object 15">
            <a:extLst>
              <a:ext uri="{FF2B5EF4-FFF2-40B4-BE49-F238E27FC236}">
                <a16:creationId xmlns:a16="http://schemas.microsoft.com/office/drawing/2014/main" id="{B74D6DF4-EA95-4040-A3A2-BBF6DFA91003}"/>
              </a:ext>
            </a:extLst>
          </p:cNvPr>
          <p:cNvGraphicFramePr>
            <a:graphicFrameLocks noChangeAspect="1"/>
          </p:cNvGraphicFramePr>
          <p:nvPr>
            <p:extLst>
              <p:ext uri="{D42A27DB-BD31-4B8C-83A1-F6EECF244321}">
                <p14:modId xmlns:p14="http://schemas.microsoft.com/office/powerpoint/2010/main" val="3625331999"/>
              </p:ext>
            </p:extLst>
          </p:nvPr>
        </p:nvGraphicFramePr>
        <p:xfrm>
          <a:off x="6756400" y="5181356"/>
          <a:ext cx="3505200" cy="1061920"/>
        </p:xfrm>
        <a:graphic>
          <a:graphicData uri="http://schemas.openxmlformats.org/presentationml/2006/ole">
            <mc:AlternateContent xmlns:mc="http://schemas.openxmlformats.org/markup-compatibility/2006">
              <mc:Choice xmlns:v="urn:schemas-microsoft-com:vml" Requires="v">
                <p:oleObj spid="_x0000_s2061" name="Equation" r:id="rId4" imgW="2806700" imgH="838200" progId="Equation.BREE5">
                  <p:embed/>
                </p:oleObj>
              </mc:Choice>
              <mc:Fallback>
                <p:oleObj name="Equation" r:id="rId4" imgW="2806700" imgH="838200" progId="Equation.BREE5">
                  <p:embed/>
                  <p:pic>
                    <p:nvPicPr>
                      <p:cNvPr id="53256" name="Object 15">
                        <a:extLst>
                          <a:ext uri="{FF2B5EF4-FFF2-40B4-BE49-F238E27FC236}">
                            <a16:creationId xmlns:a16="http://schemas.microsoft.com/office/drawing/2014/main" id="{AB5EA3A1-3F78-4E5E-B3FA-E81B83A3D7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6400" y="5181356"/>
                        <a:ext cx="3505200" cy="1061920"/>
                      </a:xfrm>
                      <a:prstGeom prst="rect">
                        <a:avLst/>
                      </a:prstGeom>
                      <a:noFill/>
                      <a:ln>
                        <a:noFill/>
                      </a:ln>
                    </p:spPr>
                  </p:pic>
                </p:oleObj>
              </mc:Fallback>
            </mc:AlternateContent>
          </a:graphicData>
        </a:graphic>
      </p:graphicFrame>
      <p:sp>
        <p:nvSpPr>
          <p:cNvPr id="7" name="TextBox 6">
            <a:extLst>
              <a:ext uri="{FF2B5EF4-FFF2-40B4-BE49-F238E27FC236}">
                <a16:creationId xmlns:a16="http://schemas.microsoft.com/office/drawing/2014/main" id="{FA11DB5F-8525-4316-9123-9BE56B8BC562}"/>
              </a:ext>
            </a:extLst>
          </p:cNvPr>
          <p:cNvSpPr txBox="1"/>
          <p:nvPr/>
        </p:nvSpPr>
        <p:spPr>
          <a:xfrm>
            <a:off x="4914901" y="1329986"/>
            <a:ext cx="6616699" cy="4154984"/>
          </a:xfrm>
          <a:prstGeom prst="rect">
            <a:avLst/>
          </a:prstGeom>
          <a:noFill/>
        </p:spPr>
        <p:txBody>
          <a:bodyPr wrap="square" rtlCol="0">
            <a:spAutoFit/>
          </a:bodyPr>
          <a:lstStyle/>
          <a:p>
            <a:pPr lvl="1" eaLnBrk="1" hangingPunct="1"/>
            <a:r>
              <a:rPr lang="en-US" altLang="en-US" sz="2200" dirty="0">
                <a:latin typeface="Calibri" panose="020F0502020204030204" pitchFamily="34" charset="0"/>
                <a:cs typeface="Calibri" panose="020F0502020204030204" pitchFamily="34" charset="0"/>
              </a:rPr>
              <a:t>There is a fundamental limitation to just how precisely we can know both the position and momentum of a particle at a given time.</a:t>
            </a:r>
          </a:p>
          <a:p>
            <a:pPr lvl="1" eaLnBrk="1" hangingPunct="1"/>
            <a:endParaRPr lang="en-US" altLang="en-US" dirty="0">
              <a:latin typeface="Calibri" panose="020F0502020204030204" pitchFamily="34" charset="0"/>
              <a:cs typeface="Calibri" panose="020F0502020204030204" pitchFamily="34" charset="0"/>
            </a:endParaRPr>
          </a:p>
          <a:p>
            <a:pPr lvl="1" eaLnBrk="1" hangingPunct="1"/>
            <a:r>
              <a:rPr lang="en-US" altLang="en-US" dirty="0">
                <a:latin typeface="Calibri" panose="020F0502020204030204" pitchFamily="34" charset="0"/>
                <a:cs typeface="Calibri" panose="020F0502020204030204" pitchFamily="34" charset="0"/>
              </a:rPr>
              <a:t>The more accurately we know position, the less accurately we know it’s momentum.</a:t>
            </a:r>
          </a:p>
          <a:p>
            <a:pPr lvl="1" eaLnBrk="1" hangingPunct="1"/>
            <a:endParaRPr lang="en-US" altLang="en-US" dirty="0">
              <a:latin typeface="Calibri" panose="020F0502020204030204" pitchFamily="34" charset="0"/>
              <a:cs typeface="Calibri" panose="020F0502020204030204" pitchFamily="34" charset="0"/>
            </a:endParaRPr>
          </a:p>
          <a:p>
            <a:pPr lvl="1" eaLnBrk="1" hangingPunct="1"/>
            <a:r>
              <a:rPr lang="en-US" altLang="en-US" dirty="0">
                <a:latin typeface="Calibri" panose="020F0502020204030204" pitchFamily="34" charset="0"/>
                <a:cs typeface="Calibri" panose="020F0502020204030204" pitchFamily="34" charset="0"/>
              </a:rPr>
              <a:t>To measure either, we must apply a force that will change its position and motion.</a:t>
            </a:r>
          </a:p>
          <a:p>
            <a:pPr lvl="1" eaLnBrk="1" hangingPunct="1"/>
            <a:endParaRPr lang="en-US" altLang="en-US" dirty="0">
              <a:latin typeface="Calibri" panose="020F0502020204030204" pitchFamily="34" charset="0"/>
              <a:cs typeface="Calibri" panose="020F0502020204030204" pitchFamily="34" charset="0"/>
            </a:endParaRPr>
          </a:p>
          <a:p>
            <a:pPr lvl="1" eaLnBrk="1" hangingPunct="1">
              <a:buFont typeface="Wingdings" panose="05000000000000000000" pitchFamily="2" charset="2"/>
              <a:buNone/>
            </a:pPr>
            <a:r>
              <a:rPr lang="en-US" altLang="en-US" dirty="0">
                <a:latin typeface="Calibri" panose="020F0502020204030204" pitchFamily="34" charset="0"/>
                <a:cs typeface="Calibri" panose="020F0502020204030204" pitchFamily="34" charset="0"/>
              </a:rPr>
              <a:t>	</a:t>
            </a:r>
            <a:r>
              <a:rPr lang="el-GR" altLang="en-US" dirty="0">
                <a:latin typeface="Calibri" panose="020F0502020204030204" pitchFamily="34" charset="0"/>
                <a:cs typeface="Calibri" panose="020F0502020204030204" pitchFamily="34" charset="0"/>
              </a:rPr>
              <a:t>Δ</a:t>
            </a:r>
            <a:r>
              <a:rPr lang="en-US" altLang="en-US" i="1" dirty="0">
                <a:latin typeface="Calibri" panose="020F0502020204030204" pitchFamily="34" charset="0"/>
                <a:cs typeface="Calibri" panose="020F0502020204030204" pitchFamily="34" charset="0"/>
              </a:rPr>
              <a:t>x</a:t>
            </a:r>
            <a:r>
              <a:rPr lang="en-US" altLang="en-US" dirty="0">
                <a:latin typeface="Calibri" panose="020F0502020204030204" pitchFamily="34" charset="0"/>
                <a:cs typeface="Calibri" panose="020F0502020204030204" pitchFamily="34" charset="0"/>
              </a:rPr>
              <a:t> = uncertainty in a particle’</a:t>
            </a:r>
            <a:r>
              <a:rPr lang="en-US" altLang="ja-JP" dirty="0">
                <a:latin typeface="Calibri" panose="020F0502020204030204" pitchFamily="34" charset="0"/>
                <a:cs typeface="Calibri" panose="020F0502020204030204" pitchFamily="34" charset="0"/>
              </a:rPr>
              <a:t>s position</a:t>
            </a:r>
          </a:p>
          <a:p>
            <a:pPr lvl="1" eaLnBrk="1" hangingPunct="1">
              <a:buFont typeface="Wingdings" panose="05000000000000000000" pitchFamily="2" charset="2"/>
              <a:buNone/>
            </a:pPr>
            <a:r>
              <a:rPr lang="en-US" altLang="en-US" dirty="0">
                <a:latin typeface="Calibri" panose="020F0502020204030204" pitchFamily="34" charset="0"/>
                <a:cs typeface="Calibri" panose="020F0502020204030204" pitchFamily="34" charset="0"/>
              </a:rPr>
              <a:t>	</a:t>
            </a:r>
            <a:r>
              <a:rPr lang="el-GR" altLang="en-US" dirty="0">
                <a:latin typeface="Calibri" panose="020F0502020204030204" pitchFamily="34" charset="0"/>
                <a:cs typeface="Calibri" panose="020F0502020204030204" pitchFamily="34" charset="0"/>
              </a:rPr>
              <a:t>Δ</a:t>
            </a:r>
            <a:r>
              <a:rPr lang="en-US" altLang="en-US" dirty="0">
                <a:latin typeface="Calibri" panose="020F0502020204030204" pitchFamily="34" charset="0"/>
                <a:cs typeface="Calibri" panose="020F0502020204030204" pitchFamily="34" charset="0"/>
              </a:rPr>
              <a:t>(m</a:t>
            </a:r>
            <a:r>
              <a:rPr lang="el-GR" altLang="en-US" dirty="0">
                <a:latin typeface="Calibri" panose="020F0502020204030204" pitchFamily="34" charset="0"/>
                <a:cs typeface="Calibri" panose="020F0502020204030204" pitchFamily="34" charset="0"/>
              </a:rPr>
              <a:t>ν</a:t>
            </a:r>
            <a:r>
              <a:rPr lang="en-US" altLang="en-US" dirty="0">
                <a:latin typeface="Calibri" panose="020F0502020204030204" pitchFamily="34" charset="0"/>
                <a:cs typeface="Calibri" panose="020F0502020204030204" pitchFamily="34" charset="0"/>
              </a:rPr>
              <a:t>) = uncertainty in a particle’</a:t>
            </a:r>
            <a:r>
              <a:rPr lang="en-US" altLang="ja-JP" dirty="0">
                <a:latin typeface="Calibri" panose="020F0502020204030204" pitchFamily="34" charset="0"/>
                <a:cs typeface="Calibri" panose="020F0502020204030204" pitchFamily="34" charset="0"/>
              </a:rPr>
              <a:t>s momentum</a:t>
            </a:r>
          </a:p>
          <a:p>
            <a:pPr lvl="1" eaLnBrk="1" hangingPunct="1">
              <a:buFont typeface="Wingdings" panose="05000000000000000000" pitchFamily="2" charset="2"/>
              <a:buNone/>
            </a:pPr>
            <a:r>
              <a:rPr lang="en-US" altLang="en-US" dirty="0">
                <a:latin typeface="Calibri" panose="020F0502020204030204" pitchFamily="34" charset="0"/>
                <a:cs typeface="Calibri" panose="020F0502020204030204" pitchFamily="34" charset="0"/>
              </a:rPr>
              <a:t>	h = Planck’</a:t>
            </a:r>
            <a:r>
              <a:rPr lang="en-US" altLang="ja-JP" dirty="0">
                <a:latin typeface="Calibri" panose="020F0502020204030204" pitchFamily="34" charset="0"/>
                <a:cs typeface="Calibri" panose="020F0502020204030204" pitchFamily="34" charset="0"/>
              </a:rPr>
              <a:t>s constant</a:t>
            </a:r>
            <a:endParaRPr lang="el-GR" altLang="en-US"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531282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7FADCCC5-A9E7-4902-AFC9-30B3742401D0}"/>
              </a:ext>
            </a:extLst>
          </p:cNvPr>
          <p:cNvSpPr>
            <a:spLocks noGrp="1" noChangeArrowheads="1"/>
          </p:cNvSpPr>
          <p:nvPr>
            <p:ph type="title"/>
          </p:nvPr>
        </p:nvSpPr>
        <p:spPr/>
        <p:txBody>
          <a:bodyPr/>
          <a:lstStyle/>
          <a:p>
            <a:pPr algn="ctr" eaLnBrk="1" hangingPunct="1"/>
            <a:r>
              <a:rPr lang="en-US" altLang="en-US" b="1" u="sng" dirty="0">
                <a:latin typeface="Calibri" panose="020F0502020204030204" pitchFamily="34" charset="0"/>
                <a:cs typeface="Calibri" panose="020F0502020204030204" pitchFamily="34" charset="0"/>
              </a:rPr>
              <a:t>Physical Meaning of a Wave Function (Ψ)</a:t>
            </a:r>
          </a:p>
        </p:txBody>
      </p:sp>
      <p:sp>
        <p:nvSpPr>
          <p:cNvPr id="54275" name="Rectangle 3">
            <a:extLst>
              <a:ext uri="{FF2B5EF4-FFF2-40B4-BE49-F238E27FC236}">
                <a16:creationId xmlns:a16="http://schemas.microsoft.com/office/drawing/2014/main" id="{B1B98D7C-AF1E-4833-8A7E-5E434D61C942}"/>
              </a:ext>
            </a:extLst>
          </p:cNvPr>
          <p:cNvSpPr>
            <a:spLocks noGrp="1" noChangeArrowheads="1"/>
          </p:cNvSpPr>
          <p:nvPr>
            <p:ph idx="1"/>
          </p:nvPr>
        </p:nvSpPr>
        <p:spPr>
          <a:xfrm>
            <a:off x="512164" y="1893258"/>
            <a:ext cx="11167672" cy="4038600"/>
          </a:xfrm>
        </p:spPr>
        <p:txBody>
          <a:bodyPr>
            <a:normAutofit fontScale="92500" lnSpcReduction="20000"/>
          </a:bodyPr>
          <a:lstStyle/>
          <a:p>
            <a:pPr eaLnBrk="1" hangingPunct="1"/>
            <a:r>
              <a:rPr lang="en-US" altLang="en-US" sz="2800" dirty="0">
                <a:solidFill>
                  <a:schemeClr val="tx1"/>
                </a:solidFill>
                <a:latin typeface="Calibri" panose="020F0502020204030204" pitchFamily="34" charset="0"/>
                <a:cs typeface="Calibri" panose="020F0502020204030204" pitchFamily="34" charset="0"/>
              </a:rPr>
              <a:t>The square of the function indicates the probability of finding an electron near a particular point in space (ORBITALS)</a:t>
            </a:r>
          </a:p>
          <a:p>
            <a:pPr lvl="1" eaLnBrk="1" hangingPunct="1"/>
            <a:r>
              <a:rPr lang="en-US" altLang="en-US" sz="2600" dirty="0">
                <a:solidFill>
                  <a:schemeClr val="tx1"/>
                </a:solidFill>
                <a:latin typeface="Calibri" panose="020F0502020204030204" pitchFamily="34" charset="0"/>
                <a:cs typeface="Calibri" panose="020F0502020204030204" pitchFamily="34" charset="0"/>
              </a:rPr>
              <a:t>Probability distribution – intensity of color is used to indicate the probability value near a given point in space.</a:t>
            </a:r>
          </a:p>
          <a:p>
            <a:pPr marL="0" indent="0" eaLnBrk="1" hangingPunct="1">
              <a:buNone/>
            </a:pPr>
            <a:r>
              <a:rPr lang="en-US" altLang="en-US" sz="2800" dirty="0">
                <a:solidFill>
                  <a:schemeClr val="tx1"/>
                </a:solidFill>
                <a:latin typeface="Calibri" panose="020F0502020204030204" pitchFamily="34" charset="0"/>
                <a:cs typeface="Calibri" panose="020F0502020204030204" pitchFamily="34" charset="0"/>
              </a:rPr>
              <a:t>Using Wave Function math, the probability distribution provides our orbital shapes</a:t>
            </a:r>
          </a:p>
          <a:p>
            <a:pPr eaLnBrk="1" hangingPunct="1"/>
            <a:r>
              <a:rPr lang="en-US" altLang="en-US" sz="2800" dirty="0">
                <a:solidFill>
                  <a:schemeClr val="tx1"/>
                </a:solidFill>
                <a:latin typeface="Calibri" panose="020F0502020204030204" pitchFamily="34" charset="0"/>
                <a:cs typeface="Calibri" panose="020F0502020204030204" pitchFamily="34" charset="0"/>
              </a:rPr>
              <a:t>Relative orbital size is difficult to define precisely.</a:t>
            </a:r>
          </a:p>
          <a:p>
            <a:pPr eaLnBrk="1" hangingPunct="1"/>
            <a:r>
              <a:rPr lang="en-US" altLang="en-US" sz="2800" dirty="0">
                <a:solidFill>
                  <a:schemeClr val="tx1"/>
                </a:solidFill>
                <a:latin typeface="Calibri" panose="020F0502020204030204" pitchFamily="34" charset="0"/>
                <a:cs typeface="Calibri" panose="020F0502020204030204" pitchFamily="34" charset="0"/>
              </a:rPr>
              <a:t>Picture an orbital as a three-dimensional electron density map.</a:t>
            </a:r>
          </a:p>
          <a:p>
            <a:pPr eaLnBrk="1" hangingPunct="1"/>
            <a:r>
              <a:rPr lang="en-US" altLang="en-US" sz="2800" dirty="0">
                <a:solidFill>
                  <a:schemeClr val="tx1"/>
                </a:solidFill>
                <a:latin typeface="Calibri" panose="020F0502020204030204" pitchFamily="34" charset="0"/>
                <a:cs typeface="Calibri" panose="020F0502020204030204" pitchFamily="34" charset="0"/>
              </a:rPr>
              <a:t>Rule of thumb:</a:t>
            </a:r>
          </a:p>
          <a:p>
            <a:pPr lvl="1" eaLnBrk="1" hangingPunct="1"/>
            <a:r>
              <a:rPr lang="en-US" altLang="en-US" sz="2600" dirty="0">
                <a:solidFill>
                  <a:schemeClr val="tx1"/>
                </a:solidFill>
                <a:latin typeface="Calibri" panose="020F0502020204030204" pitchFamily="34" charset="0"/>
                <a:cs typeface="Calibri" panose="020F0502020204030204" pitchFamily="34" charset="0"/>
              </a:rPr>
              <a:t>Radius of the sphere that encloses 90% of the total electron probability.</a:t>
            </a:r>
          </a:p>
          <a:p>
            <a:pPr lvl="1" eaLnBrk="1" hangingPunct="1"/>
            <a:endParaRPr lang="en-US" altLang="en-US" dirty="0">
              <a:latin typeface="Calibri" panose="020F0502020204030204" pitchFamily="34" charset="0"/>
              <a:cs typeface="Calibri" panose="020F0502020204030204" pitchFamily="34" charset="0"/>
            </a:endParaRPr>
          </a:p>
        </p:txBody>
      </p:sp>
      <p:sp>
        <p:nvSpPr>
          <p:cNvPr id="54277" name="Slide Number Placeholder 4">
            <a:extLst>
              <a:ext uri="{FF2B5EF4-FFF2-40B4-BE49-F238E27FC236}">
                <a16:creationId xmlns:a16="http://schemas.microsoft.com/office/drawing/2014/main" id="{143F45C7-CDF7-46CE-A9B1-0526CF5E169D}"/>
              </a:ext>
            </a:extLst>
          </p:cNvPr>
          <p:cNvSpPr>
            <a:spLocks noGrp="1"/>
          </p:cNvSpPr>
          <p:nvPr>
            <p:ph type="sldNum" sz="quarter" idx="12"/>
          </p:nvPr>
        </p:nvSpPr>
        <p:spPr bwMode="auto">
          <a:xfrm>
            <a:off x="8229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B89E91D-3035-46C9-8B31-4D8557BC541E}" type="slidenum">
              <a:rPr lang="en-US" altLang="en-US" sz="1000">
                <a:latin typeface="Calibri" panose="020F0502020204030204" pitchFamily="34" charset="0"/>
              </a:rPr>
              <a:pPr/>
              <a:t>8</a:t>
            </a:fld>
            <a:endParaRPr lang="en-US" altLang="en-US" sz="1000">
              <a:latin typeface="Calibri" panose="020F0502020204030204" pitchFamily="34" charset="0"/>
            </a:endParaRPr>
          </a:p>
        </p:txBody>
      </p:sp>
      <p:sp>
        <p:nvSpPr>
          <p:cNvPr id="54278" name="Rectangle 4">
            <a:extLst>
              <a:ext uri="{FF2B5EF4-FFF2-40B4-BE49-F238E27FC236}">
                <a16:creationId xmlns:a16="http://schemas.microsoft.com/office/drawing/2014/main" id="{654749D6-6C9A-4E61-BF04-A43D5E2479A5}"/>
              </a:ext>
            </a:extLst>
          </p:cNvPr>
          <p:cNvSpPr>
            <a:spLocks noChangeArrowheads="1"/>
          </p:cNvSpPr>
          <p:nvPr/>
        </p:nvSpPr>
        <p:spPr bwMode="auto">
          <a:xfrm>
            <a:off x="1524000" y="30416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latin typeface="Calibri" panose="020F0502020204030204" pitchFamily="34" charset="0"/>
            </a:endParaRPr>
          </a:p>
        </p:txBody>
      </p:sp>
      <p:sp>
        <p:nvSpPr>
          <p:cNvPr id="54279" name="Rectangle 5">
            <a:extLst>
              <a:ext uri="{FF2B5EF4-FFF2-40B4-BE49-F238E27FC236}">
                <a16:creationId xmlns:a16="http://schemas.microsoft.com/office/drawing/2014/main" id="{8A67DC60-8E16-47B2-A7B4-DF20730A6B55}"/>
              </a:ext>
            </a:extLst>
          </p:cNvPr>
          <p:cNvSpPr>
            <a:spLocks noChangeArrowheads="1"/>
          </p:cNvSpPr>
          <p:nvPr/>
        </p:nvSpPr>
        <p:spPr bwMode="auto">
          <a:xfrm>
            <a:off x="1524000" y="2689226"/>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latin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689C2089-6634-4B2C-95AC-DD52B7EC650D}"/>
              </a:ext>
            </a:extLst>
          </p:cNvPr>
          <p:cNvSpPr>
            <a:spLocks noGrp="1" noChangeArrowheads="1"/>
          </p:cNvSpPr>
          <p:nvPr>
            <p:ph type="title"/>
          </p:nvPr>
        </p:nvSpPr>
        <p:spPr>
          <a:xfrm>
            <a:off x="381000" y="5230814"/>
            <a:ext cx="5181600" cy="698500"/>
          </a:xfrm>
        </p:spPr>
        <p:txBody>
          <a:bodyPr>
            <a:normAutofit fontScale="90000"/>
          </a:bodyPr>
          <a:lstStyle/>
          <a:p>
            <a:pPr eaLnBrk="1" hangingPunct="1"/>
            <a:r>
              <a:rPr lang="en-US" altLang="en-US" dirty="0">
                <a:latin typeface="Calibri" panose="020F0502020204030204" pitchFamily="34" charset="0"/>
                <a:cs typeface="Calibri" panose="020F0502020204030204" pitchFamily="34" charset="0"/>
              </a:rPr>
              <a:t>Three Representations of the Hydrogen 1</a:t>
            </a:r>
            <a:r>
              <a:rPr lang="en-US" altLang="en-US" i="1" dirty="0">
                <a:latin typeface="Calibri" panose="020F0502020204030204" pitchFamily="34" charset="0"/>
                <a:cs typeface="Calibri" panose="020F0502020204030204" pitchFamily="34" charset="0"/>
              </a:rPr>
              <a:t>s</a:t>
            </a:r>
            <a:r>
              <a:rPr lang="en-US" altLang="en-US" dirty="0">
                <a:latin typeface="Calibri" panose="020F0502020204030204" pitchFamily="34" charset="0"/>
                <a:cs typeface="Calibri" panose="020F0502020204030204" pitchFamily="34" charset="0"/>
              </a:rPr>
              <a:t>, 2</a:t>
            </a:r>
            <a:r>
              <a:rPr lang="en-US" altLang="en-US" i="1" dirty="0">
                <a:latin typeface="Calibri" panose="020F0502020204030204" pitchFamily="34" charset="0"/>
                <a:cs typeface="Calibri" panose="020F0502020204030204" pitchFamily="34" charset="0"/>
              </a:rPr>
              <a:t>s</a:t>
            </a:r>
            <a:r>
              <a:rPr lang="en-US" altLang="en-US" dirty="0">
                <a:latin typeface="Calibri" panose="020F0502020204030204" pitchFamily="34" charset="0"/>
                <a:cs typeface="Calibri" panose="020F0502020204030204" pitchFamily="34" charset="0"/>
              </a:rPr>
              <a:t>, and 3</a:t>
            </a:r>
            <a:r>
              <a:rPr lang="en-US" altLang="en-US" i="1" dirty="0">
                <a:latin typeface="Calibri" panose="020F0502020204030204" pitchFamily="34" charset="0"/>
                <a:cs typeface="Calibri" panose="020F0502020204030204" pitchFamily="34" charset="0"/>
              </a:rPr>
              <a:t>s</a:t>
            </a:r>
            <a:r>
              <a:rPr lang="en-US" altLang="en-US" dirty="0">
                <a:latin typeface="Calibri" panose="020F0502020204030204" pitchFamily="34" charset="0"/>
                <a:cs typeface="Calibri" panose="020F0502020204030204" pitchFamily="34" charset="0"/>
              </a:rPr>
              <a:t> Orbitals</a:t>
            </a:r>
          </a:p>
        </p:txBody>
      </p:sp>
      <p:sp>
        <p:nvSpPr>
          <p:cNvPr id="62468" name="Slide Number Placeholder 4">
            <a:extLst>
              <a:ext uri="{FF2B5EF4-FFF2-40B4-BE49-F238E27FC236}">
                <a16:creationId xmlns:a16="http://schemas.microsoft.com/office/drawing/2014/main" id="{9871AFCB-43F7-4164-9E71-1C4023BCB3A9}"/>
              </a:ext>
            </a:extLst>
          </p:cNvPr>
          <p:cNvSpPr>
            <a:spLocks noGrp="1"/>
          </p:cNvSpPr>
          <p:nvPr>
            <p:ph type="sldNum" sz="quarter" idx="12"/>
          </p:nvPr>
        </p:nvSpPr>
        <p:spPr bwMode="auto">
          <a:xfrm>
            <a:off x="8229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1D42761-9591-4E00-8756-BD68B158245B}" type="slidenum">
              <a:rPr lang="en-US" altLang="en-US" sz="1000">
                <a:latin typeface="Calibri" panose="020F0502020204030204" pitchFamily="34" charset="0"/>
              </a:rPr>
              <a:pPr/>
              <a:t>9</a:t>
            </a:fld>
            <a:endParaRPr lang="en-US" altLang="en-US" sz="1000">
              <a:latin typeface="Calibri" panose="020F0502020204030204" pitchFamily="34" charset="0"/>
            </a:endParaRPr>
          </a:p>
        </p:txBody>
      </p:sp>
      <p:sp>
        <p:nvSpPr>
          <p:cNvPr id="62469" name="Rectangle 3">
            <a:extLst>
              <a:ext uri="{FF2B5EF4-FFF2-40B4-BE49-F238E27FC236}">
                <a16:creationId xmlns:a16="http://schemas.microsoft.com/office/drawing/2014/main" id="{EEE33E5A-E286-4DC4-B767-F18A3A13E5FE}"/>
              </a:ext>
            </a:extLst>
          </p:cNvPr>
          <p:cNvSpPr>
            <a:spLocks noChangeArrowheads="1"/>
          </p:cNvSpPr>
          <p:nvPr/>
        </p:nvSpPr>
        <p:spPr bwMode="auto">
          <a:xfrm>
            <a:off x="1524000" y="3041651"/>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latin typeface="Calibri" panose="020F0502020204030204" pitchFamily="34" charset="0"/>
            </a:endParaRPr>
          </a:p>
        </p:txBody>
      </p:sp>
      <p:sp>
        <p:nvSpPr>
          <p:cNvPr id="62470" name="Rectangle 4">
            <a:extLst>
              <a:ext uri="{FF2B5EF4-FFF2-40B4-BE49-F238E27FC236}">
                <a16:creationId xmlns:a16="http://schemas.microsoft.com/office/drawing/2014/main" id="{B8388941-1827-4B73-98D9-5CBACF3266E3}"/>
              </a:ext>
            </a:extLst>
          </p:cNvPr>
          <p:cNvSpPr>
            <a:spLocks noChangeArrowheads="1"/>
          </p:cNvSpPr>
          <p:nvPr/>
        </p:nvSpPr>
        <p:spPr bwMode="auto">
          <a:xfrm>
            <a:off x="1524000" y="2689226"/>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latin typeface="Calibri" panose="020F0502020204030204" pitchFamily="34" charset="0"/>
            </a:endParaRPr>
          </a:p>
        </p:txBody>
      </p:sp>
      <p:pic>
        <p:nvPicPr>
          <p:cNvPr id="62471" name="Picture 1">
            <a:extLst>
              <a:ext uri="{FF2B5EF4-FFF2-40B4-BE49-F238E27FC236}">
                <a16:creationId xmlns:a16="http://schemas.microsoft.com/office/drawing/2014/main" id="{02A5DF93-2ECE-4704-B51D-20610F9D32CF}"/>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562600" y="901701"/>
            <a:ext cx="58674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149A4CD-4580-4113-81BA-77DB98CF7E6B}"/>
              </a:ext>
            </a:extLst>
          </p:cNvPr>
          <p:cNvSpPr txBox="1"/>
          <p:nvPr/>
        </p:nvSpPr>
        <p:spPr>
          <a:xfrm>
            <a:off x="508000" y="549276"/>
            <a:ext cx="4622800" cy="3539430"/>
          </a:xfrm>
          <a:prstGeom prst="rect">
            <a:avLst/>
          </a:prstGeom>
          <a:noFill/>
        </p:spPr>
        <p:txBody>
          <a:bodyPr wrap="square" rtlCol="0">
            <a:spAutoFit/>
          </a:bodyPr>
          <a:lstStyle/>
          <a:p>
            <a:r>
              <a:rPr lang="en-US" altLang="en-US" sz="2800" u="sng" dirty="0">
                <a:latin typeface="Impact" panose="020B0806030902050204" pitchFamily="34" charset="0"/>
                <a:cs typeface="Calibri" panose="020F0502020204030204" pitchFamily="34" charset="0"/>
              </a:rPr>
              <a:t>S-Sublevel</a:t>
            </a:r>
          </a:p>
          <a:p>
            <a:endParaRPr lang="en-US" sz="2800" dirty="0">
              <a:latin typeface="Impact" panose="020B0806030902050204" pitchFamily="34" charset="0"/>
              <a:cs typeface="Calibri" panose="020F0502020204030204" pitchFamily="34" charset="0"/>
            </a:endParaRPr>
          </a:p>
          <a:p>
            <a:r>
              <a:rPr lang="en-US" sz="2800" dirty="0">
                <a:latin typeface="Impact" panose="020B0806030902050204" pitchFamily="34" charset="0"/>
                <a:cs typeface="Calibri" panose="020F0502020204030204" pitchFamily="34" charset="0"/>
              </a:rPr>
              <a:t>-Spherical shaped orbitals</a:t>
            </a:r>
          </a:p>
          <a:p>
            <a:r>
              <a:rPr lang="en-US" sz="2800" dirty="0">
                <a:latin typeface="Impact" panose="020B0806030902050204" pitchFamily="34" charset="0"/>
                <a:cs typeface="Calibri" panose="020F0502020204030204" pitchFamily="34" charset="0"/>
              </a:rPr>
              <a:t>-1 orbital per sublevel</a:t>
            </a:r>
          </a:p>
          <a:p>
            <a:endParaRPr lang="en-US" sz="2800" dirty="0">
              <a:latin typeface="Impact" panose="020B0806030902050204" pitchFamily="34" charset="0"/>
              <a:cs typeface="Calibri" panose="020F0502020204030204" pitchFamily="34" charset="0"/>
            </a:endParaRPr>
          </a:p>
          <a:p>
            <a:r>
              <a:rPr lang="en-US" sz="2800" dirty="0">
                <a:latin typeface="Impact" panose="020B0806030902050204" pitchFamily="34" charset="0"/>
                <a:cs typeface="Calibri" panose="020F0502020204030204" pitchFamily="34" charset="0"/>
              </a:rPr>
              <a:t>As energy level increases, the electron density becomes more spread out.</a:t>
            </a:r>
            <a:endParaRPr lang="en-US" sz="2800" dirty="0">
              <a:latin typeface="Impact" panose="020B0806030902050204" pitchFamily="34" charset="0"/>
            </a:endParaRPr>
          </a:p>
        </p:txBody>
      </p:sp>
    </p:spTree>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1341</Words>
  <Application>Microsoft Office PowerPoint</Application>
  <PresentationFormat>Widescreen</PresentationFormat>
  <Paragraphs>163</Paragraphs>
  <Slides>27</Slides>
  <Notes>16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6" baseType="lpstr">
      <vt:lpstr>Arial</vt:lpstr>
      <vt:lpstr>Calibri</vt:lpstr>
      <vt:lpstr>Copperplate Gothic Bold</vt:lpstr>
      <vt:lpstr>Corbel</vt:lpstr>
      <vt:lpstr>Impact</vt:lpstr>
      <vt:lpstr>Times</vt:lpstr>
      <vt:lpstr>Wingdings</vt:lpstr>
      <vt:lpstr>Basis</vt:lpstr>
      <vt:lpstr>Equation</vt:lpstr>
      <vt:lpstr>QUANTUM MECHANICAL MODEL OF THE ATOM &amp; ELECTRON CONFIGURATION</vt:lpstr>
      <vt:lpstr>Recap from Lecture #1:</vt:lpstr>
      <vt:lpstr>Quantum Mechanical (Wave) Model of the Atom</vt:lpstr>
      <vt:lpstr>De Broglie &amp; Schrodinger:  Electrons move as a standing wave</vt:lpstr>
      <vt:lpstr>PowerPoint Presentation</vt:lpstr>
      <vt:lpstr>PowerPoint Presentation</vt:lpstr>
      <vt:lpstr>Heisenberg Uncertainty Principle</vt:lpstr>
      <vt:lpstr>Physical Meaning of a Wave Function (Ψ)</vt:lpstr>
      <vt:lpstr>Three Representations of the Hydrogen 1s, 2s, and 3s Orbitals</vt:lpstr>
      <vt:lpstr>PowerPoint Presentation</vt:lpstr>
      <vt:lpstr>PowerPoint Presentation</vt:lpstr>
      <vt:lpstr>PowerPoint Presentation</vt:lpstr>
      <vt:lpstr>PowerPoint Presentation</vt:lpstr>
      <vt:lpstr>PowerPoint Presentation</vt:lpstr>
      <vt:lpstr>PowerPoint Presentation</vt:lpstr>
      <vt:lpstr>Electron Configuration  </vt:lpstr>
      <vt:lpstr>PowerPoint Presentation</vt:lpstr>
      <vt:lpstr>The Orbitals Being Filled for Elements in Various Parts of the Periodic Table</vt:lpstr>
      <vt:lpstr>Electron Configuration Rules</vt:lpstr>
      <vt:lpstr>Electron Spin</vt:lpstr>
      <vt:lpstr>Penetration Effect</vt:lpstr>
      <vt:lpstr>PowerPoint Presentation</vt:lpstr>
      <vt:lpstr>PowerPoint Presentation</vt:lpstr>
      <vt:lpstr>Orbital Diagram</vt:lpstr>
      <vt:lpstr>Valence Electrons</vt:lpstr>
      <vt:lpstr>Paramagnetic vs. Diamagnetic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QUANTUM MECHANICAL MODEL OF THE ATOM &amp; ELECTRON CONFIGURATION</dc:title>
  <dc:creator>Drusky, Tristan</dc:creator>
  <cp:lastModifiedBy>Drusky, Tristan</cp:lastModifiedBy>
  <cp:revision>7</cp:revision>
  <dcterms:created xsi:type="dcterms:W3CDTF">2020-11-19T14:09:20Z</dcterms:created>
  <dcterms:modified xsi:type="dcterms:W3CDTF">2021-11-03T15:04:21Z</dcterms:modified>
</cp:coreProperties>
</file>